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93" r:id="rId3"/>
    <p:sldId id="282" r:id="rId4"/>
    <p:sldId id="290" r:id="rId5"/>
    <p:sldId id="258" r:id="rId6"/>
    <p:sldId id="278" r:id="rId7"/>
    <p:sldId id="275" r:id="rId8"/>
    <p:sldId id="283" r:id="rId9"/>
    <p:sldId id="287" r:id="rId10"/>
    <p:sldId id="276" r:id="rId11"/>
    <p:sldId id="279" r:id="rId12"/>
    <p:sldId id="280" r:id="rId13"/>
    <p:sldId id="281" r:id="rId14"/>
    <p:sldId id="294" r:id="rId15"/>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09C2F"/>
    <a:srgbClr val="126CAA"/>
    <a:srgbClr val="FFFF99"/>
    <a:srgbClr val="0E7DE2"/>
    <a:srgbClr val="3698F2"/>
    <a:srgbClr val="1890E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39" autoAdjust="0"/>
    <p:restoredTop sz="94660"/>
  </p:normalViewPr>
  <p:slideViewPr>
    <p:cSldViewPr>
      <p:cViewPr varScale="1">
        <p:scale>
          <a:sx n="70" d="100"/>
          <a:sy n="70" d="100"/>
        </p:scale>
        <p:origin x="-1068"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170238" cy="481013"/>
          </a:xfrm>
          <a:prstGeom prst="rect">
            <a:avLst/>
          </a:prstGeom>
          <a:noFill/>
          <a:ln w="9525">
            <a:noFill/>
            <a:miter lim="800000"/>
            <a:headEnd/>
            <a:tailEnd/>
          </a:ln>
        </p:spPr>
        <p:txBody>
          <a:bodyPr vert="horz" wrap="square" lIns="97566" tIns="48783" rIns="97566" bIns="48783" numCol="1" anchor="t" anchorCtr="0" compatLnSpc="1">
            <a:prstTxWarp prst="textNoShape">
              <a:avLst/>
            </a:prstTxWarp>
          </a:bodyPr>
          <a:lstStyle>
            <a:lvl1pPr defTabSz="957263">
              <a:defRPr sz="1300">
                <a:latin typeface="Calibri" pitchFamily="34" charset="0"/>
              </a:defRPr>
            </a:lvl1pPr>
          </a:lstStyle>
          <a:p>
            <a:pPr>
              <a:defRPr/>
            </a:pPr>
            <a:endParaRPr lang="en-US"/>
          </a:p>
        </p:txBody>
      </p:sp>
      <p:sp>
        <p:nvSpPr>
          <p:cNvPr id="3" name="Date Placeholder 2"/>
          <p:cNvSpPr>
            <a:spLocks noGrp="1"/>
          </p:cNvSpPr>
          <p:nvPr>
            <p:ph type="dt" idx="1"/>
          </p:nvPr>
        </p:nvSpPr>
        <p:spPr bwMode="auto">
          <a:xfrm>
            <a:off x="4143375" y="0"/>
            <a:ext cx="3170238" cy="481013"/>
          </a:xfrm>
          <a:prstGeom prst="rect">
            <a:avLst/>
          </a:prstGeom>
          <a:noFill/>
          <a:ln w="9525">
            <a:noFill/>
            <a:miter lim="800000"/>
            <a:headEnd/>
            <a:tailEnd/>
          </a:ln>
        </p:spPr>
        <p:txBody>
          <a:bodyPr vert="horz" wrap="square" lIns="97566" tIns="48783" rIns="97566" bIns="48783" numCol="1" anchor="t" anchorCtr="0" compatLnSpc="1">
            <a:prstTxWarp prst="textNoShape">
              <a:avLst/>
            </a:prstTxWarp>
          </a:bodyPr>
          <a:lstStyle>
            <a:lvl1pPr algn="r" defTabSz="957263">
              <a:defRPr sz="1300">
                <a:latin typeface="Calibri" pitchFamily="34" charset="0"/>
              </a:defRPr>
            </a:lvl1pPr>
          </a:lstStyle>
          <a:p>
            <a:pPr>
              <a:defRPr/>
            </a:pPr>
            <a:fld id="{E4C4AE07-5E32-488A-9993-DAAD8DFA9D2F}" type="datetimeFigureOut">
              <a:rPr lang="en-US"/>
              <a:pPr>
                <a:defRPr/>
              </a:pPr>
              <a:t>8/23/2010</a:t>
            </a:fld>
            <a:endParaRPr lang="en-US"/>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3177" tIns="46589" rIns="93177" bIns="46589" rtlCol="0" anchor="ctr"/>
          <a:lstStyle/>
          <a:p>
            <a:pPr lvl="0"/>
            <a:endParaRPr lang="en-US" noProof="0" smtClean="0"/>
          </a:p>
        </p:txBody>
      </p:sp>
      <p:sp>
        <p:nvSpPr>
          <p:cNvPr id="5" name="Notes Placeholder 4"/>
          <p:cNvSpPr>
            <a:spLocks noGrp="1"/>
          </p:cNvSpPr>
          <p:nvPr>
            <p:ph type="body" sz="quarter" idx="3"/>
          </p:nvPr>
        </p:nvSpPr>
        <p:spPr bwMode="auto">
          <a:xfrm>
            <a:off x="731838" y="4560888"/>
            <a:ext cx="5851525" cy="4321175"/>
          </a:xfrm>
          <a:prstGeom prst="rect">
            <a:avLst/>
          </a:prstGeom>
          <a:noFill/>
          <a:ln w="9525">
            <a:noFill/>
            <a:miter lim="800000"/>
            <a:headEnd/>
            <a:tailEnd/>
          </a:ln>
        </p:spPr>
        <p:txBody>
          <a:bodyPr vert="horz" wrap="square" lIns="97566" tIns="48783" rIns="97566" bIns="4878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bwMode="auto">
          <a:xfrm>
            <a:off x="0" y="9118600"/>
            <a:ext cx="3170238" cy="481013"/>
          </a:xfrm>
          <a:prstGeom prst="rect">
            <a:avLst/>
          </a:prstGeom>
          <a:noFill/>
          <a:ln w="9525">
            <a:noFill/>
            <a:miter lim="800000"/>
            <a:headEnd/>
            <a:tailEnd/>
          </a:ln>
        </p:spPr>
        <p:txBody>
          <a:bodyPr vert="horz" wrap="square" lIns="97566" tIns="48783" rIns="97566" bIns="48783" numCol="1" anchor="b" anchorCtr="0" compatLnSpc="1">
            <a:prstTxWarp prst="textNoShape">
              <a:avLst/>
            </a:prstTxWarp>
          </a:bodyPr>
          <a:lstStyle>
            <a:lvl1pPr defTabSz="957263">
              <a:defRPr sz="1300">
                <a:latin typeface="Calibri" pitchFamily="34" charset="0"/>
              </a:defRPr>
            </a:lvl1pPr>
          </a:lstStyle>
          <a:p>
            <a:pPr>
              <a:defRPr/>
            </a:pPr>
            <a:endParaRPr lang="en-US"/>
          </a:p>
        </p:txBody>
      </p:sp>
      <p:sp>
        <p:nvSpPr>
          <p:cNvPr id="7" name="Slide Number Placeholder 6"/>
          <p:cNvSpPr>
            <a:spLocks noGrp="1"/>
          </p:cNvSpPr>
          <p:nvPr>
            <p:ph type="sldNum" sz="quarter" idx="5"/>
          </p:nvPr>
        </p:nvSpPr>
        <p:spPr bwMode="auto">
          <a:xfrm>
            <a:off x="4143375" y="9118600"/>
            <a:ext cx="3170238" cy="481013"/>
          </a:xfrm>
          <a:prstGeom prst="rect">
            <a:avLst/>
          </a:prstGeom>
          <a:noFill/>
          <a:ln w="9525">
            <a:noFill/>
            <a:miter lim="800000"/>
            <a:headEnd/>
            <a:tailEnd/>
          </a:ln>
        </p:spPr>
        <p:txBody>
          <a:bodyPr vert="horz" wrap="square" lIns="97566" tIns="48783" rIns="97566" bIns="48783" numCol="1" anchor="b" anchorCtr="0" compatLnSpc="1">
            <a:prstTxWarp prst="textNoShape">
              <a:avLst/>
            </a:prstTxWarp>
          </a:bodyPr>
          <a:lstStyle>
            <a:lvl1pPr algn="r" defTabSz="957263">
              <a:defRPr sz="1300">
                <a:latin typeface="Calibri" pitchFamily="34" charset="0"/>
              </a:defRPr>
            </a:lvl1pPr>
          </a:lstStyle>
          <a:p>
            <a:pPr>
              <a:defRPr/>
            </a:pPr>
            <a:fld id="{6DB5A20B-CB8D-4933-B87C-39BCA997894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TextEdit="1"/>
          </p:cNvSpPr>
          <p:nvPr>
            <p:ph type="sldImg"/>
          </p:nvPr>
        </p:nvSpPr>
        <p:spPr bwMode="auto">
          <a:noFill/>
          <a:ln>
            <a:solidFill>
              <a:srgbClr val="000000"/>
            </a:solidFill>
            <a:miter lim="800000"/>
            <a:headEnd/>
            <a:tailEnd/>
          </a:ln>
        </p:spPr>
      </p:sp>
      <p:sp>
        <p:nvSpPr>
          <p:cNvPr id="18435" name="Rectangle 3"/>
          <p:cNvSpPr>
            <a:spLocks noGrp="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TextEdit="1"/>
          </p:cNvSpPr>
          <p:nvPr>
            <p:ph type="sldImg"/>
          </p:nvPr>
        </p:nvSpPr>
        <p:spPr bwMode="auto">
          <a:noFill/>
          <a:ln>
            <a:solidFill>
              <a:srgbClr val="000000"/>
            </a:solidFill>
            <a:miter lim="800000"/>
            <a:headEnd/>
            <a:tailEnd/>
          </a:ln>
        </p:spPr>
      </p:sp>
      <p:sp>
        <p:nvSpPr>
          <p:cNvPr id="27651" name="Rectangle 3"/>
          <p:cNvSpPr>
            <a:spLocks noGrp="1"/>
          </p:cNvSpPr>
          <p:nvPr>
            <p:ph type="body" idx="1"/>
          </p:nvPr>
        </p:nvSpPr>
        <p:spPr>
          <a:noFill/>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TextEdit="1"/>
          </p:cNvSpPr>
          <p:nvPr>
            <p:ph type="sldImg"/>
          </p:nvPr>
        </p:nvSpPr>
        <p:spPr bwMode="auto">
          <a:noFill/>
          <a:ln>
            <a:solidFill>
              <a:srgbClr val="000000"/>
            </a:solidFill>
            <a:miter lim="800000"/>
            <a:headEnd/>
            <a:tailEnd/>
          </a:ln>
        </p:spPr>
      </p:sp>
      <p:sp>
        <p:nvSpPr>
          <p:cNvPr id="28675" name="Rectangle 3"/>
          <p:cNvSpPr>
            <a:spLocks noGrp="1"/>
          </p:cNvSpPr>
          <p:nvPr>
            <p:ph type="body" idx="1"/>
          </p:nvPr>
        </p:nvSpPr>
        <p:spPr>
          <a:noFill/>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TextEdit="1"/>
          </p:cNvSpPr>
          <p:nvPr>
            <p:ph type="sldImg"/>
          </p:nvPr>
        </p:nvSpPr>
        <p:spPr bwMode="auto">
          <a:noFill/>
          <a:ln>
            <a:solidFill>
              <a:srgbClr val="000000"/>
            </a:solidFill>
            <a:miter lim="800000"/>
            <a:headEnd/>
            <a:tailEnd/>
          </a:ln>
        </p:spPr>
      </p:sp>
      <p:sp>
        <p:nvSpPr>
          <p:cNvPr id="29699" name="Rectangle 3"/>
          <p:cNvSpPr>
            <a:spLocks noGrp="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TextEdit="1"/>
          </p:cNvSpPr>
          <p:nvPr>
            <p:ph type="sldImg"/>
          </p:nvPr>
        </p:nvSpPr>
        <p:spPr bwMode="auto">
          <a:noFill/>
          <a:ln>
            <a:solidFill>
              <a:srgbClr val="000000"/>
            </a:solidFill>
            <a:miter lim="800000"/>
            <a:headEnd/>
            <a:tailEnd/>
          </a:ln>
        </p:spPr>
      </p:sp>
      <p:sp>
        <p:nvSpPr>
          <p:cNvPr id="30723" name="Rectangle 3"/>
          <p:cNvSpPr>
            <a:spLocks noGrp="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TextEdit="1"/>
          </p:cNvSpPr>
          <p:nvPr>
            <p:ph type="sldImg"/>
          </p:nvPr>
        </p:nvSpPr>
        <p:spPr bwMode="auto">
          <a:noFill/>
          <a:ln>
            <a:solidFill>
              <a:srgbClr val="000000"/>
            </a:solidFill>
            <a:miter lim="800000"/>
            <a:headEnd/>
            <a:tailEnd/>
          </a:ln>
        </p:spPr>
      </p:sp>
      <p:sp>
        <p:nvSpPr>
          <p:cNvPr id="31747" name="Rectangle 3"/>
          <p:cNvSpPr>
            <a:spLocks noGrp="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TextEdit="1"/>
          </p:cNvSpPr>
          <p:nvPr>
            <p:ph type="sldImg"/>
          </p:nvPr>
        </p:nvSpPr>
        <p:spPr bwMode="auto">
          <a:noFill/>
          <a:ln>
            <a:solidFill>
              <a:srgbClr val="000000"/>
            </a:solidFill>
            <a:miter lim="800000"/>
            <a:headEnd/>
            <a:tailEnd/>
          </a:ln>
        </p:spPr>
      </p:sp>
      <p:sp>
        <p:nvSpPr>
          <p:cNvPr id="19459" name="Rectangle 3"/>
          <p:cNvSpPr>
            <a:spLocks noGrp="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TextEdit="1"/>
          </p:cNvSpPr>
          <p:nvPr>
            <p:ph type="sldImg"/>
          </p:nvPr>
        </p:nvSpPr>
        <p:spPr bwMode="auto">
          <a:noFill/>
          <a:ln>
            <a:solidFill>
              <a:srgbClr val="000000"/>
            </a:solidFill>
            <a:miter lim="800000"/>
            <a:headEnd/>
            <a:tailEnd/>
          </a:ln>
        </p:spPr>
      </p:sp>
      <p:sp>
        <p:nvSpPr>
          <p:cNvPr id="20483" name="Rectangle 3"/>
          <p:cNvSpPr>
            <a:spLocks noGrp="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TextEdit="1"/>
          </p:cNvSpPr>
          <p:nvPr>
            <p:ph type="sldImg"/>
          </p:nvPr>
        </p:nvSpPr>
        <p:spPr bwMode="auto">
          <a:noFill/>
          <a:ln>
            <a:solidFill>
              <a:srgbClr val="000000"/>
            </a:solidFill>
            <a:miter lim="800000"/>
            <a:headEnd/>
            <a:tailEnd/>
          </a:ln>
        </p:spPr>
      </p:sp>
      <p:sp>
        <p:nvSpPr>
          <p:cNvPr id="21507" name="Rectangle 3"/>
          <p:cNvSpPr>
            <a:spLocks noGrp="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TextEdit="1"/>
          </p:cNvSpPr>
          <p:nvPr>
            <p:ph type="sldImg"/>
          </p:nvPr>
        </p:nvSpPr>
        <p:spPr bwMode="auto">
          <a:noFill/>
          <a:ln>
            <a:solidFill>
              <a:srgbClr val="000000"/>
            </a:solidFill>
            <a:miter lim="800000"/>
            <a:headEnd/>
            <a:tailEnd/>
          </a:ln>
        </p:spPr>
      </p:sp>
      <p:sp>
        <p:nvSpPr>
          <p:cNvPr id="22531" name="Rectangle 3"/>
          <p:cNvSpPr>
            <a:spLocks noGrp="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a:noFill/>
          <a:ln/>
        </p:spPr>
        <p:txBody>
          <a:bodyPr/>
          <a:lstStyle/>
          <a:p>
            <a:endParaRPr lang="en-US" smtClean="0"/>
          </a:p>
        </p:txBody>
      </p:sp>
      <p:sp>
        <p:nvSpPr>
          <p:cNvPr id="23556" name="Slide Number Placeholder 3"/>
          <p:cNvSpPr>
            <a:spLocks noGrp="1"/>
          </p:cNvSpPr>
          <p:nvPr>
            <p:ph type="sldNum" sz="quarter" idx="5"/>
          </p:nvPr>
        </p:nvSpPr>
        <p:spPr>
          <a:noFill/>
        </p:spPr>
        <p:txBody>
          <a:bodyPr/>
          <a:lstStyle/>
          <a:p>
            <a:fld id="{938BCC73-C829-4EA5-8EA5-895D36AD7A4B}"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TextEdit="1"/>
          </p:cNvSpPr>
          <p:nvPr>
            <p:ph type="sldImg"/>
          </p:nvPr>
        </p:nvSpPr>
        <p:spPr bwMode="auto">
          <a:noFill/>
          <a:ln>
            <a:solidFill>
              <a:srgbClr val="000000"/>
            </a:solidFill>
            <a:miter lim="800000"/>
            <a:headEnd/>
            <a:tailEnd/>
          </a:ln>
        </p:spPr>
      </p:sp>
      <p:sp>
        <p:nvSpPr>
          <p:cNvPr id="24579" name="Rectangle 3"/>
          <p:cNvSpPr>
            <a:spLocks noGrp="1"/>
          </p:cNvSpPr>
          <p:nvPr>
            <p:ph type="body" idx="1"/>
          </p:nvPr>
        </p:nvSpPr>
        <p:spPr>
          <a:no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TextEdit="1"/>
          </p:cNvSpPr>
          <p:nvPr>
            <p:ph type="sldImg"/>
          </p:nvPr>
        </p:nvSpPr>
        <p:spPr bwMode="auto">
          <a:noFill/>
          <a:ln>
            <a:solidFill>
              <a:srgbClr val="000000"/>
            </a:solidFill>
            <a:miter lim="800000"/>
            <a:headEnd/>
            <a:tailEnd/>
          </a:ln>
        </p:spPr>
      </p:sp>
      <p:sp>
        <p:nvSpPr>
          <p:cNvPr id="25603" name="Rectangle 3"/>
          <p:cNvSpPr>
            <a:spLocks noGrp="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TextEdit="1"/>
          </p:cNvSpPr>
          <p:nvPr>
            <p:ph type="sldImg"/>
          </p:nvPr>
        </p:nvSpPr>
        <p:spPr bwMode="auto">
          <a:noFill/>
          <a:ln>
            <a:solidFill>
              <a:srgbClr val="000000"/>
            </a:solidFill>
            <a:miter lim="800000"/>
            <a:headEnd/>
            <a:tailEnd/>
          </a:ln>
        </p:spPr>
      </p:sp>
      <p:sp>
        <p:nvSpPr>
          <p:cNvPr id="26627" name="Rectangle 3"/>
          <p:cNvSpPr>
            <a:spLocks noGrp="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0"/>
            <a:ext cx="7772400" cy="1470025"/>
          </a:xfrm>
        </p:spPr>
        <p:txBody>
          <a:bodyPr/>
          <a:lstStyle>
            <a:lvl1pPr>
              <a:defRPr>
                <a:solidFill>
                  <a:srgbClr val="0E7DE2"/>
                </a:solidFill>
              </a:defRPr>
            </a:lvl1pPr>
          </a:lstStyle>
          <a:p>
            <a:r>
              <a:rPr lang="en-US" smtClean="0"/>
              <a:t>Click to edit Master title style</a:t>
            </a:r>
            <a:endParaRPr lang="en-US"/>
          </a:p>
        </p:txBody>
      </p:sp>
      <p:sp>
        <p:nvSpPr>
          <p:cNvPr id="3" name="Subtitle 2"/>
          <p:cNvSpPr>
            <a:spLocks noGrp="1"/>
          </p:cNvSpPr>
          <p:nvPr>
            <p:ph type="subTitle" idx="1"/>
          </p:nvPr>
        </p:nvSpPr>
        <p:spPr>
          <a:xfrm>
            <a:off x="1371600" y="3810000"/>
            <a:ext cx="6400800" cy="1752600"/>
          </a:xfrm>
        </p:spPr>
        <p:txBody>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3F9BC1C8-1DFF-4FB4-A211-44D98560C053}" type="datetime1">
              <a:rPr lang="en-US"/>
              <a:pPr>
                <a:defRPr/>
              </a:pPr>
              <a:t>8/23/2010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www.channellogin.com</a:t>
            </a:r>
          </a:p>
        </p:txBody>
      </p:sp>
      <p:sp>
        <p:nvSpPr>
          <p:cNvPr id="6" name="Slide Number Placeholder 5"/>
          <p:cNvSpPr>
            <a:spLocks noGrp="1"/>
          </p:cNvSpPr>
          <p:nvPr>
            <p:ph type="sldNum" sz="quarter" idx="12"/>
          </p:nvPr>
        </p:nvSpPr>
        <p:spPr/>
        <p:txBody>
          <a:bodyPr/>
          <a:lstStyle>
            <a:lvl1pPr>
              <a:defRPr/>
            </a:lvl1pPr>
          </a:lstStyle>
          <a:p>
            <a:pPr>
              <a:defRPr/>
            </a:pPr>
            <a:fld id="{CB166D36-C8EC-4419-91AF-222731A6F8B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688204A-60A1-4E9E-AFD6-F7BF8ECE38C0}" type="datetime1">
              <a:rPr lang="en-US"/>
              <a:pPr>
                <a:defRPr/>
              </a:pPr>
              <a:t>8/23/2010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www.channellogin.com</a:t>
            </a:r>
          </a:p>
        </p:txBody>
      </p:sp>
      <p:sp>
        <p:nvSpPr>
          <p:cNvPr id="6" name="Slide Number Placeholder 5"/>
          <p:cNvSpPr>
            <a:spLocks noGrp="1"/>
          </p:cNvSpPr>
          <p:nvPr>
            <p:ph type="sldNum" sz="quarter" idx="12"/>
          </p:nvPr>
        </p:nvSpPr>
        <p:spPr/>
        <p:txBody>
          <a:bodyPr/>
          <a:lstStyle>
            <a:lvl1pPr>
              <a:defRPr/>
            </a:lvl1pPr>
          </a:lstStyle>
          <a:p>
            <a:pPr>
              <a:defRPr/>
            </a:pPr>
            <a:fld id="{FC351108-A847-4026-9BC3-F24FCEDB248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49B18AA-4941-48D4-93D7-07DAE6BD96A7}" type="datetime1">
              <a:rPr lang="en-US"/>
              <a:pPr>
                <a:defRPr/>
              </a:pPr>
              <a:t>8/23/2010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www.channellogin.com</a:t>
            </a:r>
          </a:p>
        </p:txBody>
      </p:sp>
      <p:sp>
        <p:nvSpPr>
          <p:cNvPr id="6" name="Slide Number Placeholder 5"/>
          <p:cNvSpPr>
            <a:spLocks noGrp="1"/>
          </p:cNvSpPr>
          <p:nvPr>
            <p:ph type="sldNum" sz="quarter" idx="12"/>
          </p:nvPr>
        </p:nvSpPr>
        <p:spPr/>
        <p:txBody>
          <a:bodyPr/>
          <a:lstStyle>
            <a:lvl1pPr>
              <a:defRPr/>
            </a:lvl1pPr>
          </a:lstStyle>
          <a:p>
            <a:pPr>
              <a:defRPr/>
            </a:pPr>
            <a:fld id="{F7E3224B-3CFE-4C50-87CA-5EA6835C5C74}"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Up">
    <p:spTree>
      <p:nvGrpSpPr>
        <p:cNvPr id="1" name=""/>
        <p:cNvGrpSpPr/>
        <p:nvPr/>
      </p:nvGrpSpPr>
      <p:grpSpPr>
        <a:xfrm>
          <a:off x="0" y="0"/>
          <a:ext cx="0" cy="0"/>
          <a:chOff x="0" y="0"/>
          <a:chExt cx="0" cy="0"/>
        </a:xfrm>
      </p:grpSpPr>
      <p:sp>
        <p:nvSpPr>
          <p:cNvPr id="5" name="Rectangle 4"/>
          <p:cNvSpPr>
            <a:spLocks noChangeArrowheads="1"/>
          </p:cNvSpPr>
          <p:nvPr/>
        </p:nvSpPr>
        <p:spPr bwMode="auto">
          <a:xfrm rot="16200000">
            <a:off x="4305300" y="-4305300"/>
            <a:ext cx="533400" cy="9144000"/>
          </a:xfrm>
          <a:prstGeom prst="rect">
            <a:avLst/>
          </a:prstGeom>
          <a:solidFill>
            <a:srgbClr val="1281BE"/>
          </a:solidFill>
          <a:ln w="25400" cap="rnd" algn="ctr">
            <a:noFill/>
            <a:miter lim="800000"/>
            <a:headEnd/>
            <a:tailEnd/>
          </a:ln>
        </p:spPr>
        <p:txBody>
          <a:bodyPr vert="eaVert" anchor="ctr"/>
          <a:lstStyle>
            <a:extLst/>
          </a:lstStyle>
          <a:p>
            <a:pPr algn="ctr" fontAlgn="auto">
              <a:spcBef>
                <a:spcPts val="0"/>
              </a:spcBef>
              <a:spcAft>
                <a:spcPts val="0"/>
              </a:spcAft>
              <a:defRPr/>
            </a:pPr>
            <a:endParaRPr lang="en-US" dirty="0">
              <a:solidFill>
                <a:schemeClr val="dk1"/>
              </a:solidFill>
              <a:latin typeface="+mn-lt"/>
              <a:cs typeface="+mn-cs"/>
            </a:endParaRPr>
          </a:p>
        </p:txBody>
      </p:sp>
      <p:cxnSp>
        <p:nvCxnSpPr>
          <p:cNvPr id="6" name="Straight Connector 12"/>
          <p:cNvCxnSpPr>
            <a:cxnSpLocks noChangeShapeType="1"/>
          </p:cNvCxnSpPr>
          <p:nvPr userDrawn="1"/>
        </p:nvCxnSpPr>
        <p:spPr bwMode="auto">
          <a:xfrm>
            <a:off x="304800" y="6172200"/>
            <a:ext cx="8458200" cy="1588"/>
          </a:xfrm>
          <a:prstGeom prst="line">
            <a:avLst/>
          </a:prstGeom>
          <a:noFill/>
          <a:ln w="19050" algn="ctr">
            <a:solidFill>
              <a:srgbClr val="1281BE"/>
            </a:solidFill>
            <a:round/>
            <a:headEnd/>
            <a:tailEnd/>
          </a:ln>
        </p:spPr>
      </p:cxnSp>
      <p:pic>
        <p:nvPicPr>
          <p:cNvPr id="7" name="Picture 13" descr="QUICKsalelogo"/>
          <p:cNvPicPr>
            <a:picLocks noChangeAspect="1" noChangeArrowheads="1"/>
          </p:cNvPicPr>
          <p:nvPr userDrawn="1"/>
        </p:nvPicPr>
        <p:blipFill>
          <a:blip r:embed="rId2" cstate="print"/>
          <a:srcRect/>
          <a:stretch>
            <a:fillRect/>
          </a:stretch>
        </p:blipFill>
        <p:spPr bwMode="auto">
          <a:xfrm>
            <a:off x="3733800" y="6242050"/>
            <a:ext cx="1524000" cy="615950"/>
          </a:xfrm>
          <a:prstGeom prst="rect">
            <a:avLst/>
          </a:prstGeom>
          <a:noFill/>
          <a:ln w="9525">
            <a:noFill/>
            <a:miter lim="800000"/>
            <a:headEnd/>
            <a:tailEnd/>
          </a:ln>
        </p:spPr>
      </p:pic>
      <p:cxnSp>
        <p:nvCxnSpPr>
          <p:cNvPr id="9" name="Straight Connector 13"/>
          <p:cNvCxnSpPr>
            <a:cxnSpLocks noChangeShapeType="1"/>
          </p:cNvCxnSpPr>
          <p:nvPr userDrawn="1"/>
        </p:nvCxnSpPr>
        <p:spPr bwMode="auto">
          <a:xfrm>
            <a:off x="0" y="533400"/>
            <a:ext cx="9144000" cy="0"/>
          </a:xfrm>
          <a:prstGeom prst="line">
            <a:avLst/>
          </a:prstGeom>
          <a:noFill/>
          <a:ln w="19050" algn="ctr">
            <a:solidFill>
              <a:srgbClr val="17C174"/>
            </a:solidFill>
            <a:round/>
            <a:headEnd/>
            <a:tailEnd/>
          </a:ln>
        </p:spPr>
      </p:cxnSp>
      <p:sp>
        <p:nvSpPr>
          <p:cNvPr id="2" name="Rectangle 2"/>
          <p:cNvSpPr>
            <a:spLocks noGrp="1"/>
          </p:cNvSpPr>
          <p:nvPr>
            <p:ph type="title"/>
          </p:nvPr>
        </p:nvSpPr>
        <p:spPr/>
        <p:txBody>
          <a:bodyPr/>
          <a:lstStyle>
            <a:lvl1pPr>
              <a:defRPr b="1" i="0" cap="none" baseline="0"/>
            </a:lvl1pPr>
            <a:extLst/>
          </a:lstStyle>
          <a:p>
            <a:r>
              <a:rPr lang="en-US" dirty="0" smtClean="0"/>
              <a:t>Click to edit Master title style</a:t>
            </a:r>
            <a:endParaRPr lang="en-US" dirty="0"/>
          </a:p>
        </p:txBody>
      </p:sp>
      <p:sp>
        <p:nvSpPr>
          <p:cNvPr id="8" name="Rectangle 8"/>
          <p:cNvSpPr>
            <a:spLocks noGrp="1"/>
          </p:cNvSpPr>
          <p:nvPr>
            <p:ph type="body" sz="quarter" idx="13"/>
          </p:nvPr>
        </p:nvSpPr>
        <p:spPr>
          <a:xfrm>
            <a:off x="304800" y="762000"/>
            <a:ext cx="8458200" cy="228600"/>
          </a:xfrm>
          <a:solidFill>
            <a:schemeClr val="accent6"/>
          </a:solidFill>
        </p:spPr>
        <p:txBody>
          <a:bodyPr tIns="0" bIns="0" anchor="ctr">
            <a:noAutofit/>
          </a:bodyPr>
          <a:lstStyle>
            <a:lvl1pPr>
              <a:defRPr lang="en-US" sz="1400" b="1" dirty="0">
                <a:solidFill>
                  <a:schemeClr val="bg1"/>
                </a:solidFill>
                <a:latin typeface="+mn-lt"/>
                <a:ea typeface="+mn-ea"/>
                <a:cs typeface="+mn-cs"/>
              </a:defRPr>
            </a:lvl1pPr>
            <a:extLst/>
          </a:lstStyle>
          <a:p>
            <a:pPr lvl="0"/>
            <a:r>
              <a:rPr lang="en-US" smtClean="0"/>
              <a:t>Click to edit Master text styles</a:t>
            </a:r>
          </a:p>
        </p:txBody>
      </p:sp>
      <p:sp>
        <p:nvSpPr>
          <p:cNvPr id="11" name="Rectangle 11"/>
          <p:cNvSpPr>
            <a:spLocks noGrp="1"/>
          </p:cNvSpPr>
          <p:nvPr>
            <p:ph sz="quarter" idx="15"/>
          </p:nvPr>
        </p:nvSpPr>
        <p:spPr>
          <a:xfrm>
            <a:off x="304800" y="990600"/>
            <a:ext cx="8458200" cy="5257800"/>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Rectangle 9"/>
          <p:cNvSpPr>
            <a:spLocks noGrp="1"/>
          </p:cNvSpPr>
          <p:nvPr>
            <p:ph type="dt" sz="half" idx="16"/>
          </p:nvPr>
        </p:nvSpPr>
        <p:spPr/>
        <p:txBody>
          <a:bodyPr/>
          <a:lstStyle>
            <a:lvl1pPr>
              <a:defRPr/>
            </a:lvl1pPr>
            <a:extLst/>
          </a:lstStyle>
          <a:p>
            <a:pPr>
              <a:defRPr/>
            </a:pPr>
            <a:fld id="{6A87ADEC-42D3-49D4-9163-6EE421D82BFD}" type="datetime1">
              <a:rPr lang="en-US"/>
              <a:pPr>
                <a:defRPr/>
              </a:pPr>
              <a:t>8/23/2010</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3600" b="1">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FontTx/>
              <a:buBlip>
                <a:blip r:embed="rId2"/>
              </a:buBlip>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0380FF14-7DFC-493E-A5DB-5724DA4BF366}" type="datetime1">
              <a:rPr lang="en-US"/>
              <a:pPr>
                <a:defRPr/>
              </a:pPr>
              <a:t>8/23/2010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www.channellogin.com</a:t>
            </a:r>
          </a:p>
        </p:txBody>
      </p:sp>
      <p:sp>
        <p:nvSpPr>
          <p:cNvPr id="6" name="Slide Number Placeholder 5"/>
          <p:cNvSpPr>
            <a:spLocks noGrp="1"/>
          </p:cNvSpPr>
          <p:nvPr>
            <p:ph type="sldNum" sz="quarter" idx="12"/>
          </p:nvPr>
        </p:nvSpPr>
        <p:spPr/>
        <p:txBody>
          <a:bodyPr/>
          <a:lstStyle>
            <a:lvl1pPr>
              <a:defRPr/>
            </a:lvl1pPr>
          </a:lstStyle>
          <a:p>
            <a:pPr>
              <a:defRPr/>
            </a:pPr>
            <a:fld id="{75F07276-81B4-49F9-B54B-B795178AB25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E555CCC-5105-41C2-8D43-61D27598F636}" type="datetime1">
              <a:rPr lang="en-US"/>
              <a:pPr>
                <a:defRPr/>
              </a:pPr>
              <a:t>8/23/2010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www.channellogin.com</a:t>
            </a:r>
          </a:p>
        </p:txBody>
      </p:sp>
      <p:sp>
        <p:nvSpPr>
          <p:cNvPr id="6" name="Slide Number Placeholder 5"/>
          <p:cNvSpPr>
            <a:spLocks noGrp="1"/>
          </p:cNvSpPr>
          <p:nvPr>
            <p:ph type="sldNum" sz="quarter" idx="12"/>
          </p:nvPr>
        </p:nvSpPr>
        <p:spPr/>
        <p:txBody>
          <a:bodyPr/>
          <a:lstStyle>
            <a:lvl1pPr>
              <a:defRPr/>
            </a:lvl1pPr>
          </a:lstStyle>
          <a:p>
            <a:pPr>
              <a:defRPr/>
            </a:pPr>
            <a:fld id="{AC9B20ED-7748-403E-95F8-AFBE747901E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428265D-47C2-4E20-932D-1378B8C5540D}" type="datetime1">
              <a:rPr lang="en-US"/>
              <a:pPr>
                <a:defRPr/>
              </a:pPr>
              <a:t>8/23/2010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www.channellogin.com</a:t>
            </a:r>
          </a:p>
        </p:txBody>
      </p:sp>
      <p:sp>
        <p:nvSpPr>
          <p:cNvPr id="7" name="Slide Number Placeholder 5"/>
          <p:cNvSpPr>
            <a:spLocks noGrp="1"/>
          </p:cNvSpPr>
          <p:nvPr>
            <p:ph type="sldNum" sz="quarter" idx="12"/>
          </p:nvPr>
        </p:nvSpPr>
        <p:spPr/>
        <p:txBody>
          <a:bodyPr/>
          <a:lstStyle>
            <a:lvl1pPr>
              <a:defRPr/>
            </a:lvl1pPr>
          </a:lstStyle>
          <a:p>
            <a:pPr>
              <a:defRPr/>
            </a:pPr>
            <a:fld id="{F2DFFD73-5F96-46B4-835F-AC3F64A5D1E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chemeClr val="bg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4056661-6FBB-476A-8448-E6E9210641FB}" type="datetime1">
              <a:rPr lang="en-US"/>
              <a:pPr>
                <a:defRPr/>
              </a:pPr>
              <a:t>8/23/2010</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www.channellogin.com</a:t>
            </a:r>
          </a:p>
        </p:txBody>
      </p:sp>
      <p:sp>
        <p:nvSpPr>
          <p:cNvPr id="9" name="Slide Number Placeholder 5"/>
          <p:cNvSpPr>
            <a:spLocks noGrp="1"/>
          </p:cNvSpPr>
          <p:nvPr>
            <p:ph type="sldNum" sz="quarter" idx="12"/>
          </p:nvPr>
        </p:nvSpPr>
        <p:spPr/>
        <p:txBody>
          <a:bodyPr/>
          <a:lstStyle>
            <a:lvl1pPr>
              <a:defRPr/>
            </a:lvl1pPr>
          </a:lstStyle>
          <a:p>
            <a:pPr>
              <a:defRPr/>
            </a:pPr>
            <a:fld id="{199084F2-7AF8-469A-B231-414DF8EBDBD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40E99A3-4D64-4639-AA42-6B6C1B685476}" type="datetime1">
              <a:rPr lang="en-US"/>
              <a:pPr>
                <a:defRPr/>
              </a:pPr>
              <a:t>8/23/2010</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www.channellogin.com</a:t>
            </a:r>
          </a:p>
        </p:txBody>
      </p:sp>
      <p:sp>
        <p:nvSpPr>
          <p:cNvPr id="5" name="Slide Number Placeholder 5"/>
          <p:cNvSpPr>
            <a:spLocks noGrp="1"/>
          </p:cNvSpPr>
          <p:nvPr>
            <p:ph type="sldNum" sz="quarter" idx="12"/>
          </p:nvPr>
        </p:nvSpPr>
        <p:spPr/>
        <p:txBody>
          <a:bodyPr/>
          <a:lstStyle>
            <a:lvl1pPr>
              <a:defRPr/>
            </a:lvl1pPr>
          </a:lstStyle>
          <a:p>
            <a:pPr>
              <a:defRPr/>
            </a:pPr>
            <a:fld id="{4F67810B-035D-48E1-B4EA-11FCB716FDF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7E182D-9491-453D-A2C7-40016029DAF8}" type="datetime1">
              <a:rPr lang="en-US"/>
              <a:pPr>
                <a:defRPr/>
              </a:pPr>
              <a:t>8/23/2010</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www.channellogin.com</a:t>
            </a:r>
          </a:p>
        </p:txBody>
      </p:sp>
      <p:sp>
        <p:nvSpPr>
          <p:cNvPr id="4" name="Slide Number Placeholder 5"/>
          <p:cNvSpPr>
            <a:spLocks noGrp="1"/>
          </p:cNvSpPr>
          <p:nvPr>
            <p:ph type="sldNum" sz="quarter" idx="12"/>
          </p:nvPr>
        </p:nvSpPr>
        <p:spPr/>
        <p:txBody>
          <a:bodyPr/>
          <a:lstStyle>
            <a:lvl1pPr>
              <a:defRPr/>
            </a:lvl1pPr>
          </a:lstStyle>
          <a:p>
            <a:pPr>
              <a:defRPr/>
            </a:pPr>
            <a:fld id="{F2A6236B-040F-4422-B875-7F64BB4A045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C1B309E-677E-44C9-B864-D46C69A4EFFA}" type="datetime1">
              <a:rPr lang="en-US"/>
              <a:pPr>
                <a:defRPr/>
              </a:pPr>
              <a:t>8/23/2010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www.channellogin.com</a:t>
            </a:r>
          </a:p>
        </p:txBody>
      </p:sp>
      <p:sp>
        <p:nvSpPr>
          <p:cNvPr id="7" name="Slide Number Placeholder 5"/>
          <p:cNvSpPr>
            <a:spLocks noGrp="1"/>
          </p:cNvSpPr>
          <p:nvPr>
            <p:ph type="sldNum" sz="quarter" idx="12"/>
          </p:nvPr>
        </p:nvSpPr>
        <p:spPr/>
        <p:txBody>
          <a:bodyPr/>
          <a:lstStyle>
            <a:lvl1pPr>
              <a:defRPr/>
            </a:lvl1pPr>
          </a:lstStyle>
          <a:p>
            <a:pPr>
              <a:defRPr/>
            </a:pPr>
            <a:fld id="{4E04DB5C-9B2F-4247-9CD2-9123466B688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EE5863C-C7DB-4FA7-873A-C9F7C31B2584}" type="datetime1">
              <a:rPr lang="en-US"/>
              <a:pPr>
                <a:defRPr/>
              </a:pPr>
              <a:t>8/23/2010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www.channellogin.com</a:t>
            </a:r>
          </a:p>
        </p:txBody>
      </p:sp>
      <p:sp>
        <p:nvSpPr>
          <p:cNvPr id="7" name="Slide Number Placeholder 5"/>
          <p:cNvSpPr>
            <a:spLocks noGrp="1"/>
          </p:cNvSpPr>
          <p:nvPr>
            <p:ph type="sldNum" sz="quarter" idx="12"/>
          </p:nvPr>
        </p:nvSpPr>
        <p:spPr/>
        <p:txBody>
          <a:bodyPr/>
          <a:lstStyle>
            <a:lvl1pPr>
              <a:defRPr/>
            </a:lvl1pPr>
          </a:lstStyle>
          <a:p>
            <a:pPr>
              <a:defRPr/>
            </a:pPr>
            <a:fld id="{C0C6B896-61C8-4F5F-9F19-0F55856D747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57200" y="457200"/>
            <a:ext cx="8229600" cy="838200"/>
          </a:xfrm>
          <a:prstGeom prst="rect">
            <a:avLst/>
          </a:prstGeom>
          <a:gradFill>
            <a:gsLst>
              <a:gs pos="0">
                <a:srgbClr val="0E7DE2"/>
              </a:gs>
              <a:gs pos="74000">
                <a:schemeClr val="accent1">
                  <a:lumMod val="60000"/>
                  <a:lumOff val="40000"/>
                </a:schemeClr>
              </a:gs>
              <a:gs pos="100000">
                <a:schemeClr val="accent1">
                  <a:lumMod val="20000"/>
                  <a:lumOff val="80000"/>
                </a:schemeClr>
              </a:gs>
            </a:gsLst>
            <a:lin ang="5400000" scaled="0"/>
          </a:gradFill>
          <a:ln w="19050">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4100"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1ACD7D-37C0-4337-91AD-F6DD5B2366AD}" type="datetime1">
              <a:rPr lang="en-US"/>
              <a:pPr>
                <a:defRPr/>
              </a:pPr>
              <a:t>8/23/2010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r>
              <a:rPr lang="en-US"/>
              <a:t>www.channellogin.com</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C1CD25E0-E6A1-49F6-99EC-0C9F45559E0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58" r:id="rId1"/>
    <p:sldLayoutId id="2147483859" r:id="rId2"/>
    <p:sldLayoutId id="2147483860" r:id="rId3"/>
    <p:sldLayoutId id="2147483861" r:id="rId4"/>
    <p:sldLayoutId id="2147483862" r:id="rId5"/>
    <p:sldLayoutId id="2147483863" r:id="rId6"/>
    <p:sldLayoutId id="2147483864" r:id="rId7"/>
    <p:sldLayoutId id="2147483865" r:id="rId8"/>
    <p:sldLayoutId id="2147483866" r:id="rId9"/>
    <p:sldLayoutId id="2147483867" r:id="rId10"/>
    <p:sldLayoutId id="2147483868" r:id="rId11"/>
    <p:sldLayoutId id="2147483869" r:id="rId12"/>
  </p:sldLayoutIdLst>
  <p:txStyles>
    <p:titleStyle>
      <a:lvl1pPr algn="ctr" rtl="0" eaLnBrk="0" fontAlgn="base" hangingPunct="0">
        <a:spcBef>
          <a:spcPct val="0"/>
        </a:spcBef>
        <a:spcAft>
          <a:spcPct val="0"/>
        </a:spcAft>
        <a:defRPr sz="4400" b="1" kern="1200">
          <a:solidFill>
            <a:schemeClr val="bg1"/>
          </a:solidFill>
          <a:effectLst>
            <a:outerShdw blurRad="38100" dist="38100" dir="2700000" algn="tl">
              <a:srgbClr val="000000">
                <a:alpha val="43137"/>
              </a:srgbClr>
            </a:outerShdw>
          </a:effectLst>
          <a:latin typeface="+mj-lt"/>
          <a:ea typeface="+mj-ea"/>
          <a:cs typeface="+mj-cs"/>
        </a:defRPr>
      </a:lvl1pPr>
      <a:lvl2pPr algn="ctr" rtl="0" eaLnBrk="0" fontAlgn="base" hangingPunct="0">
        <a:spcBef>
          <a:spcPct val="0"/>
        </a:spcBef>
        <a:spcAft>
          <a:spcPct val="0"/>
        </a:spcAft>
        <a:defRPr sz="4400" b="1">
          <a:solidFill>
            <a:schemeClr val="bg1"/>
          </a:solidFill>
          <a:latin typeface="Calibri" pitchFamily="34" charset="0"/>
        </a:defRPr>
      </a:lvl2pPr>
      <a:lvl3pPr algn="ctr" rtl="0" eaLnBrk="0" fontAlgn="base" hangingPunct="0">
        <a:spcBef>
          <a:spcPct val="0"/>
        </a:spcBef>
        <a:spcAft>
          <a:spcPct val="0"/>
        </a:spcAft>
        <a:defRPr sz="4400" b="1">
          <a:solidFill>
            <a:schemeClr val="bg1"/>
          </a:solidFill>
          <a:latin typeface="Calibri" pitchFamily="34" charset="0"/>
        </a:defRPr>
      </a:lvl3pPr>
      <a:lvl4pPr algn="ctr" rtl="0" eaLnBrk="0" fontAlgn="base" hangingPunct="0">
        <a:spcBef>
          <a:spcPct val="0"/>
        </a:spcBef>
        <a:spcAft>
          <a:spcPct val="0"/>
        </a:spcAft>
        <a:defRPr sz="4400" b="1">
          <a:solidFill>
            <a:schemeClr val="bg1"/>
          </a:solidFill>
          <a:latin typeface="Calibri" pitchFamily="34" charset="0"/>
        </a:defRPr>
      </a:lvl4pPr>
      <a:lvl5pPr algn="ctr" rtl="0" eaLnBrk="0" fontAlgn="base" hangingPunct="0">
        <a:spcBef>
          <a:spcPct val="0"/>
        </a:spcBef>
        <a:spcAft>
          <a:spcPct val="0"/>
        </a:spcAft>
        <a:defRPr sz="4400" b="1">
          <a:solidFill>
            <a:schemeClr val="bg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3.emf"/><Relationship Id="rId5" Type="http://schemas.openxmlformats.org/officeDocument/2006/relationships/image" Target="../media/image10.png"/><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oleObject" Target="../embeddings/oleObject1.bin"/><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oleObject" Target="../embeddings/oleObject2.bin"/><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7"/>
          <p:cNvPicPr>
            <a:picLocks noChangeAspect="1" noChangeArrowheads="1"/>
          </p:cNvPicPr>
          <p:nvPr/>
        </p:nvPicPr>
        <p:blipFill>
          <a:blip r:embed="rId3" cstate="print"/>
          <a:srcRect/>
          <a:stretch>
            <a:fillRect/>
          </a:stretch>
        </p:blipFill>
        <p:spPr bwMode="auto">
          <a:xfrm>
            <a:off x="1752600" y="1981200"/>
            <a:ext cx="4876800" cy="960438"/>
          </a:xfrm>
          <a:prstGeom prst="rect">
            <a:avLst/>
          </a:prstGeom>
          <a:noFill/>
          <a:ln w="9525">
            <a:noFill/>
            <a:miter lim="800000"/>
            <a:headEnd/>
            <a:tailEnd/>
          </a:ln>
        </p:spPr>
      </p:pic>
      <p:sp>
        <p:nvSpPr>
          <p:cNvPr id="6147" name="Title 1"/>
          <p:cNvSpPr txBox="1">
            <a:spLocks/>
          </p:cNvSpPr>
          <p:nvPr/>
        </p:nvSpPr>
        <p:spPr bwMode="auto">
          <a:xfrm>
            <a:off x="6934200" y="914400"/>
            <a:ext cx="1687513" cy="381000"/>
          </a:xfrm>
          <a:prstGeom prst="rect">
            <a:avLst/>
          </a:prstGeom>
          <a:noFill/>
          <a:ln w="9525">
            <a:noFill/>
            <a:miter lim="800000"/>
            <a:headEnd/>
            <a:tailEnd/>
          </a:ln>
        </p:spPr>
        <p:txBody>
          <a:bodyPr anchor="ctr"/>
          <a:lstStyle/>
          <a:p>
            <a:pPr algn="r"/>
            <a:r>
              <a:rPr lang="en-US" sz="900" b="1">
                <a:solidFill>
                  <a:schemeClr val="bg1"/>
                </a:solidFill>
              </a:rPr>
              <a:t>Channel Inc.</a:t>
            </a:r>
          </a:p>
          <a:p>
            <a:pPr algn="r"/>
            <a:r>
              <a:rPr lang="en-US" sz="900" b="1">
                <a:solidFill>
                  <a:schemeClr val="bg1"/>
                </a:solidFill>
              </a:rPr>
              <a:t>www.channellogin.com</a:t>
            </a:r>
            <a:endParaRPr lang="en-US" sz="1600" b="1">
              <a:solidFill>
                <a:schemeClr val="bg1"/>
              </a:solidFill>
              <a:latin typeface="Calibri" pitchFamily="34" charset="0"/>
            </a:endParaRPr>
          </a:p>
        </p:txBody>
      </p:sp>
      <p:sp>
        <p:nvSpPr>
          <p:cNvPr id="5" name="Title 5"/>
          <p:cNvSpPr txBox="1">
            <a:spLocks/>
          </p:cNvSpPr>
          <p:nvPr/>
        </p:nvSpPr>
        <p:spPr bwMode="auto">
          <a:xfrm>
            <a:off x="1828800" y="3429000"/>
            <a:ext cx="6477000" cy="2819400"/>
          </a:xfrm>
          <a:prstGeom prst="rect">
            <a:avLst/>
          </a:prstGeom>
          <a:noFill/>
          <a:ln w="9525">
            <a:noFill/>
            <a:miter lim="800000"/>
            <a:headEnd/>
            <a:tailEnd/>
          </a:ln>
        </p:spPr>
        <p:txBody>
          <a:bodyPr anchor="ctr"/>
          <a:lstStyle/>
          <a:p>
            <a:pPr eaLnBrk="0" hangingPunct="0">
              <a:defRPr/>
            </a:pPr>
            <a:r>
              <a:rPr lang="en-US" sz="2800" b="1" dirty="0">
                <a:solidFill>
                  <a:srgbClr val="126CAA"/>
                </a:solidFill>
                <a:effectLst>
                  <a:outerShdw blurRad="38100" dist="38100" dir="2700000" algn="tl">
                    <a:srgbClr val="C0C0C0"/>
                  </a:outerShdw>
                </a:effectLst>
                <a:latin typeface="+mj-lt"/>
                <a:ea typeface="+mj-ea"/>
                <a:cs typeface="+mj-cs"/>
              </a:rPr>
              <a:t>• Setting the Standard for Loss Mitigation</a:t>
            </a:r>
            <a:br>
              <a:rPr lang="en-US" sz="2800" b="1" dirty="0">
                <a:solidFill>
                  <a:srgbClr val="126CAA"/>
                </a:solidFill>
                <a:effectLst>
                  <a:outerShdw blurRad="38100" dist="38100" dir="2700000" algn="tl">
                    <a:srgbClr val="C0C0C0"/>
                  </a:outerShdw>
                </a:effectLst>
                <a:latin typeface="+mj-lt"/>
                <a:ea typeface="+mj-ea"/>
                <a:cs typeface="+mj-cs"/>
              </a:rPr>
            </a:br>
            <a:r>
              <a:rPr lang="en-US" sz="2800" b="1" dirty="0">
                <a:solidFill>
                  <a:srgbClr val="126CAA"/>
                </a:solidFill>
                <a:effectLst>
                  <a:outerShdw blurRad="38100" dist="38100" dir="2700000" algn="tl">
                    <a:srgbClr val="C0C0C0"/>
                  </a:outerShdw>
                </a:effectLst>
                <a:latin typeface="+mj-lt"/>
                <a:ea typeface="+mj-ea"/>
                <a:cs typeface="+mj-cs"/>
              </a:rPr>
              <a:t>• HAFA Compliant Short Sale Solutions</a:t>
            </a:r>
            <a:br>
              <a:rPr lang="en-US" sz="2800" b="1" dirty="0">
                <a:solidFill>
                  <a:srgbClr val="126CAA"/>
                </a:solidFill>
                <a:effectLst>
                  <a:outerShdw blurRad="38100" dist="38100" dir="2700000" algn="tl">
                    <a:srgbClr val="C0C0C0"/>
                  </a:outerShdw>
                </a:effectLst>
                <a:latin typeface="+mj-lt"/>
                <a:ea typeface="+mj-ea"/>
                <a:cs typeface="+mj-cs"/>
              </a:rPr>
            </a:br>
            <a:r>
              <a:rPr lang="en-US" sz="2800" b="1" dirty="0">
                <a:solidFill>
                  <a:srgbClr val="126CAA"/>
                </a:solidFill>
                <a:effectLst>
                  <a:outerShdw blurRad="38100" dist="38100" dir="2700000" algn="tl">
                    <a:srgbClr val="C0C0C0"/>
                  </a:outerShdw>
                </a:effectLst>
                <a:latin typeface="+mj-lt"/>
                <a:ea typeface="+mj-ea"/>
                <a:cs typeface="+mj-cs"/>
              </a:rPr>
              <a:t>• Real Estate Technology Platform </a:t>
            </a:r>
            <a:br>
              <a:rPr lang="en-US" sz="2800" b="1" dirty="0">
                <a:solidFill>
                  <a:srgbClr val="126CAA"/>
                </a:solidFill>
                <a:effectLst>
                  <a:outerShdw blurRad="38100" dist="38100" dir="2700000" algn="tl">
                    <a:srgbClr val="C0C0C0"/>
                  </a:outerShdw>
                </a:effectLst>
                <a:latin typeface="+mj-lt"/>
                <a:ea typeface="+mj-ea"/>
                <a:cs typeface="+mj-cs"/>
              </a:rPr>
            </a:br>
            <a:r>
              <a:rPr lang="en-US" sz="2800" b="1" dirty="0">
                <a:solidFill>
                  <a:srgbClr val="126CAA"/>
                </a:solidFill>
                <a:effectLst>
                  <a:outerShdw blurRad="38100" dist="38100" dir="2700000" algn="tl">
                    <a:srgbClr val="C0C0C0"/>
                  </a:outerShdw>
                </a:effectLst>
                <a:latin typeface="+mj-lt"/>
                <a:ea typeface="+mj-ea"/>
                <a:cs typeface="+mj-cs"/>
              </a:rPr>
              <a:t>• Agent Referral Program</a:t>
            </a:r>
            <a:br>
              <a:rPr lang="en-US" sz="2800" b="1" dirty="0">
                <a:solidFill>
                  <a:srgbClr val="126CAA"/>
                </a:solidFill>
                <a:effectLst>
                  <a:outerShdw blurRad="38100" dist="38100" dir="2700000" algn="tl">
                    <a:srgbClr val="C0C0C0"/>
                  </a:outerShdw>
                </a:effectLst>
                <a:latin typeface="+mj-lt"/>
                <a:ea typeface="+mj-ea"/>
                <a:cs typeface="+mj-cs"/>
              </a:rPr>
            </a:br>
            <a:r>
              <a:rPr lang="en-US" sz="2800" b="1" dirty="0">
                <a:solidFill>
                  <a:srgbClr val="126CAA"/>
                </a:solidFill>
                <a:effectLst>
                  <a:outerShdw blurRad="38100" dist="38100" dir="2700000" algn="tl">
                    <a:srgbClr val="C0C0C0"/>
                  </a:outerShdw>
                </a:effectLst>
                <a:latin typeface="+mj-lt"/>
                <a:ea typeface="+mj-ea"/>
                <a:cs typeface="+mj-cs"/>
              </a:rPr>
              <a:t>• Agent Training Program</a:t>
            </a:r>
            <a:br>
              <a:rPr lang="en-US" sz="2800" b="1" dirty="0">
                <a:solidFill>
                  <a:srgbClr val="126CAA"/>
                </a:solidFill>
                <a:effectLst>
                  <a:outerShdw blurRad="38100" dist="38100" dir="2700000" algn="tl">
                    <a:srgbClr val="C0C0C0"/>
                  </a:outerShdw>
                </a:effectLst>
                <a:latin typeface="+mj-lt"/>
                <a:ea typeface="+mj-ea"/>
                <a:cs typeface="+mj-cs"/>
              </a:rPr>
            </a:br>
            <a:r>
              <a:rPr lang="en-US" sz="2800" b="1" dirty="0">
                <a:solidFill>
                  <a:srgbClr val="126CAA"/>
                </a:solidFill>
                <a:effectLst>
                  <a:outerShdw blurRad="38100" dist="38100" dir="2700000" algn="tl">
                    <a:srgbClr val="C0C0C0"/>
                  </a:outerShdw>
                </a:effectLst>
                <a:latin typeface="+mj-lt"/>
                <a:ea typeface="+mj-ea"/>
                <a:cs typeface="+mj-cs"/>
              </a:rPr>
              <a:t/>
            </a:r>
            <a:br>
              <a:rPr lang="en-US" sz="2800" b="1" dirty="0">
                <a:solidFill>
                  <a:srgbClr val="126CAA"/>
                </a:solidFill>
                <a:effectLst>
                  <a:outerShdw blurRad="38100" dist="38100" dir="2700000" algn="tl">
                    <a:srgbClr val="C0C0C0"/>
                  </a:outerShdw>
                </a:effectLst>
                <a:latin typeface="+mj-lt"/>
                <a:ea typeface="+mj-ea"/>
                <a:cs typeface="+mj-cs"/>
              </a:rPr>
            </a:br>
            <a:endParaRPr lang="en-US" sz="2800" b="1" dirty="0">
              <a:solidFill>
                <a:srgbClr val="126CAA"/>
              </a:solidFill>
              <a:effectLst>
                <a:outerShdw blurRad="38100" dist="38100" dir="2700000" algn="tl">
                  <a:srgbClr val="C0C0C0"/>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3"/>
          <p:cNvSpPr>
            <a:spLocks noGrp="1"/>
          </p:cNvSpPr>
          <p:nvPr>
            <p:ph type="title"/>
          </p:nvPr>
        </p:nvSpPr>
        <p:spPr>
          <a:xfrm>
            <a:off x="457200" y="273050"/>
            <a:ext cx="3008313" cy="946150"/>
          </a:xfrm>
        </p:spPr>
        <p:txBody>
          <a:bodyPr/>
          <a:lstStyle/>
          <a:p>
            <a:pPr eaLnBrk="1" hangingPunct="1">
              <a:defRPr/>
            </a:pPr>
            <a:r>
              <a:rPr lang="en-US" sz="3000" dirty="0" smtClean="0"/>
              <a:t>HAFA Compliance</a:t>
            </a:r>
          </a:p>
        </p:txBody>
      </p:sp>
      <p:sp>
        <p:nvSpPr>
          <p:cNvPr id="12291" name="Content Placeholder 4"/>
          <p:cNvSpPr>
            <a:spLocks noGrp="1"/>
          </p:cNvSpPr>
          <p:nvPr>
            <p:ph idx="1"/>
          </p:nvPr>
        </p:nvSpPr>
        <p:spPr>
          <a:xfrm>
            <a:off x="3575050" y="882650"/>
            <a:ext cx="5111750" cy="5518150"/>
          </a:xfrm>
        </p:spPr>
        <p:txBody>
          <a:bodyPr/>
          <a:lstStyle/>
          <a:p>
            <a:pPr marL="273050" indent="-273050" eaLnBrk="1" hangingPunct="1">
              <a:spcAft>
                <a:spcPts val="1200"/>
              </a:spcAft>
              <a:buFont typeface="Arial" charset="0"/>
              <a:buNone/>
            </a:pPr>
            <a:endParaRPr lang="en-US" b="1" smtClean="0"/>
          </a:p>
          <a:p>
            <a:pPr marL="273050" indent="-273050" eaLnBrk="1" hangingPunct="1">
              <a:spcAft>
                <a:spcPts val="1200"/>
              </a:spcAft>
              <a:buFont typeface="Wingdings" pitchFamily="2" charset="2"/>
              <a:buChar char="Ø"/>
            </a:pPr>
            <a:r>
              <a:rPr lang="en-US" sz="1600" b="1" i="1" smtClean="0"/>
              <a:t>Workflow </a:t>
            </a:r>
            <a:r>
              <a:rPr lang="en-US" sz="1600" b="1" smtClean="0"/>
              <a:t>– </a:t>
            </a:r>
            <a:r>
              <a:rPr lang="en-US" sz="1600" smtClean="0"/>
              <a:t>Workflow based process management system is customized to adhere to HAFA guidelines and timetables.</a:t>
            </a:r>
          </a:p>
          <a:p>
            <a:pPr marL="273050" indent="-273050" eaLnBrk="1" hangingPunct="1">
              <a:spcAft>
                <a:spcPts val="1200"/>
              </a:spcAft>
              <a:buFont typeface="Wingdings" pitchFamily="2" charset="2"/>
              <a:buChar char="Ø"/>
            </a:pPr>
            <a:r>
              <a:rPr lang="en-US" sz="1600" b="1" i="1" smtClean="0"/>
              <a:t>Integration </a:t>
            </a:r>
            <a:r>
              <a:rPr lang="en-US" sz="1600" b="1" smtClean="0"/>
              <a:t>– </a:t>
            </a:r>
            <a:r>
              <a:rPr lang="en-US" sz="1600" smtClean="0"/>
              <a:t>All aspects of the Channel Inc. platform are seamlessly integrated into the process minimizing down time and the need for multiple platforms</a:t>
            </a:r>
            <a:endParaRPr lang="en-US" sz="1600" b="1" i="1" smtClean="0"/>
          </a:p>
          <a:p>
            <a:pPr marL="273050" indent="-273050" eaLnBrk="1" hangingPunct="1">
              <a:spcAft>
                <a:spcPts val="1200"/>
              </a:spcAft>
              <a:buFont typeface="Wingdings" pitchFamily="2" charset="2"/>
              <a:buChar char="Ø"/>
            </a:pPr>
            <a:r>
              <a:rPr lang="en-US" sz="1600" b="1" i="1" smtClean="0"/>
              <a:t>Document management </a:t>
            </a:r>
            <a:r>
              <a:rPr lang="en-US" sz="1600" b="1" smtClean="0"/>
              <a:t>–</a:t>
            </a:r>
            <a:r>
              <a:rPr lang="en-US" sz="1600" smtClean="0"/>
              <a:t> HAFA documents (SSA, RASS and ARASS) are all pre-populated within the platform with data entered in the workflow process.</a:t>
            </a:r>
          </a:p>
          <a:p>
            <a:pPr marL="273050" indent="-273050" eaLnBrk="1" hangingPunct="1">
              <a:spcAft>
                <a:spcPts val="1200"/>
              </a:spcAft>
              <a:buFont typeface="Wingdings" pitchFamily="2" charset="2"/>
              <a:buChar char="Ø"/>
            </a:pPr>
            <a:r>
              <a:rPr lang="en-US" sz="1600" b="1" i="1" smtClean="0"/>
              <a:t>Reporting </a:t>
            </a:r>
            <a:r>
              <a:rPr lang="en-US" sz="1600" b="1" smtClean="0"/>
              <a:t>– </a:t>
            </a:r>
            <a:r>
              <a:rPr lang="en-US" sz="1600" smtClean="0"/>
              <a:t>HAFA data fields required in the monthly reporting to Fannie Mae are maintained for ease in reporting and tracking.</a:t>
            </a:r>
          </a:p>
          <a:p>
            <a:pPr marL="273050" indent="-273050" eaLnBrk="1" hangingPunct="1">
              <a:spcAft>
                <a:spcPts val="1200"/>
              </a:spcAft>
              <a:buFont typeface="Wingdings" pitchFamily="2" charset="2"/>
              <a:buChar char="Ø"/>
            </a:pPr>
            <a:r>
              <a:rPr lang="en-US" sz="1600" b="1" i="1" smtClean="0"/>
              <a:t>Customization </a:t>
            </a:r>
            <a:r>
              <a:rPr lang="en-US" sz="1600" b="1" smtClean="0"/>
              <a:t>–</a:t>
            </a:r>
            <a:r>
              <a:rPr lang="en-US" sz="1600" smtClean="0"/>
              <a:t> As guidelines change with the times, so is your ability to modify any or all aspects of the workflow, process and reporting mechanisms.</a:t>
            </a:r>
            <a:endParaRPr lang="en-US" sz="2500" smtClean="0"/>
          </a:p>
        </p:txBody>
      </p:sp>
      <p:sp>
        <p:nvSpPr>
          <p:cNvPr id="12292" name="Text Placeholder 5"/>
          <p:cNvSpPr>
            <a:spLocks noGrp="1"/>
          </p:cNvSpPr>
          <p:nvPr>
            <p:ph type="body" sz="half" idx="2"/>
          </p:nvPr>
        </p:nvSpPr>
        <p:spPr>
          <a:xfrm>
            <a:off x="457200" y="1557338"/>
            <a:ext cx="3008313" cy="4691062"/>
          </a:xfrm>
        </p:spPr>
        <p:txBody>
          <a:bodyPr/>
          <a:lstStyle/>
          <a:p>
            <a:pPr eaLnBrk="1" hangingPunct="1"/>
            <a:r>
              <a:rPr lang="en-US" i="1" smtClean="0"/>
              <a:t>April 5, 2010 marks the date that the Home Affordable Foreclosure Alternative (HAFA) program goes into effect. Servicers who are participating in the HAFA program will need to be fully compliant.</a:t>
            </a:r>
          </a:p>
        </p:txBody>
      </p:sp>
      <p:pic>
        <p:nvPicPr>
          <p:cNvPr id="12293" name="Picture 9"/>
          <p:cNvPicPr>
            <a:picLocks noChangeAspect="1" noChangeArrowheads="1"/>
          </p:cNvPicPr>
          <p:nvPr/>
        </p:nvPicPr>
        <p:blipFill>
          <a:blip r:embed="rId3" cstate="print"/>
          <a:srcRect/>
          <a:stretch>
            <a:fillRect/>
          </a:stretch>
        </p:blipFill>
        <p:spPr bwMode="auto">
          <a:xfrm>
            <a:off x="304800" y="6019800"/>
            <a:ext cx="2819400" cy="555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4"/>
          <p:cNvPicPr>
            <a:picLocks noChangeAspect="1" noChangeArrowheads="1"/>
          </p:cNvPicPr>
          <p:nvPr/>
        </p:nvPicPr>
        <p:blipFill>
          <a:blip r:embed="rId3" cstate="print"/>
          <a:srcRect/>
          <a:stretch>
            <a:fillRect/>
          </a:stretch>
        </p:blipFill>
        <p:spPr bwMode="auto">
          <a:xfrm>
            <a:off x="4495800" y="1447800"/>
            <a:ext cx="4167188" cy="2895600"/>
          </a:xfrm>
          <a:prstGeom prst="rect">
            <a:avLst/>
          </a:prstGeom>
          <a:noFill/>
          <a:ln w="9525">
            <a:solidFill>
              <a:schemeClr val="tx1"/>
            </a:solidFill>
            <a:miter lim="800000"/>
            <a:headEnd/>
            <a:tailEnd/>
          </a:ln>
          <a:effectLst>
            <a:outerShdw blurRad="50800" dist="38100" dir="2700000" algn="tl" rotWithShape="0">
              <a:prstClr val="black">
                <a:alpha val="40000"/>
              </a:prstClr>
            </a:outerShdw>
          </a:effectLst>
        </p:spPr>
      </p:pic>
      <p:pic>
        <p:nvPicPr>
          <p:cNvPr id="6147" name="Picture 2"/>
          <p:cNvPicPr>
            <a:picLocks noChangeAspect="1" noChangeArrowheads="1"/>
          </p:cNvPicPr>
          <p:nvPr/>
        </p:nvPicPr>
        <p:blipFill>
          <a:blip r:embed="rId4" cstate="print"/>
          <a:srcRect/>
          <a:stretch>
            <a:fillRect/>
          </a:stretch>
        </p:blipFill>
        <p:spPr bwMode="auto">
          <a:xfrm>
            <a:off x="457200" y="1905000"/>
            <a:ext cx="4111625" cy="3563938"/>
          </a:xfrm>
          <a:prstGeom prst="rect">
            <a:avLst/>
          </a:prstGeom>
          <a:noFill/>
          <a:ln w="9525">
            <a:solidFill>
              <a:schemeClr val="tx1"/>
            </a:solidFill>
            <a:miter lim="800000"/>
            <a:headEnd/>
            <a:tailEnd/>
          </a:ln>
          <a:effectLst>
            <a:outerShdw blurRad="50800" dist="38100" dir="2700000" algn="tl" rotWithShape="0">
              <a:prstClr val="black">
                <a:alpha val="40000"/>
              </a:prstClr>
            </a:outerShdw>
          </a:effectLst>
        </p:spPr>
      </p:pic>
      <p:pic>
        <p:nvPicPr>
          <p:cNvPr id="6148" name="Picture 3"/>
          <p:cNvPicPr>
            <a:picLocks noChangeAspect="1" noChangeArrowheads="1"/>
          </p:cNvPicPr>
          <p:nvPr/>
        </p:nvPicPr>
        <p:blipFill>
          <a:blip r:embed="rId5" cstate="print"/>
          <a:srcRect/>
          <a:stretch>
            <a:fillRect/>
          </a:stretch>
        </p:blipFill>
        <p:spPr bwMode="auto">
          <a:xfrm>
            <a:off x="3276600" y="3429000"/>
            <a:ext cx="4379913" cy="3076575"/>
          </a:xfrm>
          <a:prstGeom prst="rect">
            <a:avLst/>
          </a:prstGeom>
          <a:noFill/>
          <a:ln w="9525">
            <a:solidFill>
              <a:schemeClr val="tx1"/>
            </a:solidFill>
            <a:miter lim="800000"/>
            <a:headEnd/>
            <a:tailEnd/>
          </a:ln>
          <a:effectLst>
            <a:outerShdw blurRad="50800" dist="38100" dir="2700000" algn="tl" rotWithShape="0">
              <a:prstClr val="black">
                <a:alpha val="40000"/>
              </a:prstClr>
            </a:outerShdw>
          </a:effectLst>
        </p:spPr>
      </p:pic>
      <p:sp>
        <p:nvSpPr>
          <p:cNvPr id="8" name="TextBox 7"/>
          <p:cNvSpPr txBox="1"/>
          <p:nvPr/>
        </p:nvSpPr>
        <p:spPr>
          <a:xfrm>
            <a:off x="457200" y="685800"/>
            <a:ext cx="3810000" cy="554038"/>
          </a:xfrm>
          <a:prstGeom prst="rect">
            <a:avLst/>
          </a:prstGeom>
          <a:noFill/>
          <a:effectLst/>
        </p:spPr>
        <p:txBody>
          <a:bodyPr>
            <a:spAutoFit/>
          </a:bodyPr>
          <a:lstStyle/>
          <a:p>
            <a:pPr>
              <a:defRPr/>
            </a:pPr>
            <a:r>
              <a:rPr lang="en-US" sz="3000" b="1" cap="all" dirty="0">
                <a:ln w="0"/>
                <a:solidFill>
                  <a:schemeClr val="bg1"/>
                </a:solidFill>
                <a:effectLst>
                  <a:outerShdw blurRad="38100" dist="38100" dir="2700000" algn="tl">
                    <a:srgbClr val="000000">
                      <a:alpha val="43137"/>
                    </a:srgbClr>
                  </a:outerShdw>
                </a:effectLst>
                <a:latin typeface="Calibri" pitchFamily="34" charset="0"/>
              </a:rPr>
              <a:t>HAFA </a:t>
            </a:r>
            <a:r>
              <a:rPr lang="en-US" sz="3000" b="1" dirty="0">
                <a:ln w="0"/>
                <a:solidFill>
                  <a:schemeClr val="bg1"/>
                </a:solidFill>
                <a:effectLst>
                  <a:outerShdw blurRad="38100" dist="38100" dir="2700000" algn="tl">
                    <a:srgbClr val="000000">
                      <a:alpha val="43137"/>
                    </a:srgbClr>
                  </a:outerShdw>
                </a:effectLst>
                <a:latin typeface="Calibri" pitchFamily="34" charset="0"/>
              </a:rPr>
              <a:t>Documents </a:t>
            </a:r>
            <a:endParaRPr lang="en-US" sz="3000" b="1" cap="all" dirty="0">
              <a:ln w="0"/>
              <a:solidFill>
                <a:schemeClr val="bg1"/>
              </a:solidFill>
              <a:effectLst>
                <a:outerShdw blurRad="38100" dist="38100" dir="2700000" algn="tl">
                  <a:srgbClr val="000000">
                    <a:alpha val="43137"/>
                  </a:srgbClr>
                </a:outerShdw>
              </a:effectLst>
              <a:latin typeface="Calibri" pitchFamily="34" charset="0"/>
            </a:endParaRPr>
          </a:p>
        </p:txBody>
      </p:sp>
      <p:pic>
        <p:nvPicPr>
          <p:cNvPr id="13318" name="Picture 10"/>
          <p:cNvPicPr>
            <a:picLocks noChangeAspect="1" noChangeArrowheads="1"/>
          </p:cNvPicPr>
          <p:nvPr/>
        </p:nvPicPr>
        <p:blipFill>
          <a:blip r:embed="rId6" cstate="print"/>
          <a:srcRect/>
          <a:stretch>
            <a:fillRect/>
          </a:stretch>
        </p:blipFill>
        <p:spPr bwMode="auto">
          <a:xfrm>
            <a:off x="304800" y="6019800"/>
            <a:ext cx="2819400" cy="555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3"/>
          <p:cNvSpPr>
            <a:spLocks noGrp="1"/>
          </p:cNvSpPr>
          <p:nvPr>
            <p:ph type="title"/>
          </p:nvPr>
        </p:nvSpPr>
        <p:spPr>
          <a:xfrm>
            <a:off x="457200" y="457200"/>
            <a:ext cx="5867400" cy="762000"/>
          </a:xfrm>
        </p:spPr>
        <p:txBody>
          <a:bodyPr/>
          <a:lstStyle/>
          <a:p>
            <a:pPr eaLnBrk="1" hangingPunct="1">
              <a:defRPr/>
            </a:pPr>
            <a:r>
              <a:rPr lang="en-US" sz="3000" smtClean="0">
                <a:effectLst>
                  <a:outerShdw blurRad="38100" dist="38100" dir="2700000" algn="tl">
                    <a:srgbClr val="C0C0C0"/>
                  </a:outerShdw>
                </a:effectLst>
              </a:rPr>
              <a:t>High Touch Workflow Solutions</a:t>
            </a:r>
          </a:p>
        </p:txBody>
      </p:sp>
      <p:sp>
        <p:nvSpPr>
          <p:cNvPr id="14339" name="Content Placeholder 4"/>
          <p:cNvSpPr>
            <a:spLocks noGrp="1"/>
          </p:cNvSpPr>
          <p:nvPr>
            <p:ph idx="1"/>
          </p:nvPr>
        </p:nvSpPr>
        <p:spPr>
          <a:xfrm>
            <a:off x="3505200" y="838200"/>
            <a:ext cx="5111750" cy="5853113"/>
          </a:xfrm>
        </p:spPr>
        <p:txBody>
          <a:bodyPr/>
          <a:lstStyle/>
          <a:p>
            <a:pPr marL="273050" indent="-273050" eaLnBrk="1" hangingPunct="1">
              <a:spcAft>
                <a:spcPts val="1200"/>
              </a:spcAft>
              <a:buFont typeface="Arial" charset="0"/>
              <a:buNone/>
            </a:pPr>
            <a:endParaRPr lang="en-US" b="1" smtClean="0"/>
          </a:p>
          <a:p>
            <a:pPr marL="273050" indent="-273050" eaLnBrk="1" hangingPunct="1">
              <a:spcAft>
                <a:spcPts val="1200"/>
              </a:spcAft>
              <a:buFont typeface="Wingdings" pitchFamily="2" charset="2"/>
              <a:buChar char="Ø"/>
            </a:pPr>
            <a:r>
              <a:rPr lang="en-US" sz="1600" b="1" i="1" smtClean="0"/>
              <a:t>Proactive Communication – </a:t>
            </a:r>
            <a:r>
              <a:rPr lang="en-US" sz="1600" smtClean="0"/>
              <a:t>Reach out to home owners while there is still time to work out a viable solution. </a:t>
            </a:r>
            <a:endParaRPr lang="en-US" sz="1600" b="1" smtClean="0"/>
          </a:p>
          <a:p>
            <a:pPr marL="273050" indent="-273050" eaLnBrk="1" hangingPunct="1">
              <a:spcAft>
                <a:spcPts val="1200"/>
              </a:spcAft>
              <a:buFont typeface="Wingdings" pitchFamily="2" charset="2"/>
              <a:buChar char="Ø"/>
            </a:pPr>
            <a:r>
              <a:rPr lang="en-US" sz="1600" b="1" i="1" smtClean="0"/>
              <a:t>FDCPA Compliant Debt Collectors </a:t>
            </a:r>
            <a:r>
              <a:rPr lang="en-US" sz="1600" b="1" smtClean="0"/>
              <a:t>– </a:t>
            </a:r>
            <a:r>
              <a:rPr lang="en-US" sz="1600" smtClean="0"/>
              <a:t>Fully compliant to safeguard your assets.</a:t>
            </a:r>
            <a:endParaRPr lang="en-US" sz="1600" b="1" i="1" smtClean="0"/>
          </a:p>
          <a:p>
            <a:pPr marL="273050" indent="-273050" eaLnBrk="1" hangingPunct="1">
              <a:spcAft>
                <a:spcPts val="1200"/>
              </a:spcAft>
              <a:buFont typeface="Wingdings" pitchFamily="2" charset="2"/>
              <a:buChar char="Ø"/>
            </a:pPr>
            <a:r>
              <a:rPr lang="en-US" sz="1600" b="1" i="1" smtClean="0"/>
              <a:t>Licensed Agents </a:t>
            </a:r>
            <a:r>
              <a:rPr lang="en-US" sz="1600" b="1" smtClean="0"/>
              <a:t>– </a:t>
            </a:r>
            <a:r>
              <a:rPr lang="en-US" sz="1600" smtClean="0"/>
              <a:t>Specifically trained in HAMP and HAFA guidelines.</a:t>
            </a:r>
            <a:endParaRPr lang="en-US" sz="1600" b="1" i="1" smtClean="0"/>
          </a:p>
          <a:p>
            <a:pPr marL="273050" indent="-273050" eaLnBrk="1" hangingPunct="1">
              <a:spcAft>
                <a:spcPts val="1200"/>
              </a:spcAft>
              <a:buFont typeface="Wingdings" pitchFamily="2" charset="2"/>
              <a:buChar char="Ø"/>
            </a:pPr>
            <a:r>
              <a:rPr lang="en-US" sz="1600" b="1" i="1" smtClean="0"/>
              <a:t>Increase your operational efficiency</a:t>
            </a:r>
            <a:r>
              <a:rPr lang="en-US" sz="1600" i="1" smtClean="0"/>
              <a:t> </a:t>
            </a:r>
            <a:r>
              <a:rPr lang="en-US" sz="1600" b="1" smtClean="0"/>
              <a:t>–</a:t>
            </a:r>
            <a:r>
              <a:rPr lang="en-US" sz="1600" smtClean="0"/>
              <a:t> 24/7 customer service availability, on-line reporting.</a:t>
            </a:r>
          </a:p>
          <a:p>
            <a:pPr marL="273050" indent="-273050" eaLnBrk="1" hangingPunct="1">
              <a:spcAft>
                <a:spcPts val="1200"/>
              </a:spcAft>
              <a:buFont typeface="Wingdings" pitchFamily="2" charset="2"/>
              <a:buChar char="Ø"/>
            </a:pPr>
            <a:r>
              <a:rPr lang="en-US" sz="1600" b="1" i="1" smtClean="0"/>
              <a:t>Reduce the risk of foreclosure </a:t>
            </a:r>
            <a:r>
              <a:rPr lang="en-US" sz="1600" b="1" smtClean="0"/>
              <a:t>–</a:t>
            </a:r>
            <a:r>
              <a:rPr lang="en-US" sz="1600" smtClean="0"/>
              <a:t> Message blast to drive response, multi-channel communication, follow up after direct mail campaigns.</a:t>
            </a:r>
          </a:p>
          <a:p>
            <a:pPr marL="273050" indent="-273050" eaLnBrk="1" hangingPunct="1">
              <a:buFont typeface="Arial" charset="0"/>
              <a:buNone/>
            </a:pPr>
            <a:endParaRPr lang="en-US" sz="2500" smtClean="0"/>
          </a:p>
        </p:txBody>
      </p:sp>
      <p:sp>
        <p:nvSpPr>
          <p:cNvPr id="14340" name="Text Placeholder 5"/>
          <p:cNvSpPr>
            <a:spLocks noGrp="1"/>
          </p:cNvSpPr>
          <p:nvPr>
            <p:ph type="body" sz="half" idx="2"/>
          </p:nvPr>
        </p:nvSpPr>
        <p:spPr>
          <a:xfrm>
            <a:off x="457200" y="1524000"/>
            <a:ext cx="3008313" cy="4691063"/>
          </a:xfrm>
        </p:spPr>
        <p:txBody>
          <a:bodyPr/>
          <a:lstStyle/>
          <a:p>
            <a:pPr eaLnBrk="1" hangingPunct="1"/>
            <a:r>
              <a:rPr lang="en-US" i="1" smtClean="0"/>
              <a:t>Channel Inc. has partnerships and relationships with the industry’s most trusted service providers. </a:t>
            </a:r>
          </a:p>
          <a:p>
            <a:pPr eaLnBrk="1" hangingPunct="1"/>
            <a:r>
              <a:rPr lang="en-US" i="1" smtClean="0"/>
              <a:t>If you want a fully scalable solution to meet the ebb and flow of the current financial climate, outsourcing your call center can be one major advantage to your bottom line. </a:t>
            </a:r>
          </a:p>
        </p:txBody>
      </p:sp>
      <p:pic>
        <p:nvPicPr>
          <p:cNvPr id="14341" name="Picture 9"/>
          <p:cNvPicPr>
            <a:picLocks noChangeAspect="1" noChangeArrowheads="1"/>
          </p:cNvPicPr>
          <p:nvPr/>
        </p:nvPicPr>
        <p:blipFill>
          <a:blip r:embed="rId3" cstate="print"/>
          <a:srcRect/>
          <a:stretch>
            <a:fillRect/>
          </a:stretch>
        </p:blipFill>
        <p:spPr bwMode="auto">
          <a:xfrm>
            <a:off x="304800" y="6019800"/>
            <a:ext cx="2819400" cy="555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3"/>
          <p:cNvSpPr>
            <a:spLocks noGrp="1"/>
          </p:cNvSpPr>
          <p:nvPr>
            <p:ph type="title"/>
          </p:nvPr>
        </p:nvSpPr>
        <p:spPr>
          <a:xfrm>
            <a:off x="457200" y="457200"/>
            <a:ext cx="4191000" cy="762000"/>
          </a:xfrm>
        </p:spPr>
        <p:txBody>
          <a:bodyPr/>
          <a:lstStyle/>
          <a:p>
            <a:pPr eaLnBrk="1" hangingPunct="1">
              <a:defRPr/>
            </a:pPr>
            <a:r>
              <a:rPr lang="en-US" sz="3000" dirty="0" smtClean="0"/>
              <a:t>Negotiating Junior Liens</a:t>
            </a:r>
          </a:p>
        </p:txBody>
      </p:sp>
      <p:sp>
        <p:nvSpPr>
          <p:cNvPr id="15363" name="Content Placeholder 4"/>
          <p:cNvSpPr>
            <a:spLocks noGrp="1"/>
          </p:cNvSpPr>
          <p:nvPr>
            <p:ph idx="1"/>
          </p:nvPr>
        </p:nvSpPr>
        <p:spPr>
          <a:xfrm>
            <a:off x="3505200" y="838200"/>
            <a:ext cx="5111750" cy="5853113"/>
          </a:xfrm>
        </p:spPr>
        <p:txBody>
          <a:bodyPr/>
          <a:lstStyle/>
          <a:p>
            <a:pPr marL="273050" indent="-273050" eaLnBrk="1" hangingPunct="1">
              <a:spcAft>
                <a:spcPts val="1200"/>
              </a:spcAft>
              <a:buFont typeface="Arial" charset="0"/>
              <a:buNone/>
            </a:pPr>
            <a:endParaRPr lang="en-US" b="1" smtClean="0"/>
          </a:p>
          <a:p>
            <a:pPr marL="273050" indent="-273050" eaLnBrk="1" hangingPunct="1">
              <a:spcAft>
                <a:spcPts val="1200"/>
              </a:spcAft>
              <a:buFont typeface="Wingdings" pitchFamily="2" charset="2"/>
              <a:buChar char="Ø"/>
            </a:pPr>
            <a:r>
              <a:rPr lang="en-US" sz="1600" b="1" i="1" smtClean="0"/>
              <a:t>Outsourced Negotiation Teams </a:t>
            </a:r>
            <a:r>
              <a:rPr lang="en-US" sz="1600" b="1" smtClean="0"/>
              <a:t>- </a:t>
            </a:r>
            <a:r>
              <a:rPr lang="en-US" sz="1600" smtClean="0"/>
              <a:t>Fully scalable to meet your needs, we have affiliations with industry professionals with proven track records. </a:t>
            </a:r>
          </a:p>
          <a:p>
            <a:pPr marL="273050" indent="-273050" eaLnBrk="1" hangingPunct="1">
              <a:spcAft>
                <a:spcPts val="1200"/>
              </a:spcAft>
              <a:buFont typeface="Wingdings" pitchFamily="2" charset="2"/>
              <a:buChar char="Ø"/>
            </a:pPr>
            <a:r>
              <a:rPr lang="en-US" sz="1600" b="1" i="1" smtClean="0"/>
              <a:t>HAFA Compliance  </a:t>
            </a:r>
            <a:r>
              <a:rPr lang="en-US" sz="1600" b="1" smtClean="0"/>
              <a:t>– </a:t>
            </a:r>
            <a:r>
              <a:rPr lang="en-US" sz="1600" smtClean="0"/>
              <a:t>Seamless integration into your existing process, this addresses the one major obstacle in the HAFA program.</a:t>
            </a:r>
            <a:endParaRPr lang="en-US" sz="1600" b="1" i="1" smtClean="0"/>
          </a:p>
          <a:p>
            <a:pPr marL="273050" indent="-273050" eaLnBrk="1" hangingPunct="1">
              <a:spcAft>
                <a:spcPts val="1200"/>
              </a:spcAft>
              <a:buFont typeface="Wingdings" pitchFamily="2" charset="2"/>
              <a:buChar char="Ø"/>
            </a:pPr>
            <a:r>
              <a:rPr lang="en-US" sz="1600" b="1" i="1" smtClean="0"/>
              <a:t>NON-HAFA short sales – </a:t>
            </a:r>
            <a:r>
              <a:rPr lang="en-US" sz="1600" smtClean="0"/>
              <a:t>An essential part of your short sale waterfall process will be converting to traditional short sales. Negotiating judgments and recovery notes is vital to the success of this process.</a:t>
            </a:r>
            <a:endParaRPr lang="en-US" sz="1600" b="1" i="1" smtClean="0"/>
          </a:p>
          <a:p>
            <a:pPr marL="273050" indent="-273050" eaLnBrk="1" hangingPunct="1">
              <a:spcAft>
                <a:spcPts val="1200"/>
              </a:spcAft>
              <a:buFont typeface="Wingdings" pitchFamily="2" charset="2"/>
              <a:buChar char="Ø"/>
            </a:pPr>
            <a:r>
              <a:rPr lang="en-US" sz="1600" b="1" i="1" smtClean="0"/>
              <a:t>Leverage</a:t>
            </a:r>
            <a:r>
              <a:rPr lang="en-US" sz="1600" i="1" smtClean="0"/>
              <a:t> </a:t>
            </a:r>
            <a:r>
              <a:rPr lang="en-US" sz="1600" b="1" smtClean="0"/>
              <a:t>–</a:t>
            </a:r>
            <a:r>
              <a:rPr lang="en-US" sz="1600" smtClean="0"/>
              <a:t>  A higher degree of industry experience than most loss mitigation staff gives the Primary Lien holder more leverage in the negotiation process.</a:t>
            </a:r>
          </a:p>
          <a:p>
            <a:pPr marL="273050" indent="-273050" eaLnBrk="1" hangingPunct="1">
              <a:buFont typeface="Arial" charset="0"/>
              <a:buNone/>
            </a:pPr>
            <a:endParaRPr lang="en-US" sz="2500" smtClean="0"/>
          </a:p>
        </p:txBody>
      </p:sp>
      <p:sp>
        <p:nvSpPr>
          <p:cNvPr id="15364" name="Text Placeholder 5"/>
          <p:cNvSpPr>
            <a:spLocks noGrp="1"/>
          </p:cNvSpPr>
          <p:nvPr>
            <p:ph type="body" sz="half" idx="2"/>
          </p:nvPr>
        </p:nvSpPr>
        <p:spPr>
          <a:xfrm>
            <a:off x="457200" y="1524000"/>
            <a:ext cx="3008313" cy="4691063"/>
          </a:xfrm>
        </p:spPr>
        <p:txBody>
          <a:bodyPr/>
          <a:lstStyle/>
          <a:p>
            <a:pPr eaLnBrk="1" hangingPunct="1"/>
            <a:r>
              <a:rPr lang="en-US" i="1" smtClean="0"/>
              <a:t>Between 50-70% of distressed assets have subordinate liens which can adversely impact the success of your HAFA short sale transactions. </a:t>
            </a:r>
          </a:p>
        </p:txBody>
      </p:sp>
      <p:pic>
        <p:nvPicPr>
          <p:cNvPr id="15365" name="Picture 9"/>
          <p:cNvPicPr>
            <a:picLocks noChangeAspect="1" noChangeArrowheads="1"/>
          </p:cNvPicPr>
          <p:nvPr/>
        </p:nvPicPr>
        <p:blipFill>
          <a:blip r:embed="rId3" cstate="print"/>
          <a:srcRect/>
          <a:stretch>
            <a:fillRect/>
          </a:stretch>
        </p:blipFill>
        <p:spPr bwMode="auto">
          <a:xfrm>
            <a:off x="304800" y="6019800"/>
            <a:ext cx="2819400" cy="555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txBox="1">
            <a:spLocks/>
          </p:cNvSpPr>
          <p:nvPr/>
        </p:nvSpPr>
        <p:spPr bwMode="auto">
          <a:xfrm>
            <a:off x="6934200" y="914400"/>
            <a:ext cx="1687513" cy="381000"/>
          </a:xfrm>
          <a:prstGeom prst="rect">
            <a:avLst/>
          </a:prstGeom>
          <a:noFill/>
          <a:ln w="9525">
            <a:noFill/>
            <a:miter lim="800000"/>
            <a:headEnd/>
            <a:tailEnd/>
          </a:ln>
        </p:spPr>
        <p:txBody>
          <a:bodyPr anchor="ctr"/>
          <a:lstStyle/>
          <a:p>
            <a:pPr algn="r"/>
            <a:r>
              <a:rPr lang="en-US" sz="900" b="1">
                <a:solidFill>
                  <a:schemeClr val="bg1"/>
                </a:solidFill>
              </a:rPr>
              <a:t>Channel Inc.</a:t>
            </a:r>
          </a:p>
          <a:p>
            <a:pPr algn="r"/>
            <a:r>
              <a:rPr lang="en-US" sz="900" b="1">
                <a:solidFill>
                  <a:schemeClr val="bg1"/>
                </a:solidFill>
              </a:rPr>
              <a:t>www.channellogin.com</a:t>
            </a:r>
            <a:endParaRPr lang="en-US" sz="1600" b="1">
              <a:solidFill>
                <a:schemeClr val="bg1"/>
              </a:solidFill>
              <a:latin typeface="Calibri" pitchFamily="34" charset="0"/>
            </a:endParaRPr>
          </a:p>
        </p:txBody>
      </p:sp>
      <p:sp>
        <p:nvSpPr>
          <p:cNvPr id="7" name="TextBox 6"/>
          <p:cNvSpPr txBox="1"/>
          <p:nvPr/>
        </p:nvSpPr>
        <p:spPr>
          <a:xfrm>
            <a:off x="685800" y="609600"/>
            <a:ext cx="5105400" cy="554038"/>
          </a:xfrm>
          <a:prstGeom prst="rect">
            <a:avLst/>
          </a:prstGeom>
          <a:noFill/>
        </p:spPr>
        <p:txBody>
          <a:bodyPr>
            <a:spAutoFit/>
          </a:bodyPr>
          <a:lstStyle/>
          <a:p>
            <a:pPr>
              <a:defRPr/>
            </a:pPr>
            <a:r>
              <a:rPr lang="en-US" sz="3000" b="1" dirty="0">
                <a:solidFill>
                  <a:schemeClr val="bg1"/>
                </a:solidFill>
                <a:effectLst>
                  <a:outerShdw blurRad="38100" dist="38100" dir="2700000" algn="tl">
                    <a:srgbClr val="000000">
                      <a:alpha val="43137"/>
                    </a:srgbClr>
                  </a:outerShdw>
                </a:effectLst>
                <a:latin typeface="+mj-lt"/>
                <a:ea typeface="+mj-ea"/>
                <a:cs typeface="+mj-cs"/>
              </a:rPr>
              <a:t>Agent Referral Program</a:t>
            </a:r>
          </a:p>
        </p:txBody>
      </p:sp>
      <p:sp>
        <p:nvSpPr>
          <p:cNvPr id="16388" name="TextBox 9"/>
          <p:cNvSpPr txBox="1">
            <a:spLocks noChangeArrowheads="1"/>
          </p:cNvSpPr>
          <p:nvPr/>
        </p:nvSpPr>
        <p:spPr bwMode="auto">
          <a:xfrm>
            <a:off x="990600" y="1905000"/>
            <a:ext cx="6248400" cy="2678113"/>
          </a:xfrm>
          <a:prstGeom prst="rect">
            <a:avLst/>
          </a:prstGeom>
          <a:noFill/>
          <a:ln w="9525">
            <a:noFill/>
            <a:miter lim="800000"/>
            <a:headEnd/>
            <a:tailEnd/>
          </a:ln>
        </p:spPr>
        <p:txBody>
          <a:bodyPr>
            <a:spAutoFit/>
          </a:bodyPr>
          <a:lstStyle/>
          <a:p>
            <a:r>
              <a:rPr lang="en-US" sz="2400" b="1" i="1"/>
              <a:t>Short Sale Referrals</a:t>
            </a:r>
          </a:p>
          <a:p>
            <a:endParaRPr lang="en-US" sz="2400" b="1" i="1"/>
          </a:p>
          <a:p>
            <a:r>
              <a:rPr lang="en-US" sz="2400" b="1" i="1"/>
              <a:t>REO Referrals</a:t>
            </a:r>
          </a:p>
          <a:p>
            <a:endParaRPr lang="en-US" sz="2400" b="1" i="1"/>
          </a:p>
          <a:p>
            <a:r>
              <a:rPr lang="en-US" sz="2400" b="1" i="1"/>
              <a:t>IRA Investor Referrals</a:t>
            </a:r>
          </a:p>
          <a:p>
            <a:endParaRPr lang="en-US" sz="2400" b="1" i="1"/>
          </a:p>
          <a:p>
            <a:r>
              <a:rPr lang="en-US" sz="2400" b="1" i="1"/>
              <a:t>Investor Referrals</a:t>
            </a:r>
          </a:p>
        </p:txBody>
      </p:sp>
      <p:pic>
        <p:nvPicPr>
          <p:cNvPr id="16389" name="Picture 5"/>
          <p:cNvPicPr>
            <a:picLocks noChangeAspect="1" noChangeArrowheads="1"/>
          </p:cNvPicPr>
          <p:nvPr/>
        </p:nvPicPr>
        <p:blipFill>
          <a:blip r:embed="rId3" cstate="print"/>
          <a:srcRect/>
          <a:stretch>
            <a:fillRect/>
          </a:stretch>
        </p:blipFill>
        <p:spPr bwMode="auto">
          <a:xfrm>
            <a:off x="304800" y="6019800"/>
            <a:ext cx="2819400" cy="555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4"/>
          <p:cNvSpPr>
            <a:spLocks noGrp="1"/>
          </p:cNvSpPr>
          <p:nvPr>
            <p:ph idx="4294967295"/>
          </p:nvPr>
        </p:nvSpPr>
        <p:spPr>
          <a:xfrm>
            <a:off x="762000" y="1447800"/>
            <a:ext cx="7924800" cy="4038600"/>
          </a:xfrm>
        </p:spPr>
        <p:txBody>
          <a:bodyPr/>
          <a:lstStyle/>
          <a:p>
            <a:pPr marL="273050" indent="-273050" eaLnBrk="1" hangingPunct="1">
              <a:lnSpc>
                <a:spcPct val="80000"/>
              </a:lnSpc>
              <a:spcAft>
                <a:spcPts val="1200"/>
              </a:spcAft>
            </a:pPr>
            <a:endParaRPr lang="en-US" sz="1800" b="1" smtClean="0"/>
          </a:p>
          <a:p>
            <a:pPr marL="273050" indent="-273050" eaLnBrk="1" hangingPunct="1">
              <a:lnSpc>
                <a:spcPct val="80000"/>
              </a:lnSpc>
              <a:spcAft>
                <a:spcPts val="1200"/>
              </a:spcAft>
              <a:buFont typeface="Wingdings" pitchFamily="2" charset="2"/>
              <a:buChar char="Ø"/>
            </a:pPr>
            <a:r>
              <a:rPr lang="en-US" sz="2400" b="1" i="1" smtClean="0"/>
              <a:t>Custom Online Training Modules:</a:t>
            </a:r>
          </a:p>
          <a:p>
            <a:pPr marL="673100" lvl="1" indent="-273050" eaLnBrk="1" hangingPunct="1">
              <a:lnSpc>
                <a:spcPct val="80000"/>
              </a:lnSpc>
              <a:spcAft>
                <a:spcPts val="1200"/>
              </a:spcAft>
              <a:buFont typeface="Arial" charset="0"/>
              <a:buChar char="•"/>
            </a:pPr>
            <a:r>
              <a:rPr lang="en-US" sz="2000" b="1" i="1" smtClean="0"/>
              <a:t>Short Sale </a:t>
            </a:r>
            <a:endParaRPr lang="en-US" sz="2000" smtClean="0"/>
          </a:p>
          <a:p>
            <a:pPr marL="673100" lvl="1" indent="-273050" eaLnBrk="1" hangingPunct="1">
              <a:lnSpc>
                <a:spcPct val="80000"/>
              </a:lnSpc>
              <a:spcAft>
                <a:spcPts val="1200"/>
              </a:spcAft>
              <a:buFont typeface="Arial" charset="0"/>
              <a:buChar char="•"/>
            </a:pPr>
            <a:r>
              <a:rPr lang="en-US" sz="2000" b="1" i="1" smtClean="0"/>
              <a:t>REO Asset Management</a:t>
            </a:r>
          </a:p>
          <a:p>
            <a:pPr marL="673100" lvl="1" indent="-273050" eaLnBrk="1" hangingPunct="1">
              <a:lnSpc>
                <a:spcPct val="80000"/>
              </a:lnSpc>
              <a:spcAft>
                <a:spcPts val="1200"/>
              </a:spcAft>
              <a:buFont typeface="Arial" charset="0"/>
              <a:buChar char="•"/>
            </a:pPr>
            <a:r>
              <a:rPr lang="en-US" sz="2000" b="1" i="1" smtClean="0"/>
              <a:t>BPO Process</a:t>
            </a:r>
          </a:p>
          <a:p>
            <a:pPr marL="673100" lvl="1" indent="-273050" eaLnBrk="1" hangingPunct="1">
              <a:lnSpc>
                <a:spcPct val="80000"/>
              </a:lnSpc>
              <a:spcAft>
                <a:spcPts val="1200"/>
              </a:spcAft>
              <a:buFont typeface="Arial" charset="0"/>
              <a:buChar char="•"/>
            </a:pPr>
            <a:r>
              <a:rPr lang="en-US" sz="2000" b="1" i="1" smtClean="0"/>
              <a:t>IRA Investor Relationship </a:t>
            </a:r>
          </a:p>
          <a:p>
            <a:pPr marL="273050" indent="-273050" eaLnBrk="1" hangingPunct="1">
              <a:lnSpc>
                <a:spcPct val="80000"/>
              </a:lnSpc>
              <a:spcAft>
                <a:spcPts val="1200"/>
              </a:spcAft>
              <a:buFont typeface="Wingdings" pitchFamily="2" charset="2"/>
              <a:buNone/>
            </a:pPr>
            <a:endParaRPr lang="en-US" sz="2000" smtClean="0"/>
          </a:p>
        </p:txBody>
      </p:sp>
      <p:sp>
        <p:nvSpPr>
          <p:cNvPr id="8194" name="Title 1"/>
          <p:cNvSpPr>
            <a:spLocks/>
          </p:cNvSpPr>
          <p:nvPr/>
        </p:nvSpPr>
        <p:spPr bwMode="auto">
          <a:xfrm>
            <a:off x="457200" y="457200"/>
            <a:ext cx="5943600" cy="990600"/>
          </a:xfrm>
          <a:prstGeom prst="rect">
            <a:avLst/>
          </a:prstGeom>
          <a:noFill/>
          <a:ln w="9525">
            <a:noFill/>
            <a:miter lim="800000"/>
            <a:headEnd/>
            <a:tailEnd/>
          </a:ln>
        </p:spPr>
        <p:txBody>
          <a:bodyPr anchor="ctr"/>
          <a:lstStyle/>
          <a:p>
            <a:pPr>
              <a:defRPr/>
            </a:pPr>
            <a:r>
              <a:rPr lang="en-US" sz="3000" b="1" dirty="0">
                <a:solidFill>
                  <a:schemeClr val="bg1"/>
                </a:solidFill>
                <a:effectLst>
                  <a:outerShdw blurRad="38100" dist="38100" dir="2700000" algn="tl">
                    <a:srgbClr val="C0C0C0"/>
                  </a:outerShdw>
                </a:effectLst>
                <a:latin typeface="Calibri" pitchFamily="34" charset="0"/>
              </a:rPr>
              <a:t>Agent Training Program</a:t>
            </a:r>
          </a:p>
        </p:txBody>
      </p:sp>
      <p:pic>
        <p:nvPicPr>
          <p:cNvPr id="7172" name="Picture 5"/>
          <p:cNvPicPr>
            <a:picLocks noChangeAspect="1" noChangeArrowheads="1"/>
          </p:cNvPicPr>
          <p:nvPr/>
        </p:nvPicPr>
        <p:blipFill>
          <a:blip r:embed="rId3" cstate="print"/>
          <a:srcRect/>
          <a:stretch>
            <a:fillRect/>
          </a:stretch>
        </p:blipFill>
        <p:spPr bwMode="auto">
          <a:xfrm>
            <a:off x="304800" y="6019800"/>
            <a:ext cx="2819400" cy="555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idx="4294967295"/>
          </p:nvPr>
        </p:nvSpPr>
        <p:spPr>
          <a:xfrm>
            <a:off x="457200" y="457200"/>
            <a:ext cx="5943600" cy="990600"/>
          </a:xfrm>
        </p:spPr>
        <p:txBody>
          <a:bodyPr/>
          <a:lstStyle/>
          <a:p>
            <a:pPr algn="l" eaLnBrk="1" hangingPunct="1">
              <a:defRPr/>
            </a:pPr>
            <a:r>
              <a:rPr lang="en-US" sz="3000" smtClean="0">
                <a:effectLst>
                  <a:outerShdw blurRad="38100" dist="38100" dir="2700000" algn="tl">
                    <a:srgbClr val="C0C0C0"/>
                  </a:outerShdw>
                </a:effectLst>
              </a:rPr>
              <a:t>Partnership &amp; Vendor Structure</a:t>
            </a:r>
          </a:p>
        </p:txBody>
      </p:sp>
      <p:pic>
        <p:nvPicPr>
          <p:cNvPr id="1028" name="Picture 6"/>
          <p:cNvPicPr>
            <a:picLocks noChangeAspect="1" noChangeArrowheads="1"/>
          </p:cNvPicPr>
          <p:nvPr/>
        </p:nvPicPr>
        <p:blipFill>
          <a:blip r:embed="rId4" cstate="print"/>
          <a:srcRect/>
          <a:stretch>
            <a:fillRect/>
          </a:stretch>
        </p:blipFill>
        <p:spPr bwMode="auto">
          <a:xfrm>
            <a:off x="304800" y="6019800"/>
            <a:ext cx="2819400" cy="555625"/>
          </a:xfrm>
          <a:prstGeom prst="rect">
            <a:avLst/>
          </a:prstGeom>
          <a:noFill/>
          <a:ln w="9525">
            <a:noFill/>
            <a:miter lim="800000"/>
            <a:headEnd/>
            <a:tailEnd/>
          </a:ln>
        </p:spPr>
      </p:pic>
      <p:sp>
        <p:nvSpPr>
          <p:cNvPr id="1029" name="Title 1"/>
          <p:cNvSpPr txBox="1">
            <a:spLocks/>
          </p:cNvSpPr>
          <p:nvPr/>
        </p:nvSpPr>
        <p:spPr bwMode="auto">
          <a:xfrm>
            <a:off x="6934200" y="838200"/>
            <a:ext cx="1687513" cy="381000"/>
          </a:xfrm>
          <a:prstGeom prst="rect">
            <a:avLst/>
          </a:prstGeom>
          <a:noFill/>
          <a:ln w="9525">
            <a:noFill/>
            <a:miter lim="800000"/>
            <a:headEnd/>
            <a:tailEnd/>
          </a:ln>
        </p:spPr>
        <p:txBody>
          <a:bodyPr anchor="ctr"/>
          <a:lstStyle/>
          <a:p>
            <a:pPr algn="r"/>
            <a:r>
              <a:rPr lang="en-US" sz="900" b="1">
                <a:solidFill>
                  <a:schemeClr val="bg1"/>
                </a:solidFill>
              </a:rPr>
              <a:t>Channel Inc.</a:t>
            </a:r>
          </a:p>
          <a:p>
            <a:pPr algn="r"/>
            <a:r>
              <a:rPr lang="en-US" sz="900" b="1">
                <a:solidFill>
                  <a:schemeClr val="bg1"/>
                </a:solidFill>
              </a:rPr>
              <a:t>www.channellogin.com</a:t>
            </a:r>
            <a:endParaRPr lang="en-US" sz="1600" b="1">
              <a:solidFill>
                <a:schemeClr val="bg1"/>
              </a:solidFill>
              <a:latin typeface="Calibri" pitchFamily="34" charset="0"/>
            </a:endParaRPr>
          </a:p>
        </p:txBody>
      </p:sp>
      <p:graphicFrame>
        <p:nvGraphicFramePr>
          <p:cNvPr id="1026" name="Object 10"/>
          <p:cNvGraphicFramePr>
            <a:graphicFrameLocks noChangeAspect="1"/>
          </p:cNvGraphicFramePr>
          <p:nvPr/>
        </p:nvGraphicFramePr>
        <p:xfrm>
          <a:off x="579438" y="1581150"/>
          <a:ext cx="7986712" cy="4286250"/>
        </p:xfrm>
        <a:graphic>
          <a:graphicData uri="http://schemas.openxmlformats.org/presentationml/2006/ole">
            <p:oleObj spid="_x0000_s1026" name="Visio" r:id="rId5" imgW="7986998" imgH="4286679" progId="Visio.Drawing.11">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idx="4294967295"/>
          </p:nvPr>
        </p:nvSpPr>
        <p:spPr>
          <a:xfrm>
            <a:off x="457200" y="457200"/>
            <a:ext cx="5943600" cy="990600"/>
          </a:xfrm>
        </p:spPr>
        <p:txBody>
          <a:bodyPr/>
          <a:lstStyle/>
          <a:p>
            <a:pPr algn="l" eaLnBrk="1" hangingPunct="1">
              <a:defRPr/>
            </a:pPr>
            <a:r>
              <a:rPr lang="en-US" sz="3000" smtClean="0">
                <a:effectLst>
                  <a:outerShdw blurRad="38100" dist="38100" dir="2700000" algn="tl">
                    <a:srgbClr val="C0C0C0"/>
                  </a:outerShdw>
                </a:effectLst>
              </a:rPr>
              <a:t>Partnership &amp; Vendor Structure</a:t>
            </a:r>
          </a:p>
        </p:txBody>
      </p:sp>
      <p:pic>
        <p:nvPicPr>
          <p:cNvPr id="2052" name="Picture 3"/>
          <p:cNvPicPr>
            <a:picLocks noChangeAspect="1" noChangeArrowheads="1"/>
          </p:cNvPicPr>
          <p:nvPr/>
        </p:nvPicPr>
        <p:blipFill>
          <a:blip r:embed="rId4" cstate="print"/>
          <a:srcRect/>
          <a:stretch>
            <a:fillRect/>
          </a:stretch>
        </p:blipFill>
        <p:spPr bwMode="auto">
          <a:xfrm>
            <a:off x="304800" y="6019800"/>
            <a:ext cx="2819400" cy="555625"/>
          </a:xfrm>
          <a:prstGeom prst="rect">
            <a:avLst/>
          </a:prstGeom>
          <a:noFill/>
          <a:ln w="9525">
            <a:noFill/>
            <a:miter lim="800000"/>
            <a:headEnd/>
            <a:tailEnd/>
          </a:ln>
        </p:spPr>
      </p:pic>
      <p:sp>
        <p:nvSpPr>
          <p:cNvPr id="2053" name="Title 1"/>
          <p:cNvSpPr txBox="1">
            <a:spLocks/>
          </p:cNvSpPr>
          <p:nvPr/>
        </p:nvSpPr>
        <p:spPr bwMode="auto">
          <a:xfrm>
            <a:off x="6934200" y="838200"/>
            <a:ext cx="1687513" cy="381000"/>
          </a:xfrm>
          <a:prstGeom prst="rect">
            <a:avLst/>
          </a:prstGeom>
          <a:noFill/>
          <a:ln w="9525">
            <a:noFill/>
            <a:miter lim="800000"/>
            <a:headEnd/>
            <a:tailEnd/>
          </a:ln>
        </p:spPr>
        <p:txBody>
          <a:bodyPr anchor="ctr"/>
          <a:lstStyle/>
          <a:p>
            <a:pPr algn="r"/>
            <a:r>
              <a:rPr lang="en-US" sz="900" b="1">
                <a:solidFill>
                  <a:schemeClr val="bg1"/>
                </a:solidFill>
              </a:rPr>
              <a:t>Channel Inc.</a:t>
            </a:r>
          </a:p>
          <a:p>
            <a:pPr algn="r"/>
            <a:r>
              <a:rPr lang="en-US" sz="900" b="1">
                <a:solidFill>
                  <a:schemeClr val="bg1"/>
                </a:solidFill>
              </a:rPr>
              <a:t>www.channellogin.com</a:t>
            </a:r>
            <a:endParaRPr lang="en-US" sz="1600" b="1">
              <a:solidFill>
                <a:schemeClr val="bg1"/>
              </a:solidFill>
              <a:latin typeface="Calibri" pitchFamily="34" charset="0"/>
            </a:endParaRPr>
          </a:p>
        </p:txBody>
      </p:sp>
      <p:graphicFrame>
        <p:nvGraphicFramePr>
          <p:cNvPr id="2050" name="Object 9"/>
          <p:cNvGraphicFramePr>
            <a:graphicFrameLocks noChangeAspect="1"/>
          </p:cNvGraphicFramePr>
          <p:nvPr/>
        </p:nvGraphicFramePr>
        <p:xfrm>
          <a:off x="579438" y="1557338"/>
          <a:ext cx="7986712" cy="4081462"/>
        </p:xfrm>
        <a:graphic>
          <a:graphicData uri="http://schemas.openxmlformats.org/presentationml/2006/ole">
            <p:oleObj spid="_x0000_s2050" name="Visio" r:id="rId5" imgW="7989980" imgH="4085445" progId="Visio.Drawing.11">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title"/>
          </p:nvPr>
        </p:nvSpPr>
        <p:spPr>
          <a:xfrm>
            <a:off x="457200" y="273050"/>
            <a:ext cx="3733800" cy="946150"/>
          </a:xfrm>
        </p:spPr>
        <p:txBody>
          <a:bodyPr/>
          <a:lstStyle/>
          <a:p>
            <a:pPr eaLnBrk="1" hangingPunct="1">
              <a:defRPr/>
            </a:pPr>
            <a:r>
              <a:rPr lang="en-US" sz="3000" dirty="0" smtClean="0"/>
              <a:t>Technology Solutions</a:t>
            </a:r>
          </a:p>
        </p:txBody>
      </p:sp>
      <p:sp>
        <p:nvSpPr>
          <p:cNvPr id="8195" name="Content Placeholder 4"/>
          <p:cNvSpPr>
            <a:spLocks noGrp="1"/>
          </p:cNvSpPr>
          <p:nvPr>
            <p:ph idx="1"/>
          </p:nvPr>
        </p:nvSpPr>
        <p:spPr>
          <a:xfrm>
            <a:off x="3575050" y="700088"/>
            <a:ext cx="5111750" cy="5853112"/>
          </a:xfrm>
        </p:spPr>
        <p:txBody>
          <a:bodyPr/>
          <a:lstStyle/>
          <a:p>
            <a:pPr marL="273050" indent="-273050" eaLnBrk="1" hangingPunct="1">
              <a:lnSpc>
                <a:spcPct val="80000"/>
              </a:lnSpc>
              <a:spcAft>
                <a:spcPts val="1200"/>
              </a:spcAft>
            </a:pPr>
            <a:endParaRPr lang="en-US" sz="1800" b="1" smtClean="0"/>
          </a:p>
          <a:p>
            <a:pPr marL="273050" indent="-273050" eaLnBrk="1" hangingPunct="1">
              <a:lnSpc>
                <a:spcPct val="80000"/>
              </a:lnSpc>
              <a:spcAft>
                <a:spcPts val="1200"/>
              </a:spcAft>
            </a:pPr>
            <a:endParaRPr lang="en-US" sz="1800" b="1" smtClean="0"/>
          </a:p>
          <a:p>
            <a:pPr marL="273050" indent="-273050" eaLnBrk="1" hangingPunct="1">
              <a:lnSpc>
                <a:spcPct val="80000"/>
              </a:lnSpc>
              <a:spcAft>
                <a:spcPts val="1200"/>
              </a:spcAft>
              <a:buFont typeface="Wingdings" pitchFamily="2" charset="2"/>
              <a:buChar char="Ø"/>
            </a:pPr>
            <a:r>
              <a:rPr lang="en-US" sz="1600" b="1" i="1" smtClean="0"/>
              <a:t>Portfolio Management </a:t>
            </a:r>
            <a:r>
              <a:rPr lang="en-US" sz="1600" b="1" smtClean="0"/>
              <a:t>- </a:t>
            </a:r>
            <a:r>
              <a:rPr lang="en-US" sz="1600" smtClean="0"/>
              <a:t>Analytical services to assist in evaluating portfolio risks, needs, and preferred loss mitigation &amp; short sale strategies.</a:t>
            </a:r>
          </a:p>
          <a:p>
            <a:pPr marL="273050" indent="-273050" eaLnBrk="1" hangingPunct="1">
              <a:lnSpc>
                <a:spcPct val="80000"/>
              </a:lnSpc>
              <a:spcAft>
                <a:spcPts val="1200"/>
              </a:spcAft>
              <a:buFont typeface="Wingdings" pitchFamily="2" charset="2"/>
              <a:buChar char="Ø"/>
            </a:pPr>
            <a:r>
              <a:rPr lang="en-US" sz="1600" b="1" i="1" smtClean="0"/>
              <a:t>Loss Mitigation Waterfall </a:t>
            </a:r>
            <a:r>
              <a:rPr lang="en-US" sz="1600" b="1" smtClean="0"/>
              <a:t>– </a:t>
            </a:r>
            <a:r>
              <a:rPr lang="en-US" sz="1600" smtClean="0"/>
              <a:t>Technology solutions to manage distressed assets from default through HAMP, HAFA and REO.</a:t>
            </a:r>
            <a:r>
              <a:rPr lang="en-US" sz="1600" b="1" i="1" smtClean="0"/>
              <a:t> </a:t>
            </a:r>
          </a:p>
          <a:p>
            <a:pPr marL="273050" indent="-273050" eaLnBrk="1" hangingPunct="1">
              <a:lnSpc>
                <a:spcPct val="80000"/>
              </a:lnSpc>
              <a:spcAft>
                <a:spcPts val="1200"/>
              </a:spcAft>
              <a:buFont typeface="Wingdings" pitchFamily="2" charset="2"/>
              <a:buChar char="Ø"/>
            </a:pPr>
            <a:r>
              <a:rPr lang="en-US" sz="1600" b="1" i="1" smtClean="0"/>
              <a:t>Broker Management</a:t>
            </a:r>
            <a:r>
              <a:rPr lang="en-US" sz="1600" i="1" smtClean="0"/>
              <a:t> </a:t>
            </a:r>
            <a:r>
              <a:rPr lang="en-US" sz="1600" b="1" smtClean="0"/>
              <a:t>–</a:t>
            </a:r>
            <a:r>
              <a:rPr lang="en-US" sz="1600" smtClean="0"/>
              <a:t> Agent network trained to reach out to homeowners improving execution and closing percentages.</a:t>
            </a:r>
          </a:p>
          <a:p>
            <a:pPr marL="273050" indent="-273050" eaLnBrk="1" hangingPunct="1">
              <a:lnSpc>
                <a:spcPct val="80000"/>
              </a:lnSpc>
              <a:spcAft>
                <a:spcPts val="1200"/>
              </a:spcAft>
              <a:buFont typeface="Wingdings" pitchFamily="2" charset="2"/>
              <a:buChar char="Ø"/>
            </a:pPr>
            <a:r>
              <a:rPr lang="en-US" sz="1600" b="1" i="1" smtClean="0"/>
              <a:t>On Line Offer Management </a:t>
            </a:r>
            <a:r>
              <a:rPr lang="en-US" sz="1600" b="1" smtClean="0"/>
              <a:t>–</a:t>
            </a:r>
            <a:r>
              <a:rPr lang="en-US" sz="1600" smtClean="0"/>
              <a:t> High traffic marketing exposure and on-line sealed bids increase execution rates and sales prices of short sale listings.</a:t>
            </a:r>
          </a:p>
          <a:p>
            <a:pPr marL="273050" indent="-273050" eaLnBrk="1" hangingPunct="1">
              <a:lnSpc>
                <a:spcPct val="80000"/>
              </a:lnSpc>
              <a:spcAft>
                <a:spcPts val="1200"/>
              </a:spcAft>
              <a:buFont typeface="Wingdings" pitchFamily="2" charset="2"/>
              <a:buChar char="Ø"/>
            </a:pPr>
            <a:r>
              <a:rPr lang="en-US" sz="1600" b="1" i="1" smtClean="0"/>
              <a:t>Customization </a:t>
            </a:r>
            <a:r>
              <a:rPr lang="en-US" sz="1600" b="1" smtClean="0"/>
              <a:t>–</a:t>
            </a:r>
            <a:r>
              <a:rPr lang="en-US" sz="1600" smtClean="0"/>
              <a:t> Technology platform which is fully customizable to meet the  growing needs of the servicer, special servicer or business process outsource firm. </a:t>
            </a:r>
          </a:p>
          <a:p>
            <a:pPr marL="273050" indent="-273050" eaLnBrk="1" hangingPunct="1">
              <a:lnSpc>
                <a:spcPct val="80000"/>
              </a:lnSpc>
              <a:spcAft>
                <a:spcPts val="1200"/>
              </a:spcAft>
              <a:buFont typeface="Wingdings" pitchFamily="2" charset="2"/>
              <a:buChar char="Ø"/>
            </a:pPr>
            <a:r>
              <a:rPr lang="en-US" sz="1600" b="1" i="1" smtClean="0"/>
              <a:t>Vendor Management </a:t>
            </a:r>
            <a:r>
              <a:rPr lang="en-US" sz="1600" b="1" smtClean="0"/>
              <a:t>–</a:t>
            </a:r>
            <a:r>
              <a:rPr lang="en-US" sz="1600" smtClean="0"/>
              <a:t> Order placement, tracking and reporting are all managed from the centralized platform.</a:t>
            </a:r>
          </a:p>
          <a:p>
            <a:pPr marL="273050" indent="-273050" eaLnBrk="1" hangingPunct="1">
              <a:lnSpc>
                <a:spcPct val="80000"/>
              </a:lnSpc>
              <a:buFont typeface="Arial" charset="0"/>
              <a:buNone/>
            </a:pPr>
            <a:endParaRPr lang="en-US" sz="1400" smtClean="0"/>
          </a:p>
        </p:txBody>
      </p:sp>
      <p:sp>
        <p:nvSpPr>
          <p:cNvPr id="8196" name="Text Placeholder 5"/>
          <p:cNvSpPr>
            <a:spLocks noGrp="1"/>
          </p:cNvSpPr>
          <p:nvPr>
            <p:ph type="body" sz="half" idx="2"/>
          </p:nvPr>
        </p:nvSpPr>
        <p:spPr>
          <a:xfrm>
            <a:off x="457200" y="1511300"/>
            <a:ext cx="3124200" cy="4691063"/>
          </a:xfrm>
        </p:spPr>
        <p:txBody>
          <a:bodyPr/>
          <a:lstStyle/>
          <a:p>
            <a:pPr eaLnBrk="1" hangingPunct="1"/>
            <a:r>
              <a:rPr lang="en-US" i="1" smtClean="0"/>
              <a:t>End to end solution for servicers loss mitigation needs. Full outsource with custom features to suit your every need.</a:t>
            </a:r>
          </a:p>
        </p:txBody>
      </p:sp>
      <p:pic>
        <p:nvPicPr>
          <p:cNvPr id="8197" name="Picture 9"/>
          <p:cNvPicPr>
            <a:picLocks noChangeAspect="1" noChangeArrowheads="1"/>
          </p:cNvPicPr>
          <p:nvPr/>
        </p:nvPicPr>
        <p:blipFill>
          <a:blip r:embed="rId3" cstate="print"/>
          <a:srcRect/>
          <a:stretch>
            <a:fillRect/>
          </a:stretch>
        </p:blipFill>
        <p:spPr bwMode="auto">
          <a:xfrm>
            <a:off x="304800" y="6019800"/>
            <a:ext cx="2819400" cy="555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533400" y="4800600"/>
            <a:ext cx="3124200" cy="99060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21512" name="Straight Connector 8"/>
          <p:cNvCxnSpPr>
            <a:cxnSpLocks noChangeShapeType="1"/>
          </p:cNvCxnSpPr>
          <p:nvPr/>
        </p:nvCxnSpPr>
        <p:spPr bwMode="auto">
          <a:xfrm>
            <a:off x="609600" y="3276600"/>
            <a:ext cx="8305800" cy="0"/>
          </a:xfrm>
          <a:prstGeom prst="line">
            <a:avLst/>
          </a:prstGeom>
          <a:ln>
            <a:headEnd/>
            <a:tailEnd/>
          </a:ln>
        </p:spPr>
        <p:style>
          <a:lnRef idx="1">
            <a:schemeClr val="dk1"/>
          </a:lnRef>
          <a:fillRef idx="0">
            <a:schemeClr val="dk1"/>
          </a:fillRef>
          <a:effectRef idx="0">
            <a:schemeClr val="dk1"/>
          </a:effectRef>
          <a:fontRef idx="minor">
            <a:schemeClr val="tx1"/>
          </a:fontRef>
        </p:style>
      </p:cxnSp>
      <p:sp>
        <p:nvSpPr>
          <p:cNvPr id="9220" name="Content Placeholder 7"/>
          <p:cNvSpPr txBox="1">
            <a:spLocks/>
          </p:cNvSpPr>
          <p:nvPr/>
        </p:nvSpPr>
        <p:spPr bwMode="auto">
          <a:xfrm>
            <a:off x="3886200" y="1468438"/>
            <a:ext cx="5111750" cy="5257800"/>
          </a:xfrm>
          <a:prstGeom prst="rect">
            <a:avLst/>
          </a:prstGeom>
          <a:noFill/>
          <a:ln w="9525">
            <a:noFill/>
            <a:miter lim="800000"/>
            <a:headEnd/>
            <a:tailEnd/>
          </a:ln>
        </p:spPr>
        <p:txBody>
          <a:bodyPr/>
          <a:lstStyle/>
          <a:p>
            <a:pPr marL="342900" indent="-342900" eaLnBrk="0" hangingPunct="0">
              <a:buFont typeface="Wingdings" pitchFamily="2" charset="2"/>
              <a:buChar char="Ø"/>
            </a:pPr>
            <a:r>
              <a:rPr lang="en-US" sz="1200" b="1">
                <a:latin typeface="Calibri" pitchFamily="34" charset="0"/>
              </a:rPr>
              <a:t>Consumers attempt to initiate loss mitigation process</a:t>
            </a:r>
            <a:endParaRPr lang="en-US" sz="1200" i="1">
              <a:latin typeface="Calibri" pitchFamily="34" charset="0"/>
            </a:endParaRPr>
          </a:p>
          <a:p>
            <a:pPr marL="742950" lvl="1" indent="-285750" eaLnBrk="0" hangingPunct="0">
              <a:buFont typeface="Wingdings" pitchFamily="2" charset="2"/>
              <a:buChar char="§"/>
            </a:pPr>
            <a:r>
              <a:rPr lang="en-US" sz="1100">
                <a:latin typeface="Calibri" pitchFamily="34" charset="0"/>
              </a:rPr>
              <a:t>Borrower gets a contract on their property </a:t>
            </a:r>
          </a:p>
          <a:p>
            <a:pPr marL="742950" lvl="1" indent="-285750" eaLnBrk="0" hangingPunct="0">
              <a:buFont typeface="Wingdings" pitchFamily="2" charset="2"/>
              <a:buChar char="§"/>
            </a:pPr>
            <a:r>
              <a:rPr lang="en-US" sz="1100">
                <a:latin typeface="Calibri" pitchFamily="34" charset="0"/>
              </a:rPr>
              <a:t>Servicer must react to determine if it is even eligible for a short sale and must determine if it can be sold and how</a:t>
            </a:r>
          </a:p>
          <a:p>
            <a:pPr marL="742950" lvl="1" indent="-285750" eaLnBrk="0" hangingPunct="0">
              <a:buFont typeface="Wingdings" pitchFamily="2" charset="2"/>
              <a:buChar char="§"/>
            </a:pPr>
            <a:r>
              <a:rPr lang="en-US" sz="1100">
                <a:latin typeface="Calibri" pitchFamily="34" charset="0"/>
              </a:rPr>
              <a:t>The Buyer backs out due to the lengthy process and confusion</a:t>
            </a:r>
          </a:p>
          <a:p>
            <a:pPr marL="742950" lvl="1" indent="-285750" eaLnBrk="0" hangingPunct="0">
              <a:buFont typeface="Arial" charset="0"/>
              <a:buChar char="•"/>
            </a:pPr>
            <a:endParaRPr lang="en-US" sz="1100">
              <a:latin typeface="Calibri" pitchFamily="34" charset="0"/>
            </a:endParaRPr>
          </a:p>
          <a:p>
            <a:pPr marL="342900" indent="-342900" eaLnBrk="0" hangingPunct="0">
              <a:buFont typeface="Wingdings" pitchFamily="2" charset="2"/>
              <a:buChar char="Ø"/>
            </a:pPr>
            <a:r>
              <a:rPr lang="en-US" sz="1200" b="1">
                <a:latin typeface="Calibri" pitchFamily="34" charset="0"/>
              </a:rPr>
              <a:t>Realtors submit short sales ad hoc</a:t>
            </a:r>
          </a:p>
          <a:p>
            <a:pPr marL="742950" lvl="1" indent="-285750" eaLnBrk="0" hangingPunct="0">
              <a:buFont typeface="Wingdings" pitchFamily="2" charset="2"/>
              <a:buChar char="§"/>
            </a:pPr>
            <a:r>
              <a:rPr lang="en-US" sz="1100">
                <a:latin typeface="Calibri" pitchFamily="34" charset="0"/>
              </a:rPr>
              <a:t>Packages are inconsistent, incomplete or illegible</a:t>
            </a:r>
          </a:p>
          <a:p>
            <a:pPr marL="742950" lvl="1" indent="-285750" eaLnBrk="0" hangingPunct="0">
              <a:buFont typeface="Wingdings" pitchFamily="2" charset="2"/>
              <a:buChar char="§"/>
            </a:pPr>
            <a:r>
              <a:rPr lang="en-US" sz="1100">
                <a:latin typeface="Calibri" pitchFamily="34" charset="0"/>
              </a:rPr>
              <a:t>Constant drain on call centers and loss mitigation departments</a:t>
            </a:r>
          </a:p>
          <a:p>
            <a:pPr marL="742950" lvl="1" indent="-285750" eaLnBrk="0" hangingPunct="0">
              <a:buFont typeface="Wingdings" pitchFamily="2" charset="2"/>
              <a:buChar char="§"/>
            </a:pPr>
            <a:r>
              <a:rPr lang="en-US" sz="1100">
                <a:latin typeface="Calibri" pitchFamily="34" charset="0"/>
              </a:rPr>
              <a:t>Strain on HAFA compliance</a:t>
            </a:r>
          </a:p>
          <a:p>
            <a:pPr marL="742950" lvl="1" indent="-285750" eaLnBrk="0" hangingPunct="0">
              <a:buFont typeface="Arial" charset="0"/>
              <a:buNone/>
            </a:pPr>
            <a:endParaRPr lang="en-US" sz="1100">
              <a:latin typeface="Calibri" pitchFamily="34" charset="0"/>
            </a:endParaRPr>
          </a:p>
          <a:p>
            <a:pPr marL="342900" indent="-342900" eaLnBrk="0" hangingPunct="0">
              <a:spcBef>
                <a:spcPts val="2400"/>
              </a:spcBef>
              <a:buFont typeface="Wingdings" pitchFamily="2" charset="2"/>
              <a:buChar char="Ø"/>
            </a:pPr>
            <a:r>
              <a:rPr lang="en-US" sz="1200" b="1">
                <a:latin typeface="Calibri" pitchFamily="34" charset="0"/>
              </a:rPr>
              <a:t>HAFA compliant system oriented process</a:t>
            </a:r>
            <a:endParaRPr lang="en-US" sz="1200" i="1">
              <a:latin typeface="Calibri" pitchFamily="34" charset="0"/>
            </a:endParaRPr>
          </a:p>
          <a:p>
            <a:pPr marL="742950" lvl="1" indent="-285750" eaLnBrk="0" hangingPunct="0">
              <a:spcBef>
                <a:spcPts val="150"/>
              </a:spcBef>
              <a:buClr>
                <a:srgbClr val="209C2F"/>
              </a:buClr>
              <a:buFont typeface="Wingdings" pitchFamily="2" charset="2"/>
              <a:buChar char="§"/>
            </a:pPr>
            <a:r>
              <a:rPr lang="en-US" sz="1100">
                <a:latin typeface="Calibri" pitchFamily="34" charset="0"/>
              </a:rPr>
              <a:t>Loss mitigation teams have total control on the process</a:t>
            </a:r>
          </a:p>
          <a:p>
            <a:pPr marL="742950" lvl="1" indent="-285750" eaLnBrk="0" hangingPunct="0">
              <a:spcBef>
                <a:spcPts val="150"/>
              </a:spcBef>
              <a:buClr>
                <a:srgbClr val="209C2F"/>
              </a:buClr>
              <a:buFont typeface="Wingdings" pitchFamily="2" charset="2"/>
              <a:buChar char="§"/>
            </a:pPr>
            <a:r>
              <a:rPr lang="en-US" sz="1100">
                <a:latin typeface="Calibri" pitchFamily="34" charset="0"/>
              </a:rPr>
              <a:t>Technology driven automation eases work load on staff</a:t>
            </a:r>
          </a:p>
          <a:p>
            <a:pPr marL="742950" lvl="1" indent="-285750" eaLnBrk="0" hangingPunct="0">
              <a:spcBef>
                <a:spcPts val="150"/>
              </a:spcBef>
              <a:buClr>
                <a:srgbClr val="209C2F"/>
              </a:buClr>
              <a:buFont typeface="Wingdings" pitchFamily="2" charset="2"/>
              <a:buChar char="§"/>
            </a:pPr>
            <a:r>
              <a:rPr lang="en-US" sz="1100">
                <a:latin typeface="Calibri" pitchFamily="34" charset="0"/>
              </a:rPr>
              <a:t>Predictable metrics enable sound budgeting and allocation of assets</a:t>
            </a:r>
          </a:p>
          <a:p>
            <a:pPr marL="342900" indent="-342900" eaLnBrk="0" hangingPunct="0">
              <a:buFontTx/>
              <a:buBlip>
                <a:blip r:embed="rId3"/>
              </a:buBlip>
            </a:pPr>
            <a:endParaRPr lang="en-US" sz="1200" b="1">
              <a:latin typeface="Calibri" pitchFamily="34" charset="0"/>
            </a:endParaRPr>
          </a:p>
          <a:p>
            <a:pPr marL="342900" indent="-342900" eaLnBrk="0" hangingPunct="0">
              <a:buFont typeface="Wingdings" pitchFamily="2" charset="2"/>
              <a:buChar char="Ø"/>
            </a:pPr>
            <a:r>
              <a:rPr lang="en-US" sz="1200" b="1">
                <a:latin typeface="Calibri" pitchFamily="34" charset="0"/>
              </a:rPr>
              <a:t>Stratify distressed borrowers by degree</a:t>
            </a:r>
            <a:r>
              <a:rPr lang="en-US" sz="1200">
                <a:latin typeface="Calibri" pitchFamily="34" charset="0"/>
              </a:rPr>
              <a:t>- work smarter not harder by grouping distressed borrowers in tiers that support your internal policies and procedures. </a:t>
            </a:r>
            <a:endParaRPr lang="en-US" sz="1200" i="1">
              <a:latin typeface="Calibri" pitchFamily="34" charset="0"/>
            </a:endParaRPr>
          </a:p>
          <a:p>
            <a:pPr marL="742950" lvl="1" indent="-285750" eaLnBrk="0" hangingPunct="0">
              <a:spcBef>
                <a:spcPts val="150"/>
              </a:spcBef>
              <a:buClr>
                <a:srgbClr val="209C2F"/>
              </a:buClr>
              <a:buFont typeface="Wingdings" pitchFamily="2" charset="2"/>
              <a:buChar char="§"/>
            </a:pPr>
            <a:r>
              <a:rPr lang="en-US" sz="1100">
                <a:latin typeface="Calibri" pitchFamily="34" charset="0"/>
              </a:rPr>
              <a:t>HAMP eligible</a:t>
            </a:r>
          </a:p>
          <a:p>
            <a:pPr marL="742950" lvl="1" indent="-285750" eaLnBrk="0" hangingPunct="0">
              <a:spcBef>
                <a:spcPts val="150"/>
              </a:spcBef>
              <a:buClr>
                <a:srgbClr val="209C2F"/>
              </a:buClr>
              <a:buFont typeface="Wingdings" pitchFamily="2" charset="2"/>
              <a:buChar char="§"/>
            </a:pPr>
            <a:r>
              <a:rPr lang="en-US" sz="1100">
                <a:latin typeface="Calibri" pitchFamily="34" charset="0"/>
              </a:rPr>
              <a:t>NON-HAMP eligible</a:t>
            </a:r>
          </a:p>
          <a:p>
            <a:pPr marL="742950" lvl="1" indent="-285750" eaLnBrk="0" hangingPunct="0">
              <a:spcBef>
                <a:spcPts val="150"/>
              </a:spcBef>
              <a:buClr>
                <a:srgbClr val="209C2F"/>
              </a:buClr>
              <a:buFont typeface="Wingdings" pitchFamily="2" charset="2"/>
              <a:buChar char="§"/>
            </a:pPr>
            <a:r>
              <a:rPr lang="en-US" sz="1100">
                <a:latin typeface="Calibri" pitchFamily="34" charset="0"/>
              </a:rPr>
              <a:t>Analysis of junior liens to determine closing probabilities </a:t>
            </a:r>
          </a:p>
          <a:p>
            <a:pPr marL="742950" lvl="1" indent="-285750" eaLnBrk="0" hangingPunct="0">
              <a:spcBef>
                <a:spcPts val="150"/>
              </a:spcBef>
              <a:buFontTx/>
              <a:buBlip>
                <a:blip r:embed="rId3"/>
              </a:buBlip>
            </a:pPr>
            <a:endParaRPr lang="en-US" sz="1400">
              <a:latin typeface="Calibri" pitchFamily="34" charset="0"/>
            </a:endParaRPr>
          </a:p>
          <a:p>
            <a:pPr marL="342900" indent="-342900" eaLnBrk="0" hangingPunct="0">
              <a:buFont typeface="Wingdings" pitchFamily="2" charset="2"/>
              <a:buChar char="Ø"/>
            </a:pPr>
            <a:r>
              <a:rPr lang="en-US" sz="1200" b="1">
                <a:latin typeface="Calibri" pitchFamily="34" charset="0"/>
              </a:rPr>
              <a:t>Target your high risk current customers </a:t>
            </a:r>
            <a:r>
              <a:rPr lang="en-US" sz="1200">
                <a:latin typeface="Calibri" pitchFamily="34" charset="0"/>
              </a:rPr>
              <a:t>- </a:t>
            </a:r>
            <a:r>
              <a:rPr lang="en-US" sz="1100">
                <a:latin typeface="Calibri" pitchFamily="34" charset="0"/>
              </a:rPr>
              <a:t>Option Arms, 100% CLTV, Stated Income, Declining markets, etc. and find out who is already listing their property.  Work with them now.</a:t>
            </a:r>
            <a:endParaRPr lang="en-US">
              <a:latin typeface="Calibri" pitchFamily="34" charset="0"/>
            </a:endParaRPr>
          </a:p>
        </p:txBody>
      </p:sp>
      <p:sp>
        <p:nvSpPr>
          <p:cNvPr id="15" name="Text Placeholder 3"/>
          <p:cNvSpPr txBox="1">
            <a:spLocks/>
          </p:cNvSpPr>
          <p:nvPr/>
        </p:nvSpPr>
        <p:spPr bwMode="auto">
          <a:xfrm>
            <a:off x="533400" y="3886200"/>
            <a:ext cx="3008313" cy="762000"/>
          </a:xfrm>
          <a:prstGeom prst="rect">
            <a:avLst/>
          </a:prstGeom>
          <a:noFill/>
          <a:ln w="9525">
            <a:noFill/>
            <a:miter lim="800000"/>
            <a:headEnd/>
            <a:tailEnd/>
          </a:ln>
        </p:spPr>
        <p:txBody>
          <a:bodyPr/>
          <a:lstStyle/>
          <a:p>
            <a:pPr>
              <a:spcBef>
                <a:spcPct val="20000"/>
              </a:spcBef>
              <a:buClr>
                <a:srgbClr val="800000"/>
              </a:buClr>
              <a:defRPr/>
            </a:pPr>
            <a:r>
              <a:rPr lang="en-US" sz="1200" b="1" i="1" kern="0" dirty="0">
                <a:solidFill>
                  <a:srgbClr val="126CAA"/>
                </a:solidFill>
                <a:latin typeface="+mn-lt"/>
              </a:rPr>
              <a:t>Using state of the art technology and best practices is the SMART solution to your loss mitigation needs. </a:t>
            </a:r>
          </a:p>
        </p:txBody>
      </p:sp>
      <p:sp>
        <p:nvSpPr>
          <p:cNvPr id="16" name="Text Placeholder 3"/>
          <p:cNvSpPr txBox="1">
            <a:spLocks/>
          </p:cNvSpPr>
          <p:nvPr/>
        </p:nvSpPr>
        <p:spPr bwMode="auto">
          <a:xfrm>
            <a:off x="533400" y="1905000"/>
            <a:ext cx="2932113" cy="990600"/>
          </a:xfrm>
          <a:prstGeom prst="rect">
            <a:avLst/>
          </a:prstGeom>
          <a:noFill/>
          <a:ln w="9525">
            <a:noFill/>
            <a:miter lim="800000"/>
            <a:headEnd/>
            <a:tailEnd/>
          </a:ln>
        </p:spPr>
        <p:txBody>
          <a:bodyPr/>
          <a:lstStyle/>
          <a:p>
            <a:pPr>
              <a:spcBef>
                <a:spcPct val="20000"/>
              </a:spcBef>
              <a:buClr>
                <a:srgbClr val="800000"/>
              </a:buClr>
              <a:defRPr/>
            </a:pPr>
            <a:r>
              <a:rPr lang="en-US" sz="1200" i="1" kern="0" dirty="0">
                <a:solidFill>
                  <a:schemeClr val="tx1">
                    <a:lumMod val="65000"/>
                    <a:lumOff val="35000"/>
                  </a:schemeClr>
                </a:solidFill>
                <a:latin typeface="+mn-lt"/>
              </a:rPr>
              <a:t>Unpredictable and a costly drain on your resources, this is an obsolete business model for today’s fast paced environment. </a:t>
            </a:r>
          </a:p>
        </p:txBody>
      </p:sp>
      <p:sp>
        <p:nvSpPr>
          <p:cNvPr id="9223" name="TextBox 10"/>
          <p:cNvSpPr txBox="1">
            <a:spLocks noChangeArrowheads="1"/>
          </p:cNvSpPr>
          <p:nvPr/>
        </p:nvSpPr>
        <p:spPr bwMode="auto">
          <a:xfrm>
            <a:off x="533400" y="4876800"/>
            <a:ext cx="2971800" cy="830263"/>
          </a:xfrm>
          <a:prstGeom prst="rect">
            <a:avLst/>
          </a:prstGeom>
          <a:noFill/>
          <a:ln w="9525">
            <a:noFill/>
            <a:miter lim="800000"/>
            <a:headEnd/>
            <a:tailEnd/>
          </a:ln>
        </p:spPr>
        <p:txBody>
          <a:bodyPr>
            <a:spAutoFit/>
          </a:bodyPr>
          <a:lstStyle/>
          <a:p>
            <a:r>
              <a:rPr lang="en-US" sz="1200" b="1"/>
              <a:t>Lender/Servicers work proactively with the borrower to properly package the property for sale. The result – the property gets SOLD!</a:t>
            </a:r>
          </a:p>
        </p:txBody>
      </p:sp>
      <p:sp>
        <p:nvSpPr>
          <p:cNvPr id="18" name="Rectangle 17"/>
          <p:cNvSpPr/>
          <p:nvPr/>
        </p:nvSpPr>
        <p:spPr>
          <a:xfrm>
            <a:off x="520700" y="3441700"/>
            <a:ext cx="2398713" cy="400050"/>
          </a:xfrm>
          <a:prstGeom prst="rect">
            <a:avLst/>
          </a:prstGeom>
        </p:spPr>
        <p:txBody>
          <a:bodyPr wrap="none">
            <a:spAutoFit/>
          </a:bodyPr>
          <a:lstStyle/>
          <a:p>
            <a:pPr>
              <a:defRPr/>
            </a:pPr>
            <a:r>
              <a:rPr lang="en-US" sz="2000" b="1" dirty="0">
                <a:solidFill>
                  <a:srgbClr val="209C2F"/>
                </a:solidFill>
                <a:effectLst>
                  <a:outerShdw blurRad="38100" dist="38100" dir="2700000" algn="tl">
                    <a:srgbClr val="000000">
                      <a:alpha val="43137"/>
                    </a:srgbClr>
                  </a:outerShdw>
                </a:effectLst>
                <a:latin typeface="+mj-lt"/>
              </a:rPr>
              <a:t>Proactive Campaigns</a:t>
            </a:r>
          </a:p>
        </p:txBody>
      </p:sp>
      <p:sp>
        <p:nvSpPr>
          <p:cNvPr id="21" name="Rectangle 20"/>
          <p:cNvSpPr/>
          <p:nvPr/>
        </p:nvSpPr>
        <p:spPr>
          <a:xfrm>
            <a:off x="560388" y="1504950"/>
            <a:ext cx="2308225" cy="400050"/>
          </a:xfrm>
          <a:prstGeom prst="rect">
            <a:avLst/>
          </a:prstGeom>
        </p:spPr>
        <p:txBody>
          <a:bodyPr wrap="none">
            <a:spAutoFit/>
          </a:bodyPr>
          <a:lstStyle/>
          <a:p>
            <a:pPr>
              <a:defRPr/>
            </a:pPr>
            <a:r>
              <a:rPr lang="en-US" sz="2000" b="1" dirty="0">
                <a:solidFill>
                  <a:schemeClr val="tx1">
                    <a:lumMod val="50000"/>
                    <a:lumOff val="50000"/>
                  </a:schemeClr>
                </a:solidFill>
                <a:latin typeface="+mj-lt"/>
              </a:rPr>
              <a:t>Reactive Campaigns</a:t>
            </a:r>
          </a:p>
        </p:txBody>
      </p:sp>
      <p:sp>
        <p:nvSpPr>
          <p:cNvPr id="25" name="Title 3"/>
          <p:cNvSpPr txBox="1">
            <a:spLocks/>
          </p:cNvSpPr>
          <p:nvPr/>
        </p:nvSpPr>
        <p:spPr>
          <a:xfrm>
            <a:off x="457200" y="685800"/>
            <a:ext cx="5791200" cy="533400"/>
          </a:xfrm>
          <a:prstGeom prst="rect">
            <a:avLst/>
          </a:prstGeom>
        </p:spPr>
        <p:txBody>
          <a:bodyPr/>
          <a:lstStyle/>
          <a:p>
            <a:pPr>
              <a:defRPr/>
            </a:pPr>
            <a:r>
              <a:rPr lang="en-US" sz="3000" b="1" dirty="0">
                <a:solidFill>
                  <a:schemeClr val="bg1"/>
                </a:solidFill>
                <a:effectLst>
                  <a:outerShdw blurRad="38100" dist="38100" dir="2700000" algn="tl">
                    <a:srgbClr val="000000">
                      <a:alpha val="43137"/>
                    </a:srgbClr>
                  </a:outerShdw>
                </a:effectLst>
                <a:latin typeface="+mj-lt"/>
                <a:ea typeface="+mj-ea"/>
                <a:cs typeface="+mj-cs"/>
              </a:rPr>
              <a:t>Reactive and Proactive Campaigns</a:t>
            </a:r>
          </a:p>
        </p:txBody>
      </p:sp>
      <p:pic>
        <p:nvPicPr>
          <p:cNvPr id="9227" name="Picture 15"/>
          <p:cNvPicPr>
            <a:picLocks noChangeAspect="1" noChangeArrowheads="1"/>
          </p:cNvPicPr>
          <p:nvPr/>
        </p:nvPicPr>
        <p:blipFill>
          <a:blip r:embed="rId4" cstate="print"/>
          <a:srcRect/>
          <a:stretch>
            <a:fillRect/>
          </a:stretch>
        </p:blipFill>
        <p:spPr bwMode="auto">
          <a:xfrm>
            <a:off x="304800" y="6019800"/>
            <a:ext cx="2819400" cy="555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3"/>
          <p:cNvSpPr>
            <a:spLocks noGrp="1"/>
          </p:cNvSpPr>
          <p:nvPr>
            <p:ph type="title"/>
          </p:nvPr>
        </p:nvSpPr>
        <p:spPr>
          <a:xfrm>
            <a:off x="457200" y="381000"/>
            <a:ext cx="3008313" cy="838200"/>
          </a:xfrm>
        </p:spPr>
        <p:txBody>
          <a:bodyPr/>
          <a:lstStyle/>
          <a:p>
            <a:pPr eaLnBrk="1" hangingPunct="1">
              <a:defRPr/>
            </a:pPr>
            <a:r>
              <a:rPr lang="en-US" sz="3000" dirty="0" smtClean="0"/>
              <a:t>Loss Mitigation </a:t>
            </a:r>
          </a:p>
        </p:txBody>
      </p:sp>
      <p:sp>
        <p:nvSpPr>
          <p:cNvPr id="10243" name="Content Placeholder 4"/>
          <p:cNvSpPr>
            <a:spLocks noGrp="1"/>
          </p:cNvSpPr>
          <p:nvPr>
            <p:ph idx="1"/>
          </p:nvPr>
        </p:nvSpPr>
        <p:spPr>
          <a:xfrm>
            <a:off x="3575050" y="762000"/>
            <a:ext cx="4959350" cy="6051550"/>
          </a:xfrm>
        </p:spPr>
        <p:txBody>
          <a:bodyPr/>
          <a:lstStyle/>
          <a:p>
            <a:pPr marL="273050" indent="-273050" eaLnBrk="1" hangingPunct="1">
              <a:lnSpc>
                <a:spcPct val="90000"/>
              </a:lnSpc>
              <a:spcAft>
                <a:spcPts val="1200"/>
              </a:spcAft>
              <a:buFont typeface="Arial" charset="0"/>
              <a:buNone/>
            </a:pPr>
            <a:endParaRPr lang="en-US" b="1" smtClean="0"/>
          </a:p>
          <a:p>
            <a:pPr marL="273050" indent="-273050" eaLnBrk="1" hangingPunct="1">
              <a:lnSpc>
                <a:spcPct val="90000"/>
              </a:lnSpc>
              <a:spcAft>
                <a:spcPts val="1200"/>
              </a:spcAft>
              <a:buFont typeface="Wingdings" pitchFamily="2" charset="2"/>
              <a:buChar char="Ø"/>
            </a:pPr>
            <a:r>
              <a:rPr lang="en-US" sz="1600" b="1" i="1" smtClean="0"/>
              <a:t>Analytics </a:t>
            </a:r>
            <a:r>
              <a:rPr lang="en-US" sz="1600" b="1" smtClean="0"/>
              <a:t>–  </a:t>
            </a:r>
            <a:r>
              <a:rPr lang="en-US" sz="1600" smtClean="0"/>
              <a:t>Analytical modules to assist in evaluating portfolio risks, needs, and preferred loss mitigation &amp; short sale strategies.</a:t>
            </a:r>
          </a:p>
          <a:p>
            <a:pPr marL="273050" indent="-273050" eaLnBrk="1" hangingPunct="1">
              <a:lnSpc>
                <a:spcPct val="90000"/>
              </a:lnSpc>
              <a:spcAft>
                <a:spcPts val="1200"/>
              </a:spcAft>
              <a:buFont typeface="Wingdings" pitchFamily="2" charset="2"/>
              <a:buChar char="Ø"/>
            </a:pPr>
            <a:r>
              <a:rPr lang="en-US" sz="1600" b="1" i="1" smtClean="0"/>
              <a:t>Data &amp; Contact Management </a:t>
            </a:r>
            <a:r>
              <a:rPr lang="en-US" sz="1600" b="1" smtClean="0"/>
              <a:t>– </a:t>
            </a:r>
            <a:r>
              <a:rPr lang="en-US" sz="1600" smtClean="0"/>
              <a:t>Every player in the loss mitigation arena may be managed within a single file including  vendor management, email communications, and conversation logs </a:t>
            </a:r>
            <a:endParaRPr lang="en-US" sz="1600" b="1" i="1" smtClean="0"/>
          </a:p>
          <a:p>
            <a:pPr marL="273050" indent="-273050" eaLnBrk="1" hangingPunct="1">
              <a:lnSpc>
                <a:spcPct val="90000"/>
              </a:lnSpc>
              <a:spcAft>
                <a:spcPts val="1200"/>
              </a:spcAft>
              <a:buFont typeface="Wingdings" pitchFamily="2" charset="2"/>
              <a:buChar char="Ø"/>
            </a:pPr>
            <a:r>
              <a:rPr lang="en-US" sz="1600" b="1" i="1" smtClean="0"/>
              <a:t>Loan Modification </a:t>
            </a:r>
            <a:r>
              <a:rPr lang="en-US" sz="1600" b="1" smtClean="0"/>
              <a:t>–</a:t>
            </a:r>
            <a:r>
              <a:rPr lang="en-US" sz="1600" smtClean="0"/>
              <a:t> HAMP (and NON-HAMP) waterfall process is easily adhered to within the workflow. File status and tasking are all pre-set to ensure users at all levels stay on task within each file.</a:t>
            </a:r>
          </a:p>
          <a:p>
            <a:pPr marL="273050" indent="-273050" eaLnBrk="1" hangingPunct="1">
              <a:lnSpc>
                <a:spcPct val="90000"/>
              </a:lnSpc>
              <a:spcAft>
                <a:spcPts val="1200"/>
              </a:spcAft>
              <a:buFont typeface="Wingdings" pitchFamily="2" charset="2"/>
              <a:buChar char="Ø"/>
            </a:pPr>
            <a:r>
              <a:rPr lang="en-US" sz="1600" b="1" i="1" smtClean="0"/>
              <a:t>Short Sales </a:t>
            </a:r>
            <a:r>
              <a:rPr lang="en-US" sz="1600" b="1" smtClean="0"/>
              <a:t>– </a:t>
            </a:r>
            <a:r>
              <a:rPr lang="en-US" sz="1600" smtClean="0"/>
              <a:t>HAFA compliant and a natural progression from the HAMP process makes Channel Inc. the state of the art in loss mitigation technology and business process outsourcing.</a:t>
            </a:r>
          </a:p>
          <a:p>
            <a:pPr marL="273050" indent="-273050" eaLnBrk="1" hangingPunct="1">
              <a:lnSpc>
                <a:spcPct val="90000"/>
              </a:lnSpc>
              <a:spcAft>
                <a:spcPts val="1200"/>
              </a:spcAft>
              <a:buFont typeface="Wingdings" pitchFamily="2" charset="2"/>
              <a:buChar char="Ø"/>
            </a:pPr>
            <a:r>
              <a:rPr lang="en-US" sz="1600" b="1" i="1" smtClean="0"/>
              <a:t>REO Asset Management </a:t>
            </a:r>
            <a:r>
              <a:rPr lang="en-US" sz="1600" b="1" smtClean="0"/>
              <a:t>–</a:t>
            </a:r>
            <a:r>
              <a:rPr lang="en-US" sz="1600" smtClean="0"/>
              <a:t> The final stop in loss mitigation is seamlessly integrated into the Channel Inc. platform. </a:t>
            </a:r>
            <a:endParaRPr lang="en-US" sz="2500" smtClean="0"/>
          </a:p>
        </p:txBody>
      </p:sp>
      <p:sp>
        <p:nvSpPr>
          <p:cNvPr id="10244" name="Text Placeholder 5"/>
          <p:cNvSpPr>
            <a:spLocks noGrp="1"/>
          </p:cNvSpPr>
          <p:nvPr>
            <p:ph type="body" sz="half" idx="2"/>
          </p:nvPr>
        </p:nvSpPr>
        <p:spPr/>
        <p:txBody>
          <a:bodyPr/>
          <a:lstStyle/>
          <a:p>
            <a:pPr eaLnBrk="1" hangingPunct="1"/>
            <a:r>
              <a:rPr lang="en-US" i="1" smtClean="0"/>
              <a:t>Today Servicers need to be prepared to manage a distress asset from the point of  default through the entire loss mitigation waterfall. </a:t>
            </a:r>
          </a:p>
          <a:p>
            <a:pPr eaLnBrk="1" hangingPunct="1"/>
            <a:endParaRPr lang="en-US" i="1" smtClean="0"/>
          </a:p>
          <a:p>
            <a:pPr eaLnBrk="1" hangingPunct="1"/>
            <a:endParaRPr lang="en-US" i="1" smtClean="0"/>
          </a:p>
        </p:txBody>
      </p:sp>
      <p:pic>
        <p:nvPicPr>
          <p:cNvPr id="10245" name="Picture 9"/>
          <p:cNvPicPr>
            <a:picLocks noChangeAspect="1" noChangeArrowheads="1"/>
          </p:cNvPicPr>
          <p:nvPr/>
        </p:nvPicPr>
        <p:blipFill>
          <a:blip r:embed="rId3" cstate="print"/>
          <a:srcRect/>
          <a:stretch>
            <a:fillRect/>
          </a:stretch>
        </p:blipFill>
        <p:spPr bwMode="auto">
          <a:xfrm>
            <a:off x="304800" y="6019800"/>
            <a:ext cx="2819400" cy="555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le 3"/>
          <p:cNvSpPr>
            <a:spLocks noGrp="1"/>
          </p:cNvSpPr>
          <p:nvPr>
            <p:ph type="title" idx="4294967295"/>
          </p:nvPr>
        </p:nvSpPr>
        <p:spPr>
          <a:xfrm>
            <a:off x="457200" y="457200"/>
            <a:ext cx="8305800" cy="990600"/>
          </a:xfrm>
          <a:noFill/>
        </p:spPr>
        <p:txBody>
          <a:bodyPr/>
          <a:lstStyle/>
          <a:p>
            <a:pPr algn="l" eaLnBrk="1" hangingPunct="1"/>
            <a:r>
              <a:rPr lang="en-US" sz="1800" smtClean="0">
                <a:effectLst/>
                <a:latin typeface="Verdana" pitchFamily="34" charset="0"/>
              </a:rPr>
              <a:t>Loss Mitigation Technology Process Flow</a:t>
            </a:r>
            <a:br>
              <a:rPr lang="en-US" sz="1800" smtClean="0">
                <a:effectLst/>
                <a:latin typeface="Verdana" pitchFamily="34" charset="0"/>
              </a:rPr>
            </a:br>
            <a:r>
              <a:rPr lang="en-US" sz="1800" smtClean="0">
                <a:effectLst/>
                <a:latin typeface="Verdana" pitchFamily="34" charset="0"/>
              </a:rPr>
              <a:t>					</a:t>
            </a:r>
            <a:r>
              <a:rPr lang="en-US" sz="1400" b="0" smtClean="0">
                <a:effectLst/>
                <a:latin typeface="Verdana" pitchFamily="34" charset="0"/>
              </a:rPr>
              <a:t>                 </a:t>
            </a:r>
            <a:r>
              <a:rPr lang="en-US" sz="1200" smtClean="0">
                <a:effectLst/>
                <a:latin typeface="Verdana" pitchFamily="34" charset="0"/>
              </a:rPr>
              <a:t>HIGH RISK LOAN CAMPAIGN</a:t>
            </a:r>
          </a:p>
        </p:txBody>
      </p:sp>
      <p:graphicFrame>
        <p:nvGraphicFramePr>
          <p:cNvPr id="3074" name="Object 3"/>
          <p:cNvGraphicFramePr>
            <a:graphicFrameLocks noChangeAspect="1"/>
          </p:cNvGraphicFramePr>
          <p:nvPr/>
        </p:nvGraphicFramePr>
        <p:xfrm>
          <a:off x="457200" y="1295400"/>
          <a:ext cx="8229600" cy="5392738"/>
        </p:xfrm>
        <a:graphic>
          <a:graphicData uri="http://schemas.openxmlformats.org/presentationml/2006/ole">
            <p:oleObj spid="_x0000_s3074" name="Visio" r:id="rId4" imgW="9738360" imgH="6321362" progId="Visio.Drawing.11">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title" idx="4294967295"/>
          </p:nvPr>
        </p:nvSpPr>
        <p:spPr>
          <a:xfrm>
            <a:off x="457200" y="457200"/>
            <a:ext cx="5562600" cy="990600"/>
          </a:xfrm>
        </p:spPr>
        <p:txBody>
          <a:bodyPr/>
          <a:lstStyle/>
          <a:p>
            <a:pPr algn="l" eaLnBrk="1" hangingPunct="1">
              <a:defRPr/>
            </a:pPr>
            <a:r>
              <a:rPr lang="en-US" sz="3000" dirty="0" smtClean="0"/>
              <a:t>HAFA Compliant Workflow </a:t>
            </a:r>
          </a:p>
        </p:txBody>
      </p:sp>
      <p:pic>
        <p:nvPicPr>
          <p:cNvPr id="11267" name="Picture 8"/>
          <p:cNvPicPr>
            <a:picLocks noChangeAspect="1" noChangeArrowheads="1"/>
          </p:cNvPicPr>
          <p:nvPr/>
        </p:nvPicPr>
        <p:blipFill>
          <a:blip r:embed="rId3" cstate="print"/>
          <a:srcRect/>
          <a:stretch>
            <a:fillRect/>
          </a:stretch>
        </p:blipFill>
        <p:spPr bwMode="auto">
          <a:xfrm>
            <a:off x="304800" y="6019800"/>
            <a:ext cx="2819400" cy="555625"/>
          </a:xfrm>
          <a:prstGeom prst="rect">
            <a:avLst/>
          </a:prstGeom>
          <a:noFill/>
          <a:ln w="9525">
            <a:noFill/>
            <a:miter lim="800000"/>
            <a:headEnd/>
            <a:tailEnd/>
          </a:ln>
        </p:spPr>
      </p:pic>
      <p:pic>
        <p:nvPicPr>
          <p:cNvPr id="11268" name="Picture 9"/>
          <p:cNvPicPr>
            <a:picLocks noChangeAspect="1" noChangeArrowheads="1"/>
          </p:cNvPicPr>
          <p:nvPr/>
        </p:nvPicPr>
        <p:blipFill>
          <a:blip r:embed="rId4" cstate="print"/>
          <a:srcRect/>
          <a:stretch>
            <a:fillRect/>
          </a:stretch>
        </p:blipFill>
        <p:spPr bwMode="auto">
          <a:xfrm>
            <a:off x="381000" y="1414463"/>
            <a:ext cx="8305800" cy="44529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1592</TotalTime>
  <Words>1048</Words>
  <Application>Microsoft Office PowerPoint</Application>
  <PresentationFormat>On-screen Show (4:3)</PresentationFormat>
  <Paragraphs>99</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Wingdings</vt:lpstr>
      <vt:lpstr>Verdana</vt:lpstr>
      <vt:lpstr>Office Theme</vt:lpstr>
      <vt:lpstr>Microsoft Office Visio Drawing</vt:lpstr>
      <vt:lpstr>Slide 1</vt:lpstr>
      <vt:lpstr>Slide 2</vt:lpstr>
      <vt:lpstr>Partnership &amp; Vendor Structure</vt:lpstr>
      <vt:lpstr>Partnership &amp; Vendor Structure</vt:lpstr>
      <vt:lpstr>Technology Solutions</vt:lpstr>
      <vt:lpstr>Slide 6</vt:lpstr>
      <vt:lpstr>Loss Mitigation </vt:lpstr>
      <vt:lpstr>Loss Mitigation Technology Process Flow                       HIGH RISK LOAN CAMPAIGN</vt:lpstr>
      <vt:lpstr>HAFA Compliant Workflow </vt:lpstr>
      <vt:lpstr>HAFA Compliance</vt:lpstr>
      <vt:lpstr>Slide 11</vt:lpstr>
      <vt:lpstr>High Touch Workflow Solutions</vt:lpstr>
      <vt:lpstr>Negotiating Junior Liens</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Sherry Pitcock</cp:lastModifiedBy>
  <cp:revision>110</cp:revision>
  <dcterms:created xsi:type="dcterms:W3CDTF">2010-02-16T18:22:15Z</dcterms:created>
  <dcterms:modified xsi:type="dcterms:W3CDTF">2010-08-24T00:52:59Z</dcterms:modified>
</cp:coreProperties>
</file>