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275" r:id="rId3"/>
    <p:sldId id="276" r:id="rId4"/>
    <p:sldId id="305" r:id="rId5"/>
    <p:sldId id="326" r:id="rId6"/>
    <p:sldId id="325" r:id="rId7"/>
    <p:sldId id="327" r:id="rId8"/>
    <p:sldId id="281" r:id="rId9"/>
    <p:sldId id="322" r:id="rId10"/>
    <p:sldId id="323" r:id="rId11"/>
    <p:sldId id="324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D3EBED"/>
    <a:srgbClr val="8B3556"/>
    <a:srgbClr val="DA6208"/>
    <a:srgbClr val="669900"/>
    <a:srgbClr val="70AC2E"/>
    <a:srgbClr val="00CC00"/>
    <a:srgbClr val="336699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310" autoAdjust="0"/>
  </p:normalViewPr>
  <p:slideViewPr>
    <p:cSldViewPr>
      <p:cViewPr>
        <p:scale>
          <a:sx n="70" d="100"/>
          <a:sy n="70" d="100"/>
        </p:scale>
        <p:origin x="-546" y="-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6" tIns="44064" rIns="88126" bIns="44064" numCol="1" anchor="t" anchorCtr="0" compatLnSpc="1">
            <a:prstTxWarp prst="textNoShape">
              <a:avLst/>
            </a:prstTxWarp>
          </a:bodyPr>
          <a:lstStyle>
            <a:lvl1pPr defTabSz="88106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6" tIns="44064" rIns="88126" bIns="44064" numCol="1" anchor="t" anchorCtr="0" compatLnSpc="1">
            <a:prstTxWarp prst="textNoShape">
              <a:avLst/>
            </a:prstTxWarp>
          </a:bodyPr>
          <a:lstStyle>
            <a:lvl1pPr algn="r" defTabSz="881063" eaLnBrk="0" hangingPunct="0">
              <a:defRPr sz="1200"/>
            </a:lvl1pPr>
          </a:lstStyle>
          <a:p>
            <a:fld id="{2E25AC77-3D29-48AC-B922-C7981ED22CEA}" type="datetimeFigureOut">
              <a:rPr lang="en-US"/>
              <a:pPr/>
              <a:t>9/18/2009</a:t>
            </a:fld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6" tIns="44064" rIns="88126" bIns="44064" numCol="1" anchor="b" anchorCtr="0" compatLnSpc="1">
            <a:prstTxWarp prst="textNoShape">
              <a:avLst/>
            </a:prstTxWarp>
          </a:bodyPr>
          <a:lstStyle>
            <a:lvl1pPr defTabSz="88106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6" tIns="44064" rIns="88126" bIns="44064" numCol="1" anchor="b" anchorCtr="0" compatLnSpc="1">
            <a:prstTxWarp prst="textNoShape">
              <a:avLst/>
            </a:prstTxWarp>
          </a:bodyPr>
          <a:lstStyle>
            <a:lvl1pPr algn="r" defTabSz="881063" eaLnBrk="0" hangingPunct="0">
              <a:defRPr sz="1200"/>
            </a:lvl1pPr>
          </a:lstStyle>
          <a:p>
            <a:fld id="{A30C91DB-2169-4CD5-BCB6-E78130D23D7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58" tIns="46580" rIns="93158" bIns="46580" numCol="1" anchor="t" anchorCtr="0" compatLnSpc="1">
            <a:prstTxWarp prst="textNoShape">
              <a:avLst/>
            </a:prstTxWarp>
          </a:bodyPr>
          <a:lstStyle>
            <a:lvl1pPr defTabSz="931863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58" tIns="46580" rIns="93158" bIns="4658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300"/>
            </a:lvl1pPr>
          </a:lstStyle>
          <a:p>
            <a:fld id="{F537A72D-DE0E-4512-BF3F-854FFB460314}" type="datetimeFigureOut">
              <a:rPr lang="en-US"/>
              <a:pPr/>
              <a:t>9/18/2009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58" tIns="46580" rIns="93158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58" tIns="46580" rIns="93158" bIns="46580" numCol="1" anchor="b" anchorCtr="0" compatLnSpc="1">
            <a:prstTxWarp prst="textNoShape">
              <a:avLst/>
            </a:prstTxWarp>
          </a:bodyPr>
          <a:lstStyle>
            <a:lvl1pPr defTabSz="931863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58" tIns="46580" rIns="93158" bIns="4658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300"/>
            </a:lvl1pPr>
          </a:lstStyle>
          <a:p>
            <a:fld id="{99E807D8-5DC5-4516-9634-A694E7B0DDA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70C5B-81CD-408A-B2E2-93B9C035D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59C00-5890-43A8-B031-2B941AE12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FC362-CBAC-49B1-A989-521855F18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E6F9-8B05-4051-97C7-153CDD8E3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B636A-5C19-4008-BCB5-99C9174A8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35FD2-FBCB-4996-A945-47E602D3E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7AD4F-854F-42D3-9F6D-B75C2B6E6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1544D-1B7D-4AF7-887E-38D13E3C8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B743C-5C6A-4152-9273-B900B2298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02D67-5A46-4634-B816-511BAA65D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1AA02-1D59-4E4F-B8A3-FCD23330F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99062-1CD3-4DBE-888D-3E6754749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53F9115-9FE4-4827-B595-A17E762C5E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62" name="Picture 10" descr="C:\Users\Public\Pictures\Sample Pictures\Desert Landscap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0" y="2895600"/>
            <a:ext cx="91440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4000" dirty="0">
                <a:solidFill>
                  <a:schemeClr val="bg1">
                    <a:lumMod val="95000"/>
                  </a:schemeClr>
                </a:solidFill>
                <a:latin typeface="Franklin Gothic Demi" pitchFamily="34" charset="0"/>
              </a:rPr>
              <a:t>The L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Franklin Gothic Demi" pitchFamily="34" charset="0"/>
              </a:rPr>
              <a:t>andscape </a:t>
            </a:r>
            <a:r>
              <a:rPr lang="en-US" sz="4000" dirty="0">
                <a:solidFill>
                  <a:schemeClr val="bg1">
                    <a:lumMod val="95000"/>
                  </a:schemeClr>
                </a:solidFill>
                <a:latin typeface="Franklin Gothic Demi" pitchFamily="34" charset="0"/>
              </a:rPr>
              <a:t>of </a:t>
            </a:r>
            <a:endParaRPr lang="en-US" sz="4000" dirty="0" smtClean="0">
              <a:solidFill>
                <a:schemeClr val="bg1">
                  <a:lumMod val="95000"/>
                </a:schemeClr>
              </a:solidFill>
              <a:latin typeface="Franklin Gothic Demi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6500" dirty="0" smtClean="0">
                <a:solidFill>
                  <a:schemeClr val="bg1">
                    <a:lumMod val="95000"/>
                  </a:schemeClr>
                </a:solidFill>
                <a:latin typeface="Franklin Gothic Demi" pitchFamily="34" charset="0"/>
              </a:rPr>
              <a:t>REO </a:t>
            </a:r>
          </a:p>
          <a:p>
            <a:pPr algn="ctr">
              <a:spcBef>
                <a:spcPts val="0"/>
              </a:spcBef>
            </a:pPr>
            <a:r>
              <a:rPr lang="en-US" sz="6500" dirty="0" smtClean="0">
                <a:solidFill>
                  <a:schemeClr val="bg1">
                    <a:lumMod val="95000"/>
                  </a:schemeClr>
                </a:solidFill>
                <a:latin typeface="Franklin Gothic Demi" pitchFamily="34" charset="0"/>
              </a:rPr>
              <a:t>Asset </a:t>
            </a:r>
            <a:r>
              <a:rPr lang="en-US" sz="6500" dirty="0">
                <a:solidFill>
                  <a:schemeClr val="bg1">
                    <a:lumMod val="95000"/>
                  </a:schemeClr>
                </a:solidFill>
                <a:latin typeface="Franklin Gothic Demi" pitchFamily="34" charset="0"/>
              </a:rPr>
              <a:t>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295400" y="2583538"/>
            <a:ext cx="6553200" cy="343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5F5F5F"/>
                </a:solidFill>
              </a:rPr>
              <a:t> </a:t>
            </a:r>
            <a:r>
              <a:rPr lang="en-US" sz="2200" dirty="0">
                <a:solidFill>
                  <a:srgbClr val="5F5F5F"/>
                </a:solidFill>
                <a:latin typeface="Arial Rounded MT Bold" pitchFamily="34" charset="0"/>
              </a:rPr>
              <a:t>Occupancy check                                                        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5F5F5F"/>
                </a:solidFill>
                <a:latin typeface="Arial Rounded MT Bold" pitchFamily="34" charset="0"/>
              </a:rPr>
              <a:t> Cash for keys                                                        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5F5F5F"/>
                </a:solidFill>
                <a:latin typeface="Arial Rounded MT Bold" pitchFamily="34" charset="0"/>
              </a:rPr>
              <a:t> Eviction                                                                   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5F5F5F"/>
                </a:solidFill>
                <a:latin typeface="Arial Rounded MT Bold" pitchFamily="34" charset="0"/>
              </a:rPr>
              <a:t> Vendor box                                                                  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5F5F5F"/>
                </a:solidFill>
                <a:latin typeface="Arial Rounded MT Bold" pitchFamily="34" charset="0"/>
              </a:rPr>
              <a:t> BPO                                                                         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5F5F5F"/>
                </a:solidFill>
                <a:latin typeface="Arial Rounded MT Bold" pitchFamily="34" charset="0"/>
              </a:rPr>
              <a:t> Property marketing                                               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5F5F5F"/>
                </a:solidFill>
                <a:latin typeface="Arial Rounded MT Bold" pitchFamily="34" charset="0"/>
              </a:rPr>
              <a:t> Property inspections                                                  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5F5F5F"/>
                </a:solidFill>
                <a:latin typeface="Arial Rounded MT Bold" pitchFamily="34" charset="0"/>
              </a:rPr>
              <a:t> Monthly reports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200" dirty="0">
              <a:solidFill>
                <a:srgbClr val="5F5F5F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0" y="1041737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b="1" dirty="0" smtClean="0">
              <a:solidFill>
                <a:srgbClr val="5F5F5F"/>
              </a:solidFill>
              <a:latin typeface="Franklin Gothic Dem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5F5F5F"/>
                </a:solidFill>
                <a:latin typeface="Franklin Gothic Demi" pitchFamily="34" charset="0"/>
              </a:rPr>
              <a:t>Certified Listing Agent responsibility</a:t>
            </a:r>
            <a:endParaRPr lang="en-US" sz="2400" b="1" dirty="0">
              <a:solidFill>
                <a:srgbClr val="5F5F5F"/>
              </a:solidFill>
              <a:latin typeface="Franklin Gothic Demi" pitchFamily="34" charset="0"/>
            </a:endParaRPr>
          </a:p>
        </p:txBody>
      </p:sp>
      <p:pic>
        <p:nvPicPr>
          <p:cNvPr id="9" name="Picture 8" descr="QuREOs_Logo_artwork.t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423672"/>
            <a:ext cx="6858000" cy="1024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295400" y="2514600"/>
            <a:ext cx="6553200" cy="3427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5F5F5F"/>
                </a:solidFill>
                <a:latin typeface="Arial Rounded MT Bold" pitchFamily="34" charset="0"/>
              </a:rPr>
              <a:t> </a:t>
            </a:r>
            <a:r>
              <a:rPr lang="en-US" sz="2200" dirty="0" smtClean="0">
                <a:solidFill>
                  <a:srgbClr val="5F5F5F"/>
                </a:solidFill>
                <a:latin typeface="Arial Rounded MT Bold" pitchFamily="34" charset="0"/>
              </a:rPr>
              <a:t>In-bound Call Capture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 smtClean="0">
                <a:solidFill>
                  <a:srgbClr val="5F5F5F"/>
                </a:solidFill>
                <a:latin typeface="Arial Rounded MT Bold" pitchFamily="34" charset="0"/>
              </a:rPr>
              <a:t>Appointment made and agent assigned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 smtClean="0">
                <a:solidFill>
                  <a:srgbClr val="5F5F5F"/>
                </a:solidFill>
                <a:latin typeface="Arial Rounded MT Bold" pitchFamily="34" charset="0"/>
              </a:rPr>
              <a:t>Buyer Orientation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 smtClean="0">
                <a:solidFill>
                  <a:srgbClr val="5F5F5F"/>
                </a:solidFill>
                <a:latin typeface="Arial Rounded MT Bold" pitchFamily="34" charset="0"/>
              </a:rPr>
              <a:t>Lender Contact &amp; appointment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 smtClean="0">
                <a:solidFill>
                  <a:srgbClr val="5F5F5F"/>
                </a:solidFill>
                <a:latin typeface="Arial Rounded MT Bold" pitchFamily="34" charset="0"/>
              </a:rPr>
              <a:t>: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 smtClean="0">
                <a:solidFill>
                  <a:srgbClr val="5F5F5F"/>
                </a:solidFill>
                <a:latin typeface="Arial Rounded MT Bold" pitchFamily="34" charset="0"/>
              </a:rPr>
              <a:t>Continued re-marketing contact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 smtClean="0">
                <a:solidFill>
                  <a:srgbClr val="5F5F5F"/>
                </a:solidFill>
                <a:latin typeface="Arial Rounded MT Bold" pitchFamily="34" charset="0"/>
              </a:rPr>
              <a:t>Continued agent contact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 smtClean="0">
                <a:solidFill>
                  <a:srgbClr val="5F5F5F"/>
                </a:solidFill>
                <a:latin typeface="Arial Rounded MT Bold" pitchFamily="34" charset="0"/>
              </a:rPr>
              <a:t>: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 smtClean="0">
                <a:solidFill>
                  <a:srgbClr val="5F5F5F"/>
                </a:solidFill>
                <a:latin typeface="Arial Rounded MT Bold" pitchFamily="34" charset="0"/>
              </a:rPr>
              <a:t>Buyer buys property</a:t>
            </a:r>
            <a:endParaRPr lang="en-US" sz="2200" dirty="0">
              <a:solidFill>
                <a:srgbClr val="5F5F5F"/>
              </a:solidFill>
              <a:latin typeface="Arial Rounded MT Bold" pitchFamily="34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0" y="914400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b="1" dirty="0" smtClean="0">
              <a:solidFill>
                <a:srgbClr val="5F5F5F"/>
              </a:solidFill>
              <a:latin typeface="Franklin Gothic Dem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5F5F5F"/>
                </a:solidFill>
                <a:latin typeface="Franklin Gothic Demi" pitchFamily="34" charset="0"/>
              </a:rPr>
              <a:t>Lead Management System</a:t>
            </a:r>
            <a:endParaRPr lang="en-US" sz="2400" b="1" dirty="0">
              <a:solidFill>
                <a:srgbClr val="5F5F5F"/>
              </a:solidFill>
              <a:latin typeface="Franklin Gothic Demi" pitchFamily="34" charset="0"/>
            </a:endParaRPr>
          </a:p>
        </p:txBody>
      </p:sp>
      <p:pic>
        <p:nvPicPr>
          <p:cNvPr id="4" name="Picture 3" descr="QuREOs_Logo_artwork.t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423672"/>
            <a:ext cx="6858000" cy="1024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2438400" y="1752600"/>
            <a:ext cx="4038600" cy="461665"/>
          </a:xfrm>
          <a:prstGeom prst="rect">
            <a:avLst/>
          </a:prstGeom>
          <a:gradFill flip="none" rotWithShape="1">
            <a:gsLst>
              <a:gs pos="0">
                <a:srgbClr val="800000">
                  <a:shade val="30000"/>
                  <a:satMod val="115000"/>
                </a:srgbClr>
              </a:gs>
              <a:gs pos="50000">
                <a:srgbClr val="800000">
                  <a:shade val="67500"/>
                  <a:satMod val="115000"/>
                </a:srgbClr>
              </a:gs>
              <a:gs pos="100000">
                <a:srgbClr val="800000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 Rounded MT Bold" pitchFamily="34" charset="0"/>
              </a:rPr>
              <a:t>ASSET MANAGER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1752600" y="4495800"/>
            <a:ext cx="2209800" cy="396875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  <a:latin typeface="Arial Rounded MT Bold" pitchFamily="34" charset="0"/>
              </a:rPr>
              <a:t>ASSISTANT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3657600" y="5181600"/>
            <a:ext cx="1752600" cy="461665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chemeClr val="bg1"/>
                </a:solidFill>
                <a:latin typeface="Arial Rounded MT Bold" pitchFamily="34" charset="0"/>
              </a:rPr>
              <a:t>SERVICE VENDOR selected by agent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1371600" y="3657600"/>
            <a:ext cx="2895600" cy="400110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  <a:latin typeface="Arial Rounded MT Bold" pitchFamily="34" charset="0"/>
              </a:rPr>
              <a:t>BUYERS AGENT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4800600" y="3657600"/>
            <a:ext cx="2895600" cy="400110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  <a:latin typeface="Arial Rounded MT Bold" pitchFamily="34" charset="0"/>
              </a:rPr>
              <a:t>BUYERS AGENT</a:t>
            </a:r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5181600" y="4483100"/>
            <a:ext cx="2209800" cy="396875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  <a:latin typeface="Arial Rounded MT Bold" pitchFamily="34" charset="0"/>
              </a:rPr>
              <a:t>ASSISTANT</a:t>
            </a:r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>
            <a:off x="4495800" y="2209800"/>
            <a:ext cx="0" cy="4572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1" name="Line 37"/>
          <p:cNvSpPr>
            <a:spLocks noChangeShapeType="1"/>
          </p:cNvSpPr>
          <p:nvPr/>
        </p:nvSpPr>
        <p:spPr bwMode="auto">
          <a:xfrm flipH="1">
            <a:off x="3581400" y="3124200"/>
            <a:ext cx="838200" cy="5334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2" name="Line 38"/>
          <p:cNvSpPr>
            <a:spLocks noChangeShapeType="1"/>
          </p:cNvSpPr>
          <p:nvPr/>
        </p:nvSpPr>
        <p:spPr bwMode="auto">
          <a:xfrm>
            <a:off x="4572000" y="3124200"/>
            <a:ext cx="762000" cy="5334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5473700" y="5194300"/>
            <a:ext cx="1752600" cy="461665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chemeClr val="bg1"/>
                </a:solidFill>
                <a:latin typeface="Arial Rounded MT Bold" pitchFamily="34" charset="0"/>
              </a:rPr>
              <a:t>SERVICE VENDOR selected by agent</a:t>
            </a:r>
          </a:p>
        </p:txBody>
      </p:sp>
      <p:sp>
        <p:nvSpPr>
          <p:cNvPr id="21546" name="Text Box 42"/>
          <p:cNvSpPr txBox="1">
            <a:spLocks noChangeArrowheads="1"/>
          </p:cNvSpPr>
          <p:nvPr/>
        </p:nvSpPr>
        <p:spPr bwMode="auto">
          <a:xfrm>
            <a:off x="7277100" y="5194300"/>
            <a:ext cx="1752600" cy="461665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chemeClr val="bg1"/>
                </a:solidFill>
                <a:latin typeface="Arial Rounded MT Bold" pitchFamily="34" charset="0"/>
              </a:rPr>
              <a:t>SERVICE VENDOR selected by agent</a:t>
            </a:r>
          </a:p>
        </p:txBody>
      </p:sp>
      <p:sp>
        <p:nvSpPr>
          <p:cNvPr id="21547" name="Text Box 43"/>
          <p:cNvSpPr txBox="1">
            <a:spLocks noChangeArrowheads="1"/>
          </p:cNvSpPr>
          <p:nvPr/>
        </p:nvSpPr>
        <p:spPr bwMode="auto">
          <a:xfrm>
            <a:off x="50800" y="5181600"/>
            <a:ext cx="1752600" cy="461665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chemeClr val="bg1"/>
                </a:solidFill>
                <a:latin typeface="Arial Rounded MT Bold" pitchFamily="34" charset="0"/>
              </a:rPr>
              <a:t>SERVICE VENDOR selected by agent</a:t>
            </a:r>
          </a:p>
        </p:txBody>
      </p:sp>
      <p:sp>
        <p:nvSpPr>
          <p:cNvPr id="21548" name="Text Box 44"/>
          <p:cNvSpPr txBox="1">
            <a:spLocks noChangeArrowheads="1"/>
          </p:cNvSpPr>
          <p:nvPr/>
        </p:nvSpPr>
        <p:spPr bwMode="auto">
          <a:xfrm>
            <a:off x="1854200" y="5181600"/>
            <a:ext cx="1752600" cy="461665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chemeClr val="bg1"/>
                </a:solidFill>
                <a:latin typeface="Arial Rounded MT Bold" pitchFamily="34" charset="0"/>
              </a:rPr>
              <a:t>SERVICE VENDOR selected by agent</a:t>
            </a:r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>
            <a:off x="4517408" y="3124200"/>
            <a:ext cx="0" cy="21336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52" name="Line 48"/>
          <p:cNvSpPr>
            <a:spLocks noChangeShapeType="1"/>
          </p:cNvSpPr>
          <p:nvPr/>
        </p:nvSpPr>
        <p:spPr bwMode="auto">
          <a:xfrm>
            <a:off x="4572000" y="3124200"/>
            <a:ext cx="1219200" cy="21336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4572000" y="2971800"/>
            <a:ext cx="990600" cy="15240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 flipH="1">
            <a:off x="3352800" y="3124200"/>
            <a:ext cx="1143000" cy="13716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51" name="Line 47"/>
          <p:cNvSpPr>
            <a:spLocks noChangeShapeType="1"/>
          </p:cNvSpPr>
          <p:nvPr/>
        </p:nvSpPr>
        <p:spPr bwMode="auto">
          <a:xfrm flipH="1">
            <a:off x="3276600" y="3124200"/>
            <a:ext cx="1143000" cy="20574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53" name="Line 49"/>
          <p:cNvSpPr>
            <a:spLocks noChangeShapeType="1"/>
          </p:cNvSpPr>
          <p:nvPr/>
        </p:nvSpPr>
        <p:spPr bwMode="auto">
          <a:xfrm flipH="1">
            <a:off x="838200" y="3048000"/>
            <a:ext cx="3657600" cy="21336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54" name="Line 50"/>
          <p:cNvSpPr>
            <a:spLocks noChangeShapeType="1"/>
          </p:cNvSpPr>
          <p:nvPr/>
        </p:nvSpPr>
        <p:spPr bwMode="auto">
          <a:xfrm>
            <a:off x="4572000" y="3048000"/>
            <a:ext cx="3429000" cy="21336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Text Box 111"/>
          <p:cNvSpPr txBox="1">
            <a:spLocks noChangeArrowheads="1"/>
          </p:cNvSpPr>
          <p:nvPr/>
        </p:nvSpPr>
        <p:spPr bwMode="auto">
          <a:xfrm>
            <a:off x="0" y="6858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5F5F5F"/>
                </a:solidFill>
                <a:latin typeface="Franklin Gothic Demi" pitchFamily="34" charset="0"/>
              </a:rPr>
              <a:t>Current REO Asset </a:t>
            </a:r>
            <a:r>
              <a:rPr lang="en-US" sz="2400" b="1" dirty="0" smtClean="0">
                <a:solidFill>
                  <a:srgbClr val="5F5F5F"/>
                </a:solidFill>
                <a:latin typeface="Franklin Gothic Demi" pitchFamily="34" charset="0"/>
              </a:rPr>
              <a:t>Management</a:t>
            </a:r>
            <a:endParaRPr lang="en-US" sz="2400" b="1" dirty="0">
              <a:solidFill>
                <a:srgbClr val="5F5F5F"/>
              </a:solidFill>
              <a:latin typeface="Franklin Gothic Demi" pitchFamily="34" charset="0"/>
            </a:endParaRP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2438400" y="2667000"/>
            <a:ext cx="4038600" cy="46166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 Rounded MT Bold" pitchFamily="34" charset="0"/>
              </a:rPr>
              <a:t>LISTING AGENT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4" grpId="0" animBg="1"/>
      <p:bldP spid="21530" grpId="0" animBg="1"/>
      <p:bldP spid="21531" grpId="0" animBg="1"/>
      <p:bldP spid="21534" grpId="0" animBg="1"/>
      <p:bldP spid="21537" grpId="0" animBg="1"/>
      <p:bldP spid="21538" grpId="0" animBg="1"/>
      <p:bldP spid="21540" grpId="0" animBg="1"/>
      <p:bldP spid="21541" grpId="0" animBg="1"/>
      <p:bldP spid="21542" grpId="0" animBg="1"/>
      <p:bldP spid="21545" grpId="0" animBg="1"/>
      <p:bldP spid="21546" grpId="0" animBg="1"/>
      <p:bldP spid="21547" grpId="0" animBg="1"/>
      <p:bldP spid="21548" grpId="0" animBg="1"/>
      <p:bldP spid="21549" grpId="0" animBg="1"/>
      <p:bldP spid="21552" grpId="0" animBg="1"/>
      <p:bldP spid="21544" grpId="0" animBg="1"/>
      <p:bldP spid="21543" grpId="0" animBg="1"/>
      <p:bldP spid="21551" grpId="0" animBg="1"/>
      <p:bldP spid="21553" grpId="0" animBg="1"/>
      <p:bldP spid="21554" grpId="0" animBg="1"/>
      <p:bldP spid="215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04800" y="1676400"/>
            <a:ext cx="1905000" cy="27463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  <a:latin typeface="Arial Rounded MT Bold" pitchFamily="34" charset="0"/>
              </a:rPr>
              <a:t>ASSET MANAGER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847725" y="2057400"/>
            <a:ext cx="685800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dirty="0">
                <a:solidFill>
                  <a:schemeClr val="bg1"/>
                </a:solidFill>
                <a:latin typeface="Arial Rounded MT Bold" pitchFamily="34" charset="0"/>
              </a:rPr>
              <a:t>LISTING AGENT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17144" y="2420779"/>
            <a:ext cx="677861" cy="24622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solidFill>
                  <a:schemeClr val="bg1"/>
                </a:solidFill>
                <a:latin typeface="Arial Rounded MT Bold" pitchFamily="34" charset="0"/>
              </a:rPr>
              <a:t>ASST</a:t>
            </a:r>
            <a:endParaRPr lang="en-US" sz="1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2514600" y="1676400"/>
            <a:ext cx="1905000" cy="27463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  <a:latin typeface="Arial Rounded MT Bold" pitchFamily="34" charset="0"/>
              </a:rPr>
              <a:t>ASSET MANAGER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4724400" y="1676400"/>
            <a:ext cx="1905000" cy="27463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  <a:latin typeface="Arial Rounded MT Bold" pitchFamily="34" charset="0"/>
              </a:rPr>
              <a:t>ASSET MANAGER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6858000" y="1676400"/>
            <a:ext cx="1905000" cy="27463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  <a:latin typeface="Arial Rounded MT Bold" pitchFamily="34" charset="0"/>
              </a:rPr>
              <a:t>ASSET MANAGER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112713" y="2057400"/>
            <a:ext cx="685800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dirty="0">
                <a:solidFill>
                  <a:schemeClr val="bg1"/>
                </a:solidFill>
                <a:latin typeface="Arial Rounded MT Bold" pitchFamily="34" charset="0"/>
              </a:rPr>
              <a:t>LISTING AGENT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600200" y="2057400"/>
            <a:ext cx="685800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dirty="0">
                <a:solidFill>
                  <a:schemeClr val="bg1"/>
                </a:solidFill>
                <a:latin typeface="Arial Rounded MT Bold" pitchFamily="34" charset="0"/>
              </a:rPr>
              <a:t>LISTING AGENT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2343150" y="2057400"/>
            <a:ext cx="685800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dirty="0">
                <a:solidFill>
                  <a:schemeClr val="bg1"/>
                </a:solidFill>
                <a:latin typeface="Arial Rounded MT Bold" pitchFamily="34" charset="0"/>
              </a:rPr>
              <a:t>LISTING AGENT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3810000" y="2057400"/>
            <a:ext cx="685800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dirty="0">
                <a:solidFill>
                  <a:schemeClr val="bg1"/>
                </a:solidFill>
                <a:latin typeface="Arial Rounded MT Bold" pitchFamily="34" charset="0"/>
              </a:rPr>
              <a:t>LISTING AGENT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3079750" y="2063750"/>
            <a:ext cx="685800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dirty="0">
                <a:solidFill>
                  <a:schemeClr val="bg1"/>
                </a:solidFill>
                <a:latin typeface="Arial Rounded MT Bold" pitchFamily="34" charset="0"/>
              </a:rPr>
              <a:t>LISTING AGENT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6057900" y="2057400"/>
            <a:ext cx="685800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dirty="0">
                <a:solidFill>
                  <a:schemeClr val="bg1"/>
                </a:solidFill>
                <a:latin typeface="Arial Rounded MT Bold" pitchFamily="34" charset="0"/>
              </a:rPr>
              <a:t>LISTING AGENT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5314950" y="2057400"/>
            <a:ext cx="685800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dirty="0">
                <a:solidFill>
                  <a:schemeClr val="bg1"/>
                </a:solidFill>
                <a:latin typeface="Arial Rounded MT Bold" pitchFamily="34" charset="0"/>
              </a:rPr>
              <a:t>LISTING AGENT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4565650" y="2057400"/>
            <a:ext cx="685800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dirty="0">
                <a:solidFill>
                  <a:schemeClr val="bg1"/>
                </a:solidFill>
                <a:latin typeface="Arial Rounded MT Bold" pitchFamily="34" charset="0"/>
              </a:rPr>
              <a:t>LISTING AGENT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8305800" y="2057400"/>
            <a:ext cx="685800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dirty="0">
                <a:solidFill>
                  <a:schemeClr val="bg1"/>
                </a:solidFill>
                <a:latin typeface="Arial Rounded MT Bold" pitchFamily="34" charset="0"/>
              </a:rPr>
              <a:t>LISTING AGENT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7550150" y="2057400"/>
            <a:ext cx="685800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dirty="0">
                <a:solidFill>
                  <a:schemeClr val="bg1"/>
                </a:solidFill>
                <a:latin typeface="Arial Rounded MT Bold" pitchFamily="34" charset="0"/>
              </a:rPr>
              <a:t>LISTING AGENT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6800850" y="2057400"/>
            <a:ext cx="685800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dirty="0">
                <a:solidFill>
                  <a:schemeClr val="bg1"/>
                </a:solidFill>
                <a:latin typeface="Arial Rounded MT Bold" pitchFamily="34" charset="0"/>
              </a:rPr>
              <a:t>LISTING AGENT</a:t>
            </a:r>
          </a:p>
        </p:txBody>
      </p:sp>
      <p:sp>
        <p:nvSpPr>
          <p:cNvPr id="107" name="Text Box 111"/>
          <p:cNvSpPr txBox="1">
            <a:spLocks noChangeArrowheads="1"/>
          </p:cNvSpPr>
          <p:nvPr/>
        </p:nvSpPr>
        <p:spPr bwMode="auto">
          <a:xfrm>
            <a:off x="0" y="2286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5F5F5F"/>
                </a:solidFill>
                <a:latin typeface="Franklin Gothic Demi" pitchFamily="34" charset="0"/>
              </a:rPr>
              <a:t>Current REO Asset Management</a:t>
            </a:r>
            <a:br>
              <a:rPr lang="en-US" sz="2400" b="1" dirty="0" smtClean="0">
                <a:solidFill>
                  <a:srgbClr val="5F5F5F"/>
                </a:solidFill>
                <a:latin typeface="Franklin Gothic Demi" pitchFamily="34" charset="0"/>
              </a:rPr>
            </a:br>
            <a:r>
              <a:rPr lang="en-US" sz="2400" b="1" dirty="0" smtClean="0">
                <a:solidFill>
                  <a:srgbClr val="5F5F5F"/>
                </a:solidFill>
                <a:latin typeface="Franklin Gothic Demi" pitchFamily="34" charset="0"/>
              </a:rPr>
              <a:t>The </a:t>
            </a:r>
            <a:r>
              <a:rPr lang="en-US" sz="2400" b="1" dirty="0" smtClean="0">
                <a:solidFill>
                  <a:srgbClr val="5F5F5F"/>
                </a:solidFill>
                <a:latin typeface="Franklin Gothic Demi" pitchFamily="34" charset="0"/>
              </a:rPr>
              <a:t>Big </a:t>
            </a:r>
            <a:r>
              <a:rPr lang="en-US" sz="2400" b="1" dirty="0" smtClean="0">
                <a:solidFill>
                  <a:srgbClr val="5F5F5F"/>
                </a:solidFill>
                <a:latin typeface="Franklin Gothic Demi" pitchFamily="34" charset="0"/>
              </a:rPr>
              <a:t>Picture</a:t>
            </a:r>
            <a:endParaRPr lang="en-US" sz="2400" b="1" dirty="0">
              <a:solidFill>
                <a:srgbClr val="5F5F5F"/>
              </a:solidFill>
              <a:latin typeface="Franklin Gothic Demi" pitchFamily="34" charset="0"/>
            </a:endParaRPr>
          </a:p>
        </p:txBody>
      </p:sp>
      <p:sp>
        <p:nvSpPr>
          <p:cNvPr id="105" name="Text Box 6"/>
          <p:cNvSpPr txBox="1">
            <a:spLocks noChangeArrowheads="1"/>
          </p:cNvSpPr>
          <p:nvPr/>
        </p:nvSpPr>
        <p:spPr bwMode="auto">
          <a:xfrm>
            <a:off x="849884" y="2420779"/>
            <a:ext cx="677861" cy="24622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solidFill>
                  <a:schemeClr val="bg1"/>
                </a:solidFill>
                <a:latin typeface="Arial Rounded MT Bold" pitchFamily="34" charset="0"/>
              </a:rPr>
              <a:t>ASST</a:t>
            </a:r>
            <a:endParaRPr lang="en-US" sz="1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06" name="Text Box 6"/>
          <p:cNvSpPr txBox="1">
            <a:spLocks noChangeArrowheads="1"/>
          </p:cNvSpPr>
          <p:nvPr/>
        </p:nvSpPr>
        <p:spPr bwMode="auto">
          <a:xfrm>
            <a:off x="2356308" y="2420779"/>
            <a:ext cx="677861" cy="24622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solidFill>
                  <a:schemeClr val="bg1"/>
                </a:solidFill>
                <a:latin typeface="Arial Rounded MT Bold" pitchFamily="34" charset="0"/>
              </a:rPr>
              <a:t>ASST</a:t>
            </a:r>
            <a:endParaRPr lang="en-US" sz="1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08" name="Text Box 6"/>
          <p:cNvSpPr txBox="1">
            <a:spLocks noChangeArrowheads="1"/>
          </p:cNvSpPr>
          <p:nvPr/>
        </p:nvSpPr>
        <p:spPr bwMode="auto">
          <a:xfrm>
            <a:off x="1596272" y="2420779"/>
            <a:ext cx="677861" cy="24622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solidFill>
                  <a:schemeClr val="bg1"/>
                </a:solidFill>
                <a:latin typeface="Arial Rounded MT Bold" pitchFamily="34" charset="0"/>
              </a:rPr>
              <a:t>ASST</a:t>
            </a:r>
            <a:endParaRPr lang="en-US" sz="1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09" name="Text Box 6"/>
          <p:cNvSpPr txBox="1">
            <a:spLocks noChangeArrowheads="1"/>
          </p:cNvSpPr>
          <p:nvPr/>
        </p:nvSpPr>
        <p:spPr bwMode="auto">
          <a:xfrm>
            <a:off x="3089048" y="2420779"/>
            <a:ext cx="677861" cy="24622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solidFill>
                  <a:schemeClr val="bg1"/>
                </a:solidFill>
                <a:latin typeface="Arial Rounded MT Bold" pitchFamily="34" charset="0"/>
              </a:rPr>
              <a:t>ASST</a:t>
            </a:r>
            <a:endParaRPr lang="en-US" sz="1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10" name="Text Box 6"/>
          <p:cNvSpPr txBox="1">
            <a:spLocks noChangeArrowheads="1"/>
          </p:cNvSpPr>
          <p:nvPr/>
        </p:nvSpPr>
        <p:spPr bwMode="auto">
          <a:xfrm>
            <a:off x="5328212" y="2420779"/>
            <a:ext cx="677861" cy="24622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solidFill>
                  <a:schemeClr val="bg1"/>
                </a:solidFill>
                <a:latin typeface="Arial Rounded MT Bold" pitchFamily="34" charset="0"/>
              </a:rPr>
              <a:t>ASST</a:t>
            </a:r>
            <a:endParaRPr lang="en-US" sz="1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11" name="Text Box 6"/>
          <p:cNvSpPr txBox="1">
            <a:spLocks noChangeArrowheads="1"/>
          </p:cNvSpPr>
          <p:nvPr/>
        </p:nvSpPr>
        <p:spPr bwMode="auto">
          <a:xfrm>
            <a:off x="3821788" y="2420779"/>
            <a:ext cx="677861" cy="24622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solidFill>
                  <a:schemeClr val="bg1"/>
                </a:solidFill>
                <a:latin typeface="Arial Rounded MT Bold" pitchFamily="34" charset="0"/>
              </a:rPr>
              <a:t>ASST</a:t>
            </a:r>
            <a:endParaRPr lang="en-US" sz="1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12" name="Text Box 6"/>
          <p:cNvSpPr txBox="1">
            <a:spLocks noChangeArrowheads="1"/>
          </p:cNvSpPr>
          <p:nvPr/>
        </p:nvSpPr>
        <p:spPr bwMode="auto">
          <a:xfrm>
            <a:off x="6074600" y="2420779"/>
            <a:ext cx="677861" cy="24622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solidFill>
                  <a:schemeClr val="bg1"/>
                </a:solidFill>
                <a:latin typeface="Arial Rounded MT Bold" pitchFamily="34" charset="0"/>
              </a:rPr>
              <a:t>ASST</a:t>
            </a:r>
            <a:endParaRPr lang="en-US" sz="1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13" name="Text Box 6"/>
          <p:cNvSpPr txBox="1">
            <a:spLocks noChangeArrowheads="1"/>
          </p:cNvSpPr>
          <p:nvPr/>
        </p:nvSpPr>
        <p:spPr bwMode="auto">
          <a:xfrm>
            <a:off x="4581824" y="2420779"/>
            <a:ext cx="677861" cy="24622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solidFill>
                  <a:schemeClr val="bg1"/>
                </a:solidFill>
                <a:latin typeface="Arial Rounded MT Bold" pitchFamily="34" charset="0"/>
              </a:rPr>
              <a:t>ASST</a:t>
            </a:r>
            <a:endParaRPr lang="en-US" sz="1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14" name="Text Box 6"/>
          <p:cNvSpPr txBox="1">
            <a:spLocks noChangeArrowheads="1"/>
          </p:cNvSpPr>
          <p:nvPr/>
        </p:nvSpPr>
        <p:spPr bwMode="auto">
          <a:xfrm>
            <a:off x="6807340" y="2420779"/>
            <a:ext cx="677861" cy="24622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solidFill>
                  <a:schemeClr val="bg1"/>
                </a:solidFill>
                <a:latin typeface="Arial Rounded MT Bold" pitchFamily="34" charset="0"/>
              </a:rPr>
              <a:t>ASST</a:t>
            </a:r>
            <a:endParaRPr lang="en-US" sz="1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15" name="Text Box 6"/>
          <p:cNvSpPr txBox="1">
            <a:spLocks noChangeArrowheads="1"/>
          </p:cNvSpPr>
          <p:nvPr/>
        </p:nvSpPr>
        <p:spPr bwMode="auto">
          <a:xfrm>
            <a:off x="8313760" y="2420779"/>
            <a:ext cx="677861" cy="24622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solidFill>
                  <a:schemeClr val="bg1"/>
                </a:solidFill>
                <a:latin typeface="Arial Rounded MT Bold" pitchFamily="34" charset="0"/>
              </a:rPr>
              <a:t>ASST</a:t>
            </a:r>
            <a:endParaRPr lang="en-US" sz="1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16" name="Text Box 6"/>
          <p:cNvSpPr txBox="1">
            <a:spLocks noChangeArrowheads="1"/>
          </p:cNvSpPr>
          <p:nvPr/>
        </p:nvSpPr>
        <p:spPr bwMode="auto">
          <a:xfrm>
            <a:off x="7567376" y="2420779"/>
            <a:ext cx="677861" cy="24622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solidFill>
                  <a:schemeClr val="bg1"/>
                </a:solidFill>
                <a:latin typeface="Arial Rounded MT Bold" pitchFamily="34" charset="0"/>
              </a:rPr>
              <a:t>ASST</a:t>
            </a:r>
            <a:endParaRPr lang="en-US" sz="1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grpSp>
        <p:nvGrpSpPr>
          <p:cNvPr id="176" name="Group 175"/>
          <p:cNvGrpSpPr/>
          <p:nvPr/>
        </p:nvGrpSpPr>
        <p:grpSpPr>
          <a:xfrm>
            <a:off x="152400" y="2694296"/>
            <a:ext cx="533400" cy="1219200"/>
            <a:chOff x="152400" y="2667000"/>
            <a:chExt cx="533400" cy="1219200"/>
          </a:xfrm>
        </p:grpSpPr>
        <p:sp>
          <p:nvSpPr>
            <p:cNvPr id="117" name="Rectangle 116"/>
            <p:cNvSpPr/>
            <p:nvPr/>
          </p:nvSpPr>
          <p:spPr>
            <a:xfrm flipH="1">
              <a:off x="152400" y="26670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 flipH="1">
              <a:off x="304800" y="26670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 flipH="1">
              <a:off x="457200" y="26670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 flipH="1">
              <a:off x="609600" y="26670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7682552" y="2694296"/>
            <a:ext cx="533400" cy="1219200"/>
            <a:chOff x="304800" y="2819400"/>
            <a:chExt cx="533400" cy="1219200"/>
          </a:xfrm>
        </p:grpSpPr>
        <p:sp>
          <p:nvSpPr>
            <p:cNvPr id="121" name="Rectangle 120"/>
            <p:cNvSpPr/>
            <p:nvPr/>
          </p:nvSpPr>
          <p:spPr>
            <a:xfrm flipH="1">
              <a:off x="3048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 flipH="1">
              <a:off x="4572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 flipH="1">
              <a:off x="6096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 flipH="1">
              <a:off x="7620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8382000" y="2694296"/>
            <a:ext cx="533400" cy="1219200"/>
            <a:chOff x="304800" y="2819400"/>
            <a:chExt cx="533400" cy="1219200"/>
          </a:xfrm>
        </p:grpSpPr>
        <p:sp>
          <p:nvSpPr>
            <p:cNvPr id="127" name="Rectangle 126"/>
            <p:cNvSpPr/>
            <p:nvPr/>
          </p:nvSpPr>
          <p:spPr>
            <a:xfrm flipH="1">
              <a:off x="3048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 flipH="1">
              <a:off x="4572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/>
            <p:cNvSpPr/>
            <p:nvPr/>
          </p:nvSpPr>
          <p:spPr>
            <a:xfrm flipH="1">
              <a:off x="6096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 flipH="1">
              <a:off x="7620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6920552" y="2694296"/>
            <a:ext cx="533400" cy="1219200"/>
            <a:chOff x="304800" y="2819400"/>
            <a:chExt cx="533400" cy="1219200"/>
          </a:xfrm>
        </p:grpSpPr>
        <p:sp>
          <p:nvSpPr>
            <p:cNvPr id="132" name="Rectangle 131"/>
            <p:cNvSpPr/>
            <p:nvPr/>
          </p:nvSpPr>
          <p:spPr>
            <a:xfrm flipH="1">
              <a:off x="3048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/>
            <p:cNvSpPr/>
            <p:nvPr/>
          </p:nvSpPr>
          <p:spPr>
            <a:xfrm flipH="1">
              <a:off x="4572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33"/>
            <p:cNvSpPr/>
            <p:nvPr/>
          </p:nvSpPr>
          <p:spPr>
            <a:xfrm flipH="1">
              <a:off x="6096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/>
            <p:cNvSpPr/>
            <p:nvPr/>
          </p:nvSpPr>
          <p:spPr>
            <a:xfrm flipH="1">
              <a:off x="7620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6172200" y="2694296"/>
            <a:ext cx="533400" cy="1219200"/>
            <a:chOff x="304800" y="2819400"/>
            <a:chExt cx="533400" cy="1219200"/>
          </a:xfrm>
        </p:grpSpPr>
        <p:sp>
          <p:nvSpPr>
            <p:cNvPr id="137" name="Rectangle 136"/>
            <p:cNvSpPr/>
            <p:nvPr/>
          </p:nvSpPr>
          <p:spPr>
            <a:xfrm flipH="1">
              <a:off x="3048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 flipH="1">
              <a:off x="4572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138"/>
            <p:cNvSpPr/>
            <p:nvPr/>
          </p:nvSpPr>
          <p:spPr>
            <a:xfrm flipH="1">
              <a:off x="6096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39"/>
            <p:cNvSpPr/>
            <p:nvPr/>
          </p:nvSpPr>
          <p:spPr>
            <a:xfrm flipH="1">
              <a:off x="7620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5410200" y="2694296"/>
            <a:ext cx="533400" cy="1219200"/>
            <a:chOff x="304800" y="2819400"/>
            <a:chExt cx="533400" cy="1219200"/>
          </a:xfrm>
        </p:grpSpPr>
        <p:sp>
          <p:nvSpPr>
            <p:cNvPr id="142" name="Rectangle 141"/>
            <p:cNvSpPr/>
            <p:nvPr/>
          </p:nvSpPr>
          <p:spPr>
            <a:xfrm flipH="1">
              <a:off x="3048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142"/>
            <p:cNvSpPr/>
            <p:nvPr/>
          </p:nvSpPr>
          <p:spPr>
            <a:xfrm flipH="1">
              <a:off x="4572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 flipH="1">
              <a:off x="6096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144"/>
            <p:cNvSpPr/>
            <p:nvPr/>
          </p:nvSpPr>
          <p:spPr>
            <a:xfrm flipH="1">
              <a:off x="7620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4669808" y="2694296"/>
            <a:ext cx="533400" cy="1219200"/>
            <a:chOff x="304800" y="2819400"/>
            <a:chExt cx="533400" cy="1219200"/>
          </a:xfrm>
        </p:grpSpPr>
        <p:sp>
          <p:nvSpPr>
            <p:cNvPr id="147" name="Rectangle 146"/>
            <p:cNvSpPr/>
            <p:nvPr/>
          </p:nvSpPr>
          <p:spPr>
            <a:xfrm flipH="1">
              <a:off x="3048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 flipH="1">
              <a:off x="4572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 flipH="1">
              <a:off x="6096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 flipH="1">
              <a:off x="7620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3921456" y="2694296"/>
            <a:ext cx="533400" cy="1219200"/>
            <a:chOff x="304800" y="2819400"/>
            <a:chExt cx="533400" cy="1219200"/>
          </a:xfrm>
        </p:grpSpPr>
        <p:sp>
          <p:nvSpPr>
            <p:cNvPr id="152" name="Rectangle 151"/>
            <p:cNvSpPr/>
            <p:nvPr/>
          </p:nvSpPr>
          <p:spPr>
            <a:xfrm flipH="1">
              <a:off x="3048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 flipH="1">
              <a:off x="4572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153"/>
            <p:cNvSpPr/>
            <p:nvPr/>
          </p:nvSpPr>
          <p:spPr>
            <a:xfrm flipH="1">
              <a:off x="6096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154"/>
            <p:cNvSpPr/>
            <p:nvPr/>
          </p:nvSpPr>
          <p:spPr>
            <a:xfrm flipH="1">
              <a:off x="7620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3165144" y="2694296"/>
            <a:ext cx="533400" cy="1219200"/>
            <a:chOff x="304800" y="2819400"/>
            <a:chExt cx="533400" cy="1219200"/>
          </a:xfrm>
        </p:grpSpPr>
        <p:sp>
          <p:nvSpPr>
            <p:cNvPr id="157" name="Rectangle 156"/>
            <p:cNvSpPr/>
            <p:nvPr/>
          </p:nvSpPr>
          <p:spPr>
            <a:xfrm flipH="1">
              <a:off x="3048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157"/>
            <p:cNvSpPr/>
            <p:nvPr/>
          </p:nvSpPr>
          <p:spPr>
            <a:xfrm flipH="1">
              <a:off x="4572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158"/>
            <p:cNvSpPr/>
            <p:nvPr/>
          </p:nvSpPr>
          <p:spPr>
            <a:xfrm flipH="1">
              <a:off x="6096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159"/>
            <p:cNvSpPr/>
            <p:nvPr/>
          </p:nvSpPr>
          <p:spPr>
            <a:xfrm flipH="1">
              <a:off x="7620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2411104" y="2694296"/>
            <a:ext cx="533400" cy="1219200"/>
            <a:chOff x="304800" y="2819400"/>
            <a:chExt cx="533400" cy="1219200"/>
          </a:xfrm>
        </p:grpSpPr>
        <p:sp>
          <p:nvSpPr>
            <p:cNvPr id="162" name="Rectangle 161"/>
            <p:cNvSpPr/>
            <p:nvPr/>
          </p:nvSpPr>
          <p:spPr>
            <a:xfrm flipH="1">
              <a:off x="3048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 flipH="1">
              <a:off x="4572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/>
            <p:cNvSpPr/>
            <p:nvPr/>
          </p:nvSpPr>
          <p:spPr>
            <a:xfrm flipH="1">
              <a:off x="6096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 flipH="1">
              <a:off x="7620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1676400" y="2694296"/>
            <a:ext cx="533400" cy="1219200"/>
            <a:chOff x="304800" y="2819400"/>
            <a:chExt cx="533400" cy="1219200"/>
          </a:xfrm>
        </p:grpSpPr>
        <p:sp>
          <p:nvSpPr>
            <p:cNvPr id="167" name="Rectangle 166"/>
            <p:cNvSpPr/>
            <p:nvPr/>
          </p:nvSpPr>
          <p:spPr>
            <a:xfrm flipH="1">
              <a:off x="3048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/>
            <p:cNvSpPr/>
            <p:nvPr/>
          </p:nvSpPr>
          <p:spPr>
            <a:xfrm flipH="1">
              <a:off x="4572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168"/>
            <p:cNvSpPr/>
            <p:nvPr/>
          </p:nvSpPr>
          <p:spPr>
            <a:xfrm flipH="1">
              <a:off x="6096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169"/>
            <p:cNvSpPr/>
            <p:nvPr/>
          </p:nvSpPr>
          <p:spPr>
            <a:xfrm flipH="1">
              <a:off x="7620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914400" y="2694296"/>
            <a:ext cx="533400" cy="1219200"/>
            <a:chOff x="304800" y="2819400"/>
            <a:chExt cx="533400" cy="1219200"/>
          </a:xfrm>
        </p:grpSpPr>
        <p:sp>
          <p:nvSpPr>
            <p:cNvPr id="172" name="Rectangle 171"/>
            <p:cNvSpPr/>
            <p:nvPr/>
          </p:nvSpPr>
          <p:spPr>
            <a:xfrm flipH="1">
              <a:off x="3048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172"/>
            <p:cNvSpPr/>
            <p:nvPr/>
          </p:nvSpPr>
          <p:spPr>
            <a:xfrm flipH="1">
              <a:off x="4572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173"/>
            <p:cNvSpPr/>
            <p:nvPr/>
          </p:nvSpPr>
          <p:spPr>
            <a:xfrm flipH="1">
              <a:off x="6096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174"/>
            <p:cNvSpPr/>
            <p:nvPr/>
          </p:nvSpPr>
          <p:spPr>
            <a:xfrm flipH="1">
              <a:off x="762000" y="2819400"/>
              <a:ext cx="762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7" name="TextBox 176"/>
          <p:cNvSpPr txBox="1"/>
          <p:nvPr/>
        </p:nvSpPr>
        <p:spPr>
          <a:xfrm>
            <a:off x="1066800" y="3048000"/>
            <a:ext cx="6969087" cy="369332"/>
          </a:xfrm>
          <a:prstGeom prst="rect">
            <a:avLst/>
          </a:prstGeom>
          <a:solidFill>
            <a:srgbClr val="D3EBED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M U L T I P L E 1 0 0’s o f  P R O P E R T I E S  P E R  A G E N T</a:t>
            </a:r>
            <a:endParaRPr lang="en-US" b="1" dirty="0"/>
          </a:p>
        </p:txBody>
      </p:sp>
      <p:sp>
        <p:nvSpPr>
          <p:cNvPr id="22611" name="Text Box 83"/>
          <p:cNvSpPr txBox="1">
            <a:spLocks noChangeArrowheads="1"/>
          </p:cNvSpPr>
          <p:nvPr/>
        </p:nvSpPr>
        <p:spPr bwMode="auto">
          <a:xfrm>
            <a:off x="89848" y="3962400"/>
            <a:ext cx="609600" cy="369332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900" dirty="0">
                <a:latin typeface="Franklin Gothic Medium Cond" pitchFamily="34" charset="0"/>
              </a:rPr>
              <a:t>SERVICE </a:t>
            </a:r>
            <a:endParaRPr lang="en-US" sz="900" dirty="0" smtClean="0">
              <a:latin typeface="Franklin Gothic Medium Cond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900" dirty="0" smtClean="0">
                <a:latin typeface="Franklin Gothic Medium Cond" pitchFamily="34" charset="0"/>
              </a:rPr>
              <a:t>VENDORS</a:t>
            </a:r>
            <a:endParaRPr lang="en-US" sz="900" dirty="0">
              <a:latin typeface="Franklin Gothic Medium Cond" pitchFamily="34" charset="0"/>
            </a:endParaRPr>
          </a:p>
        </p:txBody>
      </p:sp>
      <p:sp>
        <p:nvSpPr>
          <p:cNvPr id="179" name="Text Box 83"/>
          <p:cNvSpPr txBox="1">
            <a:spLocks noChangeArrowheads="1"/>
          </p:cNvSpPr>
          <p:nvPr/>
        </p:nvSpPr>
        <p:spPr bwMode="auto">
          <a:xfrm>
            <a:off x="878937" y="3962400"/>
            <a:ext cx="609600" cy="369332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900" dirty="0">
                <a:latin typeface="Franklin Gothic Medium Cond" pitchFamily="34" charset="0"/>
              </a:rPr>
              <a:t>SERVICE </a:t>
            </a:r>
            <a:endParaRPr lang="en-US" sz="900" dirty="0" smtClean="0">
              <a:latin typeface="Franklin Gothic Medium Cond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900" dirty="0" smtClean="0">
                <a:latin typeface="Franklin Gothic Medium Cond" pitchFamily="34" charset="0"/>
              </a:rPr>
              <a:t>VENDORS</a:t>
            </a:r>
            <a:endParaRPr lang="en-US" sz="900" dirty="0">
              <a:latin typeface="Franklin Gothic Medium Cond" pitchFamily="34" charset="0"/>
            </a:endParaRPr>
          </a:p>
        </p:txBody>
      </p:sp>
      <p:sp>
        <p:nvSpPr>
          <p:cNvPr id="180" name="Text Box 83"/>
          <p:cNvSpPr txBox="1">
            <a:spLocks noChangeArrowheads="1"/>
          </p:cNvSpPr>
          <p:nvPr/>
        </p:nvSpPr>
        <p:spPr bwMode="auto">
          <a:xfrm>
            <a:off x="1654378" y="3962400"/>
            <a:ext cx="609600" cy="369332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900" dirty="0">
                <a:latin typeface="Franklin Gothic Medium Cond" pitchFamily="34" charset="0"/>
              </a:rPr>
              <a:t>SERVICE </a:t>
            </a:r>
            <a:endParaRPr lang="en-US" sz="900" dirty="0" smtClean="0">
              <a:latin typeface="Franklin Gothic Medium Cond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900" dirty="0" smtClean="0">
                <a:latin typeface="Franklin Gothic Medium Cond" pitchFamily="34" charset="0"/>
              </a:rPr>
              <a:t>VENDORS</a:t>
            </a:r>
            <a:endParaRPr lang="en-US" sz="900" dirty="0">
              <a:latin typeface="Franklin Gothic Medium Cond" pitchFamily="34" charset="0"/>
            </a:endParaRPr>
          </a:p>
        </p:txBody>
      </p:sp>
      <p:sp>
        <p:nvSpPr>
          <p:cNvPr id="181" name="Text Box 83"/>
          <p:cNvSpPr txBox="1">
            <a:spLocks noChangeArrowheads="1"/>
          </p:cNvSpPr>
          <p:nvPr/>
        </p:nvSpPr>
        <p:spPr bwMode="auto">
          <a:xfrm>
            <a:off x="2388875" y="3962400"/>
            <a:ext cx="609600" cy="369332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900" dirty="0">
                <a:latin typeface="Franklin Gothic Medium Cond" pitchFamily="34" charset="0"/>
              </a:rPr>
              <a:t>SERVICE </a:t>
            </a:r>
            <a:endParaRPr lang="en-US" sz="900" dirty="0" smtClean="0">
              <a:latin typeface="Franklin Gothic Medium Cond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900" dirty="0" smtClean="0">
                <a:latin typeface="Franklin Gothic Medium Cond" pitchFamily="34" charset="0"/>
              </a:rPr>
              <a:t>VENDORS</a:t>
            </a:r>
            <a:endParaRPr lang="en-US" sz="900" dirty="0">
              <a:latin typeface="Franklin Gothic Medium Cond" pitchFamily="34" charset="0"/>
            </a:endParaRPr>
          </a:p>
        </p:txBody>
      </p:sp>
      <p:sp>
        <p:nvSpPr>
          <p:cNvPr id="182" name="Text Box 83"/>
          <p:cNvSpPr txBox="1">
            <a:spLocks noChangeArrowheads="1"/>
          </p:cNvSpPr>
          <p:nvPr/>
        </p:nvSpPr>
        <p:spPr bwMode="auto">
          <a:xfrm>
            <a:off x="3137020" y="3962400"/>
            <a:ext cx="609600" cy="369332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900" dirty="0">
                <a:latin typeface="Franklin Gothic Medium Cond" pitchFamily="34" charset="0"/>
              </a:rPr>
              <a:t>SERVICE </a:t>
            </a:r>
            <a:endParaRPr lang="en-US" sz="900" dirty="0" smtClean="0">
              <a:latin typeface="Franklin Gothic Medium Cond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900" dirty="0" smtClean="0">
                <a:latin typeface="Franklin Gothic Medium Cond" pitchFamily="34" charset="0"/>
              </a:rPr>
              <a:t>VENDORS</a:t>
            </a:r>
            <a:endParaRPr lang="en-US" sz="900" dirty="0">
              <a:latin typeface="Franklin Gothic Medium Cond" pitchFamily="34" charset="0"/>
            </a:endParaRPr>
          </a:p>
        </p:txBody>
      </p:sp>
      <p:sp>
        <p:nvSpPr>
          <p:cNvPr id="183" name="Text Box 83"/>
          <p:cNvSpPr txBox="1">
            <a:spLocks noChangeArrowheads="1"/>
          </p:cNvSpPr>
          <p:nvPr/>
        </p:nvSpPr>
        <p:spPr bwMode="auto">
          <a:xfrm>
            <a:off x="3871517" y="3962400"/>
            <a:ext cx="609600" cy="369332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900" dirty="0">
                <a:latin typeface="Franklin Gothic Medium Cond" pitchFamily="34" charset="0"/>
              </a:rPr>
              <a:t>SERVICE </a:t>
            </a:r>
            <a:endParaRPr lang="en-US" sz="900" dirty="0" smtClean="0">
              <a:latin typeface="Franklin Gothic Medium Cond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900" dirty="0" smtClean="0">
                <a:latin typeface="Franklin Gothic Medium Cond" pitchFamily="34" charset="0"/>
              </a:rPr>
              <a:t>VENDORS</a:t>
            </a:r>
            <a:endParaRPr lang="en-US" sz="900" dirty="0">
              <a:latin typeface="Franklin Gothic Medium Cond" pitchFamily="34" charset="0"/>
            </a:endParaRPr>
          </a:p>
        </p:txBody>
      </p:sp>
      <p:sp>
        <p:nvSpPr>
          <p:cNvPr id="184" name="Text Box 83"/>
          <p:cNvSpPr txBox="1">
            <a:spLocks noChangeArrowheads="1"/>
          </p:cNvSpPr>
          <p:nvPr/>
        </p:nvSpPr>
        <p:spPr bwMode="auto">
          <a:xfrm>
            <a:off x="4619662" y="3962400"/>
            <a:ext cx="609600" cy="369332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900" dirty="0">
                <a:latin typeface="Franklin Gothic Medium Cond" pitchFamily="34" charset="0"/>
              </a:rPr>
              <a:t>SERVICE </a:t>
            </a:r>
            <a:endParaRPr lang="en-US" sz="900" dirty="0" smtClean="0">
              <a:latin typeface="Franklin Gothic Medium Cond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900" dirty="0" smtClean="0">
                <a:latin typeface="Franklin Gothic Medium Cond" pitchFamily="34" charset="0"/>
              </a:rPr>
              <a:t>VENDORS</a:t>
            </a:r>
            <a:endParaRPr lang="en-US" sz="900" dirty="0">
              <a:latin typeface="Franklin Gothic Medium Cond" pitchFamily="34" charset="0"/>
            </a:endParaRPr>
          </a:p>
        </p:txBody>
      </p:sp>
      <p:sp>
        <p:nvSpPr>
          <p:cNvPr id="185" name="Text Box 83"/>
          <p:cNvSpPr txBox="1">
            <a:spLocks noChangeArrowheads="1"/>
          </p:cNvSpPr>
          <p:nvPr/>
        </p:nvSpPr>
        <p:spPr bwMode="auto">
          <a:xfrm>
            <a:off x="5381455" y="3962400"/>
            <a:ext cx="609600" cy="369332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900" dirty="0">
                <a:latin typeface="Franklin Gothic Medium Cond" pitchFamily="34" charset="0"/>
              </a:rPr>
              <a:t>SERVICE </a:t>
            </a:r>
            <a:endParaRPr lang="en-US" sz="900" dirty="0" smtClean="0">
              <a:latin typeface="Franklin Gothic Medium Cond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900" dirty="0" smtClean="0">
                <a:latin typeface="Franklin Gothic Medium Cond" pitchFamily="34" charset="0"/>
              </a:rPr>
              <a:t>VENDORS</a:t>
            </a:r>
            <a:endParaRPr lang="en-US" sz="900" dirty="0">
              <a:latin typeface="Franklin Gothic Medium Cond" pitchFamily="34" charset="0"/>
            </a:endParaRPr>
          </a:p>
        </p:txBody>
      </p:sp>
      <p:sp>
        <p:nvSpPr>
          <p:cNvPr id="186" name="Text Box 83"/>
          <p:cNvSpPr txBox="1">
            <a:spLocks noChangeArrowheads="1"/>
          </p:cNvSpPr>
          <p:nvPr/>
        </p:nvSpPr>
        <p:spPr bwMode="auto">
          <a:xfrm>
            <a:off x="6143248" y="3962400"/>
            <a:ext cx="609600" cy="369332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900" dirty="0">
                <a:latin typeface="Franklin Gothic Medium Cond" pitchFamily="34" charset="0"/>
              </a:rPr>
              <a:t>SERVICE </a:t>
            </a:r>
            <a:endParaRPr lang="en-US" sz="900" dirty="0" smtClean="0">
              <a:latin typeface="Franklin Gothic Medium Cond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900" dirty="0" smtClean="0">
                <a:latin typeface="Franklin Gothic Medium Cond" pitchFamily="34" charset="0"/>
              </a:rPr>
              <a:t>VENDORS</a:t>
            </a:r>
            <a:endParaRPr lang="en-US" sz="900" dirty="0">
              <a:latin typeface="Franklin Gothic Medium Cond" pitchFamily="34" charset="0"/>
            </a:endParaRPr>
          </a:p>
        </p:txBody>
      </p:sp>
      <p:sp>
        <p:nvSpPr>
          <p:cNvPr id="187" name="Text Box 83"/>
          <p:cNvSpPr txBox="1">
            <a:spLocks noChangeArrowheads="1"/>
          </p:cNvSpPr>
          <p:nvPr/>
        </p:nvSpPr>
        <p:spPr bwMode="auto">
          <a:xfrm>
            <a:off x="6891393" y="3962400"/>
            <a:ext cx="609600" cy="369332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900" dirty="0">
                <a:latin typeface="Franklin Gothic Medium Cond" pitchFamily="34" charset="0"/>
              </a:rPr>
              <a:t>SERVICE </a:t>
            </a:r>
            <a:endParaRPr lang="en-US" sz="900" dirty="0" smtClean="0">
              <a:latin typeface="Franklin Gothic Medium Cond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900" dirty="0" smtClean="0">
                <a:latin typeface="Franklin Gothic Medium Cond" pitchFamily="34" charset="0"/>
              </a:rPr>
              <a:t>VENDORS</a:t>
            </a:r>
            <a:endParaRPr lang="en-US" sz="900" dirty="0">
              <a:latin typeface="Franklin Gothic Medium Cond" pitchFamily="34" charset="0"/>
            </a:endParaRPr>
          </a:p>
        </p:txBody>
      </p:sp>
      <p:sp>
        <p:nvSpPr>
          <p:cNvPr id="188" name="Text Box 83"/>
          <p:cNvSpPr txBox="1">
            <a:spLocks noChangeArrowheads="1"/>
          </p:cNvSpPr>
          <p:nvPr/>
        </p:nvSpPr>
        <p:spPr bwMode="auto">
          <a:xfrm>
            <a:off x="7653186" y="3962400"/>
            <a:ext cx="609600" cy="369332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900" dirty="0">
                <a:latin typeface="Franklin Gothic Medium Cond" pitchFamily="34" charset="0"/>
              </a:rPr>
              <a:t>SERVICE </a:t>
            </a:r>
            <a:endParaRPr lang="en-US" sz="900" dirty="0" smtClean="0">
              <a:latin typeface="Franklin Gothic Medium Cond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900" dirty="0" smtClean="0">
                <a:latin typeface="Franklin Gothic Medium Cond" pitchFamily="34" charset="0"/>
              </a:rPr>
              <a:t>VENDORS</a:t>
            </a:r>
            <a:endParaRPr lang="en-US" sz="900" dirty="0">
              <a:latin typeface="Franklin Gothic Medium Cond" pitchFamily="34" charset="0"/>
            </a:endParaRPr>
          </a:p>
        </p:txBody>
      </p:sp>
      <p:sp>
        <p:nvSpPr>
          <p:cNvPr id="189" name="Text Box 83"/>
          <p:cNvSpPr txBox="1">
            <a:spLocks noChangeArrowheads="1"/>
          </p:cNvSpPr>
          <p:nvPr/>
        </p:nvSpPr>
        <p:spPr bwMode="auto">
          <a:xfrm>
            <a:off x="8360392" y="3962400"/>
            <a:ext cx="609600" cy="369332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900" dirty="0">
                <a:latin typeface="Franklin Gothic Medium Cond" pitchFamily="34" charset="0"/>
              </a:rPr>
              <a:t>SERVICE </a:t>
            </a:r>
            <a:endParaRPr lang="en-US" sz="900" dirty="0" smtClean="0">
              <a:latin typeface="Franklin Gothic Medium Cond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900" dirty="0" smtClean="0">
                <a:latin typeface="Franklin Gothic Medium Cond" pitchFamily="34" charset="0"/>
              </a:rPr>
              <a:t>VENDORS</a:t>
            </a:r>
            <a:endParaRPr lang="en-US" sz="900" dirty="0">
              <a:latin typeface="Franklin Gothic Medium Con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 animBg="1"/>
      <p:bldP spid="22534" grpId="0" animBg="1"/>
      <p:bldP spid="22538" grpId="0" animBg="1"/>
      <p:bldP spid="22539" grpId="0" animBg="1"/>
      <p:bldP spid="22540" grpId="0" animBg="1"/>
      <p:bldP spid="22541" grpId="0" animBg="1"/>
      <p:bldP spid="22542" grpId="0" animBg="1"/>
      <p:bldP spid="22543" grpId="0" animBg="1"/>
      <p:bldP spid="22544" grpId="0" animBg="1"/>
      <p:bldP spid="22545" grpId="0" animBg="1"/>
      <p:bldP spid="22546" grpId="0" animBg="1"/>
      <p:bldP spid="22547" grpId="0" animBg="1"/>
      <p:bldP spid="22548" grpId="0" animBg="1"/>
      <p:bldP spid="22549" grpId="0" animBg="1"/>
      <p:bldP spid="22550" grpId="0" animBg="1"/>
      <p:bldP spid="22551" grpId="0" animBg="1"/>
      <p:bldP spid="105" grpId="0" animBg="1"/>
      <p:bldP spid="106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Text Box 111"/>
          <p:cNvSpPr txBox="1">
            <a:spLocks noChangeArrowheads="1"/>
          </p:cNvSpPr>
          <p:nvPr/>
        </p:nvSpPr>
        <p:spPr bwMode="auto">
          <a:xfrm>
            <a:off x="0" y="2286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5F5F5F"/>
                </a:solidFill>
                <a:latin typeface="Franklin Gothic Demi" pitchFamily="34" charset="0"/>
              </a:rPr>
              <a:t>Current REO Asset </a:t>
            </a:r>
            <a:r>
              <a:rPr lang="en-US" sz="2400" b="1" dirty="0" smtClean="0">
                <a:solidFill>
                  <a:srgbClr val="5F5F5F"/>
                </a:solidFill>
                <a:latin typeface="Franklin Gothic Demi" pitchFamily="34" charset="0"/>
              </a:rPr>
              <a:t>Management</a:t>
            </a:r>
            <a:br>
              <a:rPr lang="en-US" sz="2400" b="1" dirty="0" smtClean="0">
                <a:solidFill>
                  <a:srgbClr val="5F5F5F"/>
                </a:solidFill>
                <a:latin typeface="Franklin Gothic Demi" pitchFamily="34" charset="0"/>
              </a:rPr>
            </a:br>
            <a:r>
              <a:rPr lang="en-US" sz="2400" b="1" dirty="0" smtClean="0">
                <a:solidFill>
                  <a:srgbClr val="5F5F5F"/>
                </a:solidFill>
                <a:latin typeface="Franklin Gothic Demi" pitchFamily="34" charset="0"/>
              </a:rPr>
              <a:t>The </a:t>
            </a:r>
            <a:r>
              <a:rPr lang="en-US" sz="2400" b="1" dirty="0">
                <a:solidFill>
                  <a:srgbClr val="5F5F5F"/>
                </a:solidFill>
                <a:latin typeface="Franklin Gothic Demi" pitchFamily="34" charset="0"/>
              </a:rPr>
              <a:t>Bigger Picture</a:t>
            </a:r>
          </a:p>
        </p:txBody>
      </p:sp>
      <p:pic>
        <p:nvPicPr>
          <p:cNvPr id="61447" name="Picture 7" descr="Asset Mgmt"/>
          <p:cNvPicPr>
            <a:picLocks noChangeAspect="1" noChangeArrowheads="1"/>
          </p:cNvPicPr>
          <p:nvPr/>
        </p:nvPicPr>
        <p:blipFill>
          <a:blip r:embed="rId2" cstate="print"/>
          <a:srcRect l="4546" t="31372" r="4546" b="12746"/>
          <a:stretch>
            <a:fillRect/>
          </a:stretch>
        </p:blipFill>
        <p:spPr bwMode="auto">
          <a:xfrm>
            <a:off x="127000" y="1676400"/>
            <a:ext cx="3657600" cy="1736725"/>
          </a:xfrm>
          <a:prstGeom prst="rect">
            <a:avLst/>
          </a:prstGeom>
          <a:noFill/>
        </p:spPr>
      </p:pic>
      <p:pic>
        <p:nvPicPr>
          <p:cNvPr id="61448" name="Picture 8" descr="Asset Mgmt"/>
          <p:cNvPicPr>
            <a:picLocks noChangeAspect="1" noChangeArrowheads="1"/>
          </p:cNvPicPr>
          <p:nvPr/>
        </p:nvPicPr>
        <p:blipFill>
          <a:blip r:embed="rId3"/>
          <a:srcRect l="4546" t="26534" r="4546" b="68300"/>
          <a:stretch>
            <a:fillRect/>
          </a:stretch>
        </p:blipFill>
        <p:spPr bwMode="auto">
          <a:xfrm>
            <a:off x="0" y="1198563"/>
            <a:ext cx="9144000" cy="401637"/>
          </a:xfrm>
          <a:prstGeom prst="rect">
            <a:avLst/>
          </a:prstGeom>
          <a:noFill/>
        </p:spPr>
      </p:pic>
      <p:pic>
        <p:nvPicPr>
          <p:cNvPr id="61452" name="Picture 12" descr="Asset Mgmt"/>
          <p:cNvPicPr>
            <a:picLocks noChangeAspect="1" noChangeArrowheads="1"/>
          </p:cNvPicPr>
          <p:nvPr/>
        </p:nvPicPr>
        <p:blipFill>
          <a:blip r:embed="rId2" cstate="print"/>
          <a:srcRect l="4861" t="31372" r="4546" b="12746"/>
          <a:stretch>
            <a:fillRect/>
          </a:stretch>
        </p:blipFill>
        <p:spPr bwMode="auto">
          <a:xfrm>
            <a:off x="3733800" y="1676400"/>
            <a:ext cx="3644900" cy="1736725"/>
          </a:xfrm>
          <a:prstGeom prst="rect">
            <a:avLst/>
          </a:prstGeom>
          <a:noFill/>
        </p:spPr>
      </p:pic>
      <p:pic>
        <p:nvPicPr>
          <p:cNvPr id="61455" name="Picture 15" descr="Asset Mgmt"/>
          <p:cNvPicPr>
            <a:picLocks noChangeAspect="1" noChangeArrowheads="1"/>
          </p:cNvPicPr>
          <p:nvPr/>
        </p:nvPicPr>
        <p:blipFill>
          <a:blip r:embed="rId2" cstate="print"/>
          <a:srcRect l="5334" t="31372" r="58208" b="12746"/>
          <a:stretch>
            <a:fillRect/>
          </a:stretch>
        </p:blipFill>
        <p:spPr bwMode="auto">
          <a:xfrm>
            <a:off x="7327900" y="1676400"/>
            <a:ext cx="1466850" cy="1736725"/>
          </a:xfrm>
          <a:prstGeom prst="rect">
            <a:avLst/>
          </a:prstGeom>
          <a:noFill/>
        </p:spPr>
      </p:pic>
      <p:pic>
        <p:nvPicPr>
          <p:cNvPr id="61462" name="Picture 22" descr="Asset Mgmt"/>
          <p:cNvPicPr>
            <a:picLocks noChangeAspect="1" noChangeArrowheads="1"/>
          </p:cNvPicPr>
          <p:nvPr/>
        </p:nvPicPr>
        <p:blipFill>
          <a:blip r:embed="rId2" cstate="print"/>
          <a:srcRect l="4546" t="31372" r="4546" b="12746"/>
          <a:stretch>
            <a:fillRect/>
          </a:stretch>
        </p:blipFill>
        <p:spPr bwMode="auto">
          <a:xfrm>
            <a:off x="139700" y="3429000"/>
            <a:ext cx="3657600" cy="1736725"/>
          </a:xfrm>
          <a:prstGeom prst="rect">
            <a:avLst/>
          </a:prstGeom>
          <a:noFill/>
        </p:spPr>
      </p:pic>
      <p:pic>
        <p:nvPicPr>
          <p:cNvPr id="61463" name="Picture 23" descr="Asset Mgmt"/>
          <p:cNvPicPr>
            <a:picLocks noChangeAspect="1" noChangeArrowheads="1"/>
          </p:cNvPicPr>
          <p:nvPr/>
        </p:nvPicPr>
        <p:blipFill>
          <a:blip r:embed="rId2" cstate="print"/>
          <a:srcRect l="4861" t="31372" r="4546" b="12746"/>
          <a:stretch>
            <a:fillRect/>
          </a:stretch>
        </p:blipFill>
        <p:spPr bwMode="auto">
          <a:xfrm>
            <a:off x="3746500" y="3429000"/>
            <a:ext cx="3644900" cy="1736725"/>
          </a:xfrm>
          <a:prstGeom prst="rect">
            <a:avLst/>
          </a:prstGeom>
          <a:noFill/>
        </p:spPr>
      </p:pic>
      <p:pic>
        <p:nvPicPr>
          <p:cNvPr id="61464" name="Picture 24" descr="Asset Mgmt"/>
          <p:cNvPicPr>
            <a:picLocks noChangeAspect="1" noChangeArrowheads="1"/>
          </p:cNvPicPr>
          <p:nvPr/>
        </p:nvPicPr>
        <p:blipFill>
          <a:blip r:embed="rId2" cstate="print"/>
          <a:srcRect l="5334" t="31372" r="58208" b="12746"/>
          <a:stretch>
            <a:fillRect/>
          </a:stretch>
        </p:blipFill>
        <p:spPr bwMode="auto">
          <a:xfrm>
            <a:off x="7340600" y="3429000"/>
            <a:ext cx="1466850" cy="1736725"/>
          </a:xfrm>
          <a:prstGeom prst="rect">
            <a:avLst/>
          </a:prstGeom>
          <a:noFill/>
        </p:spPr>
      </p:pic>
      <p:pic>
        <p:nvPicPr>
          <p:cNvPr id="61465" name="Picture 25" descr="Asset Mgmt"/>
          <p:cNvPicPr>
            <a:picLocks noChangeAspect="1" noChangeArrowheads="1"/>
          </p:cNvPicPr>
          <p:nvPr/>
        </p:nvPicPr>
        <p:blipFill>
          <a:blip r:embed="rId2" cstate="print"/>
          <a:srcRect l="4546" t="31372" r="4546" b="12746"/>
          <a:stretch>
            <a:fillRect/>
          </a:stretch>
        </p:blipFill>
        <p:spPr bwMode="auto">
          <a:xfrm>
            <a:off x="165100" y="5105400"/>
            <a:ext cx="3657600" cy="1736725"/>
          </a:xfrm>
          <a:prstGeom prst="rect">
            <a:avLst/>
          </a:prstGeom>
          <a:noFill/>
        </p:spPr>
      </p:pic>
      <p:pic>
        <p:nvPicPr>
          <p:cNvPr id="61466" name="Picture 26" descr="Asset Mgmt"/>
          <p:cNvPicPr>
            <a:picLocks noChangeAspect="1" noChangeArrowheads="1"/>
          </p:cNvPicPr>
          <p:nvPr/>
        </p:nvPicPr>
        <p:blipFill>
          <a:blip r:embed="rId2" cstate="print"/>
          <a:srcRect l="4861" t="31372" r="4546" b="12746"/>
          <a:stretch>
            <a:fillRect/>
          </a:stretch>
        </p:blipFill>
        <p:spPr bwMode="auto">
          <a:xfrm>
            <a:off x="3771900" y="5105400"/>
            <a:ext cx="3644900" cy="1736725"/>
          </a:xfrm>
          <a:prstGeom prst="rect">
            <a:avLst/>
          </a:prstGeom>
          <a:noFill/>
        </p:spPr>
      </p:pic>
      <p:pic>
        <p:nvPicPr>
          <p:cNvPr id="61467" name="Picture 27" descr="Asset Mgmt"/>
          <p:cNvPicPr>
            <a:picLocks noChangeAspect="1" noChangeArrowheads="1"/>
          </p:cNvPicPr>
          <p:nvPr/>
        </p:nvPicPr>
        <p:blipFill>
          <a:blip r:embed="rId2" cstate="print"/>
          <a:srcRect l="5334" t="31372" r="58208" b="12746"/>
          <a:stretch>
            <a:fillRect/>
          </a:stretch>
        </p:blipFill>
        <p:spPr bwMode="auto">
          <a:xfrm>
            <a:off x="7366000" y="5105400"/>
            <a:ext cx="1466850" cy="173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own Arrow 44"/>
          <p:cNvSpPr/>
          <p:nvPr/>
        </p:nvSpPr>
        <p:spPr>
          <a:xfrm>
            <a:off x="5943600" y="2514600"/>
            <a:ext cx="5334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762000" y="3048000"/>
            <a:ext cx="3124200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 Rounded MT Bold" pitchFamily="34" charset="0"/>
              </a:rPr>
              <a:t>Asset Manager</a:t>
            </a:r>
            <a:endParaRPr lang="en-US" sz="2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914400" y="3657600"/>
            <a:ext cx="31242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 Rounded MT Bold" pitchFamily="34" charset="0"/>
              </a:rPr>
              <a:t>Asset Manager</a:t>
            </a:r>
            <a:endParaRPr lang="en-US" sz="2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066800" y="4262735"/>
            <a:ext cx="3124200" cy="46166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 Rounded MT Bold" pitchFamily="34" charset="0"/>
              </a:rPr>
              <a:t>Asset Manager</a:t>
            </a:r>
            <a:endParaRPr lang="en-US" sz="2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1219200" y="4872335"/>
            <a:ext cx="3124200" cy="461665"/>
          </a:xfrm>
          <a:prstGeom prst="rect">
            <a:avLst/>
          </a:prstGeom>
          <a:gradFill flip="none" rotWithShape="1">
            <a:gsLst>
              <a:gs pos="0">
                <a:srgbClr val="8B3556">
                  <a:shade val="30000"/>
                  <a:satMod val="115000"/>
                </a:srgbClr>
              </a:gs>
              <a:gs pos="50000">
                <a:srgbClr val="8B3556">
                  <a:shade val="67500"/>
                  <a:satMod val="115000"/>
                </a:srgbClr>
              </a:gs>
              <a:gs pos="100000">
                <a:srgbClr val="8B3556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 Rounded MT Bold" pitchFamily="34" charset="0"/>
              </a:rPr>
              <a:t>Asset Manager</a:t>
            </a:r>
            <a:endParaRPr lang="en-US" sz="2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4" name="Text Box 111"/>
          <p:cNvSpPr txBox="1">
            <a:spLocks noChangeArrowheads="1"/>
          </p:cNvSpPr>
          <p:nvPr/>
        </p:nvSpPr>
        <p:spPr bwMode="auto">
          <a:xfrm>
            <a:off x="0" y="2286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5F5F5F"/>
                </a:solidFill>
                <a:latin typeface="Franklin Gothic Demi" pitchFamily="34" charset="0"/>
              </a:rPr>
              <a:t>Current REO Asset </a:t>
            </a:r>
            <a:r>
              <a:rPr lang="en-US" sz="2400" b="1" dirty="0" smtClean="0">
                <a:solidFill>
                  <a:srgbClr val="5F5F5F"/>
                </a:solidFill>
                <a:latin typeface="Franklin Gothic Demi" pitchFamily="34" charset="0"/>
              </a:rPr>
              <a:t>Management</a:t>
            </a:r>
            <a:br>
              <a:rPr lang="en-US" sz="2400" b="1" dirty="0" smtClean="0">
                <a:solidFill>
                  <a:srgbClr val="5F5F5F"/>
                </a:solidFill>
                <a:latin typeface="Franklin Gothic Demi" pitchFamily="34" charset="0"/>
              </a:rPr>
            </a:br>
            <a:r>
              <a:rPr lang="en-US" sz="2400" b="1" dirty="0" smtClean="0">
                <a:solidFill>
                  <a:srgbClr val="5F5F5F"/>
                </a:solidFill>
                <a:latin typeface="Franklin Gothic Demi" pitchFamily="34" charset="0"/>
              </a:rPr>
              <a:t>Listing Agent Point of View</a:t>
            </a:r>
            <a:endParaRPr lang="en-US" sz="2400" b="1" dirty="0">
              <a:solidFill>
                <a:srgbClr val="5F5F5F"/>
              </a:solidFill>
              <a:latin typeface="Franklin Gothic Demi" pitchFamily="34" charset="0"/>
            </a:endParaRPr>
          </a:p>
        </p:txBody>
      </p:sp>
      <p:sp>
        <p:nvSpPr>
          <p:cNvPr id="14" name="Line 19"/>
          <p:cNvSpPr>
            <a:spLocks noChangeShapeType="1"/>
          </p:cNvSpPr>
          <p:nvPr/>
        </p:nvSpPr>
        <p:spPr bwMode="auto">
          <a:xfrm flipH="1">
            <a:off x="3657600" y="2057400"/>
            <a:ext cx="762000" cy="12954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auto">
          <a:xfrm flipH="1">
            <a:off x="3733800" y="2133600"/>
            <a:ext cx="685800" cy="17526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 flipH="1">
            <a:off x="3886200" y="1981200"/>
            <a:ext cx="609600" cy="2645392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4191000" y="2133600"/>
            <a:ext cx="304800" cy="30480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3581400" y="1709384"/>
            <a:ext cx="4038600" cy="830997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 Rounded MT Bold" pitchFamily="34" charset="0"/>
              </a:rPr>
              <a:t>High Commission </a:t>
            </a:r>
            <a:br>
              <a:rPr lang="en-US" sz="2400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Arial Rounded MT Bold" pitchFamily="34" charset="0"/>
              </a:rPr>
              <a:t>Listing Agent</a:t>
            </a:r>
            <a:endParaRPr lang="en-US" sz="2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5334000" y="3124200"/>
            <a:ext cx="2286000" cy="22860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5410200" y="3124200"/>
            <a:ext cx="2209800" cy="2286000"/>
            <a:chOff x="5410200" y="3124200"/>
            <a:chExt cx="2744788" cy="2286000"/>
          </a:xfrm>
        </p:grpSpPr>
        <p:cxnSp>
          <p:nvCxnSpPr>
            <p:cNvPr id="24" name="Straight Connector 23"/>
            <p:cNvCxnSpPr/>
            <p:nvPr/>
          </p:nvCxnSpPr>
          <p:spPr>
            <a:xfrm rot="5400000">
              <a:off x="42679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44203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45727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47251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48775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50299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51823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53347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54871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56395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57919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59443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60967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62491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64015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65539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67063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68587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7011194" y="4266406"/>
              <a:ext cx="2286000" cy="1588"/>
            </a:xfrm>
            <a:prstGeom prst="line">
              <a:avLst/>
            </a:prstGeom>
            <a:ln w="22225" cmpd="tri">
              <a:solidFill>
                <a:schemeClr val="accent1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>
            <a:off x="5791200" y="3581400"/>
            <a:ext cx="1441420" cy="646331"/>
          </a:xfrm>
          <a:prstGeom prst="rect">
            <a:avLst/>
          </a:prstGeom>
          <a:solidFill>
            <a:srgbClr val="BBE0E3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Hundreds of</a:t>
            </a:r>
            <a:br>
              <a:rPr lang="en-US" dirty="0" smtClean="0"/>
            </a:br>
            <a:r>
              <a:rPr lang="en-US" dirty="0" smtClean="0"/>
              <a:t>Listings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 animBg="1"/>
      <p:bldP spid="19" grpId="0" animBg="1"/>
      <p:bldP spid="20" grpId="0" animBg="1"/>
      <p:bldP spid="14" grpId="0" animBg="1"/>
      <p:bldP spid="15" grpId="0" animBg="1"/>
      <p:bldP spid="16" grpId="0" animBg="1"/>
      <p:bldP spid="17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5410200" y="1524000"/>
            <a:ext cx="1905000" cy="923330"/>
          </a:xfrm>
          <a:prstGeom prst="rect">
            <a:avLst/>
          </a:prstGeom>
          <a:solidFill>
            <a:srgbClr val="0070C0"/>
          </a:solidFill>
          <a:ln w="9525">
            <a:solidFill>
              <a:schemeClr val="accent4"/>
            </a:solidFill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  <a:t>Regional</a:t>
            </a:r>
            <a:b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</a:br>
            <a: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  <a:t>Real Estate</a:t>
            </a:r>
            <a:b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</a:br>
            <a: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  <a:t>Firm</a:t>
            </a:r>
            <a:endParaRPr lang="en-US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pic>
        <p:nvPicPr>
          <p:cNvPr id="14" name="Picture 13" descr="QuREOs_Logo_artwork.t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423672"/>
            <a:ext cx="6858000" cy="1024128"/>
          </a:xfrm>
          <a:prstGeom prst="rect">
            <a:avLst/>
          </a:prstGeom>
        </p:spPr>
      </p:pic>
      <p:sp>
        <p:nvSpPr>
          <p:cNvPr id="25" name="Line 20"/>
          <p:cNvSpPr>
            <a:spLocks noChangeShapeType="1"/>
          </p:cNvSpPr>
          <p:nvPr/>
        </p:nvSpPr>
        <p:spPr bwMode="auto">
          <a:xfrm flipH="1">
            <a:off x="3886198" y="3810000"/>
            <a:ext cx="533401" cy="685800"/>
          </a:xfrm>
          <a:prstGeom prst="line">
            <a:avLst/>
          </a:prstGeom>
          <a:noFill/>
          <a:ln w="76200">
            <a:solidFill>
              <a:srgbClr val="969696"/>
            </a:solidFill>
            <a:prstDash val="sysDash"/>
            <a:round/>
            <a:headEnd type="triangle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28" name="Picture 27" descr="QuREOs_Logo_tex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0" y="3327231"/>
            <a:ext cx="2529845" cy="566929"/>
          </a:xfrm>
          <a:prstGeom prst="rect">
            <a:avLst/>
          </a:prstGeom>
        </p:spPr>
      </p:pic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133600" y="4495800"/>
            <a:ext cx="1905000" cy="1431161"/>
          </a:xfrm>
          <a:prstGeom prst="rect">
            <a:avLst/>
          </a:prstGeom>
          <a:gradFill flip="none" rotWithShape="1">
            <a:gsLst>
              <a:gs pos="0">
                <a:srgbClr val="DA6208">
                  <a:shade val="30000"/>
                  <a:satMod val="115000"/>
                </a:srgbClr>
              </a:gs>
              <a:gs pos="50000">
                <a:srgbClr val="DA6208">
                  <a:shade val="67500"/>
                  <a:satMod val="115000"/>
                </a:srgbClr>
              </a:gs>
              <a:gs pos="100000">
                <a:srgbClr val="DA6208">
                  <a:shade val="100000"/>
                  <a:satMod val="115000"/>
                </a:srgbClr>
              </a:gs>
            </a:gsLst>
            <a:lin ang="10800000" scaled="1"/>
            <a:tileRect/>
          </a:gradFill>
          <a:ln w="190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National </a:t>
            </a:r>
          </a:p>
          <a:p>
            <a:pPr algn="ctr">
              <a:spcBef>
                <a:spcPts val="600"/>
              </a:spcBef>
            </a:pPr>
            <a:r>
              <a:rPr lang="en-US" dirty="0">
                <a:solidFill>
                  <a:schemeClr val="bg1"/>
                </a:solidFill>
                <a:latin typeface="Arial Rounded MT Bold" pitchFamily="34" charset="0"/>
              </a:rPr>
              <a:t>P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ortfolio</a:t>
            </a:r>
          </a:p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Management</a:t>
            </a:r>
          </a:p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Company</a:t>
            </a:r>
            <a:endParaRPr lang="en-US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1600200" y="1524000"/>
            <a:ext cx="1905000" cy="923330"/>
          </a:xfrm>
          <a:prstGeom prst="rect">
            <a:avLst/>
          </a:prstGeom>
          <a:solidFill>
            <a:srgbClr val="0070C0"/>
          </a:solidFill>
          <a:ln w="9525">
            <a:solidFill>
              <a:schemeClr val="accent4"/>
            </a:solidFill>
            <a:miter lim="800000"/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  <a:t>Regional</a:t>
            </a:r>
            <a:b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</a:br>
            <a: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  <a:t>Real Estate</a:t>
            </a:r>
            <a:b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</a:br>
            <a: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  <a:t>Firm</a:t>
            </a:r>
            <a:endParaRPr lang="en-US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2438400" y="1676400"/>
            <a:ext cx="1905000" cy="923330"/>
          </a:xfrm>
          <a:prstGeom prst="rect">
            <a:avLst/>
          </a:prstGeom>
          <a:solidFill>
            <a:srgbClr val="0070C0"/>
          </a:solidFill>
          <a:ln w="9525">
            <a:solidFill>
              <a:schemeClr val="accent4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  <a:t>Regional</a:t>
            </a:r>
            <a:b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</a:br>
            <a: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  <a:t>Real Estate</a:t>
            </a:r>
            <a:b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</a:br>
            <a: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  <a:t>Firm</a:t>
            </a:r>
            <a:endParaRPr lang="en-US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4648200" y="1676400"/>
            <a:ext cx="1905000" cy="923330"/>
          </a:xfrm>
          <a:prstGeom prst="rect">
            <a:avLst/>
          </a:prstGeom>
          <a:solidFill>
            <a:srgbClr val="0070C0"/>
          </a:solidFill>
          <a:ln w="9525">
            <a:solidFill>
              <a:schemeClr val="accent4"/>
            </a:solidFill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  <a:t>Regional</a:t>
            </a:r>
            <a:b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</a:br>
            <a: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  <a:t>Real Estate</a:t>
            </a:r>
            <a:b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</a:br>
            <a: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  <a:t>Firm</a:t>
            </a:r>
            <a:endParaRPr lang="en-US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3581400" y="1905000"/>
            <a:ext cx="1905000" cy="923330"/>
          </a:xfrm>
          <a:prstGeom prst="rect">
            <a:avLst/>
          </a:prstGeom>
          <a:solidFill>
            <a:srgbClr val="0070C0"/>
          </a:solidFill>
          <a:ln w="9525">
            <a:solidFill>
              <a:srgbClr val="002060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Regional</a:t>
            </a:r>
            <a:b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Real Estate</a:t>
            </a:r>
            <a:b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Firms</a:t>
            </a:r>
            <a:endParaRPr lang="en-US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38" name="Line 16"/>
          <p:cNvSpPr>
            <a:spLocks noChangeShapeType="1"/>
          </p:cNvSpPr>
          <p:nvPr/>
        </p:nvSpPr>
        <p:spPr bwMode="auto">
          <a:xfrm rot="11037827">
            <a:off x="3153123" y="2406025"/>
            <a:ext cx="1296602" cy="826749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 rot="11037827">
            <a:off x="1799755" y="2452664"/>
            <a:ext cx="2643319" cy="748866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19"/>
          <p:cNvSpPr>
            <a:spLocks noChangeShapeType="1"/>
          </p:cNvSpPr>
          <p:nvPr/>
        </p:nvSpPr>
        <p:spPr bwMode="auto">
          <a:xfrm rot="11037827" flipH="1">
            <a:off x="4444176" y="2420830"/>
            <a:ext cx="1219200" cy="9144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20"/>
          <p:cNvSpPr>
            <a:spLocks noChangeShapeType="1"/>
          </p:cNvSpPr>
          <p:nvPr/>
        </p:nvSpPr>
        <p:spPr bwMode="auto">
          <a:xfrm rot="11037827" flipH="1">
            <a:off x="4512220" y="2275752"/>
            <a:ext cx="2463335" cy="1093401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334000" y="4267200"/>
            <a:ext cx="2438400" cy="17526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 Client</a:t>
            </a:r>
            <a:endParaRPr lang="en-US" dirty="0"/>
          </a:p>
        </p:txBody>
      </p:sp>
      <p:sp>
        <p:nvSpPr>
          <p:cNvPr id="26" name="Line 20"/>
          <p:cNvSpPr>
            <a:spLocks noChangeShapeType="1"/>
          </p:cNvSpPr>
          <p:nvPr/>
        </p:nvSpPr>
        <p:spPr bwMode="auto">
          <a:xfrm flipH="1">
            <a:off x="4038603" y="5257800"/>
            <a:ext cx="1371597" cy="45719"/>
          </a:xfrm>
          <a:prstGeom prst="line">
            <a:avLst/>
          </a:prstGeom>
          <a:noFill/>
          <a:ln w="76200">
            <a:solidFill>
              <a:srgbClr val="969696"/>
            </a:solidFill>
            <a:prstDash val="sysDash"/>
            <a:round/>
            <a:headEnd type="triangle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>
            <a:off x="4724400" y="3810000"/>
            <a:ext cx="990599" cy="838200"/>
          </a:xfrm>
          <a:prstGeom prst="line">
            <a:avLst/>
          </a:prstGeom>
          <a:noFill/>
          <a:ln w="76200">
            <a:solidFill>
              <a:srgbClr val="969696"/>
            </a:solidFill>
            <a:prstDash val="sysDash"/>
            <a:round/>
            <a:headEnd type="triangle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25" grpId="0" animBg="1"/>
      <p:bldP spid="31" grpId="0" animBg="1"/>
      <p:bldP spid="32" grpId="0" animBg="1"/>
      <p:bldP spid="34" grpId="0" animBg="1"/>
      <p:bldP spid="36" grpId="0" animBg="1"/>
      <p:bldP spid="35" grpId="0" animBg="1"/>
      <p:bldP spid="2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5"/>
          <p:cNvSpPr>
            <a:spLocks noChangeShapeType="1"/>
          </p:cNvSpPr>
          <p:nvPr/>
        </p:nvSpPr>
        <p:spPr bwMode="auto">
          <a:xfrm>
            <a:off x="4495800" y="2514600"/>
            <a:ext cx="0" cy="7620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438400" y="1752600"/>
            <a:ext cx="4038600" cy="954107"/>
          </a:xfrm>
          <a:prstGeom prst="rect">
            <a:avLst/>
          </a:prstGeom>
          <a:gradFill flip="none" rotWithShape="1">
            <a:gsLst>
              <a:gs pos="0">
                <a:srgbClr val="8B3556">
                  <a:shade val="30000"/>
                  <a:satMod val="115000"/>
                </a:srgbClr>
              </a:gs>
              <a:gs pos="50000">
                <a:srgbClr val="8B3556">
                  <a:shade val="67500"/>
                  <a:satMod val="115000"/>
                </a:srgbClr>
              </a:gs>
              <a:gs pos="100000">
                <a:srgbClr val="8B3556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latin typeface="Arial Rounded MT Bold" pitchFamily="34" charset="0"/>
              </a:rPr>
              <a:t>Portfolio</a:t>
            </a:r>
            <a:r>
              <a:rPr lang="en-US" sz="2800" dirty="0">
                <a:solidFill>
                  <a:schemeClr val="bg1"/>
                </a:solidFill>
                <a:latin typeface="Arial Rounded MT Bold" pitchFamily="34" charset="0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Arial Rounded MT Bold" pitchFamily="34" charset="0"/>
              </a:rPr>
              <a:t>Asset Manager</a:t>
            </a:r>
            <a:endParaRPr lang="en-US" sz="28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04800" y="4648200"/>
            <a:ext cx="1905000" cy="923330"/>
          </a:xfrm>
          <a:prstGeom prst="rect">
            <a:avLst/>
          </a:prstGeom>
          <a:gradFill flip="none" rotWithShape="1">
            <a:gsLst>
              <a:gs pos="0">
                <a:srgbClr val="70AC2E">
                  <a:shade val="30000"/>
                  <a:satMod val="115000"/>
                </a:srgbClr>
              </a:gs>
              <a:gs pos="50000">
                <a:srgbClr val="70AC2E">
                  <a:shade val="67500"/>
                  <a:satMod val="115000"/>
                </a:srgbClr>
              </a:gs>
              <a:gs pos="100000">
                <a:srgbClr val="70AC2E">
                  <a:shade val="100000"/>
                  <a:satMod val="115000"/>
                </a:srgbClr>
              </a:gs>
            </a:gsLst>
            <a:lin ang="10800000" scaled="1"/>
            <a:tileRect/>
          </a:gradFill>
          <a:ln w="190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Arial Rounded MT Bold" pitchFamily="34" charset="0"/>
              </a:rPr>
              <a:t>LICENSED  &amp; CERTIFIED    VENDORS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4495800" y="4648200"/>
            <a:ext cx="1981200" cy="923330"/>
          </a:xfrm>
          <a:prstGeom prst="rect">
            <a:avLst/>
          </a:prstGeom>
          <a:gradFill flip="none" rotWithShape="1">
            <a:gsLst>
              <a:gs pos="0">
                <a:srgbClr val="70AC2E">
                  <a:shade val="30000"/>
                  <a:satMod val="115000"/>
                </a:srgbClr>
              </a:gs>
              <a:gs pos="50000">
                <a:srgbClr val="70AC2E">
                  <a:shade val="67500"/>
                  <a:satMod val="115000"/>
                </a:srgbClr>
              </a:gs>
              <a:gs pos="100000">
                <a:srgbClr val="70AC2E">
                  <a:shade val="100000"/>
                  <a:satMod val="115000"/>
                </a:srgbClr>
              </a:gs>
            </a:gsLst>
            <a:lin ang="10800000" scaled="1"/>
            <a:tileRect/>
          </a:gradFill>
          <a:ln w="190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Arial Rounded MT Bold" pitchFamily="34" charset="0"/>
              </a:rPr>
              <a:t>CERTIFIED BUYER AGENTS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2362200" y="4648200"/>
            <a:ext cx="1981200" cy="923330"/>
          </a:xfrm>
          <a:prstGeom prst="rect">
            <a:avLst/>
          </a:prstGeom>
          <a:gradFill flip="none" rotWithShape="1">
            <a:gsLst>
              <a:gs pos="0">
                <a:srgbClr val="70AC2E">
                  <a:shade val="30000"/>
                  <a:satMod val="115000"/>
                </a:srgbClr>
              </a:gs>
              <a:gs pos="50000">
                <a:srgbClr val="70AC2E">
                  <a:shade val="67500"/>
                  <a:satMod val="115000"/>
                </a:srgbClr>
              </a:gs>
              <a:gs pos="100000">
                <a:srgbClr val="70AC2E">
                  <a:shade val="100000"/>
                  <a:satMod val="115000"/>
                </a:srgbClr>
              </a:gs>
            </a:gsLst>
            <a:lin ang="10800000" scaled="1"/>
            <a:tileRect/>
          </a:gradFill>
          <a:ln w="190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Arial Rounded MT Bold" pitchFamily="34" charset="0"/>
              </a:rPr>
              <a:t>CERTIFIED LISTING AGENTS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6629400" y="4648200"/>
            <a:ext cx="1981200" cy="923330"/>
          </a:xfrm>
          <a:prstGeom prst="rect">
            <a:avLst/>
          </a:prstGeom>
          <a:gradFill flip="none" rotWithShape="1">
            <a:gsLst>
              <a:gs pos="0">
                <a:srgbClr val="70AC2E">
                  <a:shade val="30000"/>
                  <a:satMod val="115000"/>
                </a:srgbClr>
              </a:gs>
              <a:gs pos="50000">
                <a:srgbClr val="70AC2E">
                  <a:shade val="67500"/>
                  <a:satMod val="115000"/>
                </a:srgbClr>
              </a:gs>
              <a:gs pos="100000">
                <a:srgbClr val="70AC2E">
                  <a:shade val="100000"/>
                  <a:satMod val="115000"/>
                </a:srgbClr>
              </a:gs>
            </a:gsLst>
            <a:lin ang="10800000" scaled="1"/>
            <a:tileRect/>
          </a:gradFill>
          <a:ln w="190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SUPPORT </a:t>
            </a:r>
            <a:r>
              <a:rPr lang="en-US" dirty="0">
                <a:solidFill>
                  <a:schemeClr val="bg1"/>
                </a:solidFill>
                <a:latin typeface="Arial Rounded MT Bold" pitchFamily="34" charset="0"/>
              </a:rPr>
              <a:t>STAFF</a:t>
            </a:r>
            <a:br>
              <a:rPr lang="en-US" dirty="0">
                <a:solidFill>
                  <a:schemeClr val="bg1"/>
                </a:solidFill>
                <a:latin typeface="Arial Rounded MT Bold" pitchFamily="34" charset="0"/>
              </a:rPr>
            </a:br>
            <a:endParaRPr lang="en-US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>
            <a:off x="4572000" y="3733800"/>
            <a:ext cx="838200" cy="9144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8"/>
          <p:cNvSpPr>
            <a:spLocks noChangeShapeType="1"/>
          </p:cNvSpPr>
          <p:nvPr/>
        </p:nvSpPr>
        <p:spPr bwMode="auto">
          <a:xfrm>
            <a:off x="4572000" y="3733800"/>
            <a:ext cx="3048000" cy="9144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9"/>
          <p:cNvSpPr>
            <a:spLocks noChangeShapeType="1"/>
          </p:cNvSpPr>
          <p:nvPr/>
        </p:nvSpPr>
        <p:spPr bwMode="auto">
          <a:xfrm flipH="1">
            <a:off x="3352800" y="3733800"/>
            <a:ext cx="1219200" cy="9144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 flipH="1">
            <a:off x="1447800" y="3733800"/>
            <a:ext cx="3048000" cy="91440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438400" y="3276600"/>
            <a:ext cx="4038600" cy="519113"/>
          </a:xfrm>
          <a:prstGeom prst="rect">
            <a:avLst/>
          </a:prstGeom>
          <a:gradFill flip="none" rotWithShape="1">
            <a:gsLst>
              <a:gs pos="0">
                <a:srgbClr val="70AC2E">
                  <a:shade val="30000"/>
                  <a:satMod val="115000"/>
                </a:srgbClr>
              </a:gs>
              <a:gs pos="50000">
                <a:srgbClr val="70AC2E">
                  <a:shade val="67500"/>
                  <a:satMod val="115000"/>
                </a:srgbClr>
              </a:gs>
              <a:gs pos="100000">
                <a:srgbClr val="70AC2E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 Rounded MT Bold" pitchFamily="34" charset="0"/>
              </a:rPr>
              <a:t>Company</a:t>
            </a:r>
            <a:r>
              <a:rPr lang="en-US" sz="2800" dirty="0">
                <a:solidFill>
                  <a:schemeClr val="bg1"/>
                </a:solidFill>
                <a:latin typeface="Arial Rounded MT Bold" pitchFamily="34" charset="0"/>
              </a:rPr>
              <a:t> REO Dept.</a:t>
            </a:r>
          </a:p>
        </p:txBody>
      </p:sp>
      <p:pic>
        <p:nvPicPr>
          <p:cNvPr id="14" name="Picture 13" descr="QuREOs_Logo_artwork.t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423672"/>
            <a:ext cx="6858000" cy="1024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QuREOs_Logo_artwork.t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423672"/>
            <a:ext cx="6858000" cy="1024128"/>
          </a:xfrm>
          <a:prstGeom prst="rect">
            <a:avLst/>
          </a:prstGeom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028700" y="2516356"/>
            <a:ext cx="7086600" cy="297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solidFill>
                  <a:srgbClr val="5F5F5F"/>
                </a:solidFill>
                <a:latin typeface="Arial Rounded MT Bold" pitchFamily="34" charset="0"/>
              </a:rPr>
              <a:t>Single point of contact</a:t>
            </a:r>
          </a:p>
          <a:p>
            <a:pPr algn="ctr">
              <a:spcBef>
                <a:spcPct val="50000"/>
              </a:spcBef>
            </a:pPr>
            <a:r>
              <a:rPr lang="en-US" sz="2200" dirty="0" smtClean="0">
                <a:solidFill>
                  <a:srgbClr val="5F5F5F"/>
                </a:solidFill>
                <a:latin typeface="Arial Rounded MT Bold" pitchFamily="34" charset="0"/>
              </a:rPr>
              <a:t>REO certified Listing Agents</a:t>
            </a:r>
          </a:p>
          <a:p>
            <a:pPr algn="ctr">
              <a:spcBef>
                <a:spcPct val="50000"/>
              </a:spcBef>
            </a:pPr>
            <a:r>
              <a:rPr lang="en-US" sz="2200" dirty="0" smtClean="0">
                <a:solidFill>
                  <a:srgbClr val="5F5F5F"/>
                </a:solidFill>
                <a:latin typeface="Arial Rounded MT Bold" pitchFamily="34" charset="0"/>
              </a:rPr>
              <a:t>REO certified Buyer Agents</a:t>
            </a:r>
          </a:p>
          <a:p>
            <a:pPr algn="ctr">
              <a:spcBef>
                <a:spcPct val="50000"/>
              </a:spcBef>
            </a:pPr>
            <a:r>
              <a:rPr lang="en-US" sz="2200" dirty="0" smtClean="0">
                <a:solidFill>
                  <a:srgbClr val="5F5F5F"/>
                </a:solidFill>
                <a:latin typeface="Arial Rounded MT Bold" pitchFamily="34" charset="0"/>
              </a:rPr>
              <a:t>Seasoned REO Coach</a:t>
            </a:r>
            <a:endParaRPr lang="en-US" sz="2200" dirty="0" smtClean="0">
              <a:solidFill>
                <a:srgbClr val="5F5F5F"/>
              </a:solidFill>
              <a:latin typeface="Arial Rounded MT Bold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2200" dirty="0" smtClean="0">
                <a:solidFill>
                  <a:srgbClr val="5F5F5F"/>
                </a:solidFill>
                <a:latin typeface="Arial Rounded MT Bold" pitchFamily="34" charset="0"/>
              </a:rPr>
              <a:t>“Managed” Property Management</a:t>
            </a:r>
          </a:p>
          <a:p>
            <a:pPr algn="ctr">
              <a:spcBef>
                <a:spcPct val="50000"/>
              </a:spcBef>
            </a:pPr>
            <a:r>
              <a:rPr lang="en-US" sz="2200" dirty="0" smtClean="0">
                <a:solidFill>
                  <a:srgbClr val="5F5F5F"/>
                </a:solidFill>
                <a:latin typeface="Arial Rounded MT Bold" pitchFamily="34" charset="0"/>
              </a:rPr>
              <a:t>Managed Lead Capture and re-marketing</a:t>
            </a:r>
            <a:endParaRPr lang="en-US" sz="2200" dirty="0">
              <a:solidFill>
                <a:srgbClr val="5F5F5F"/>
              </a:solidFill>
              <a:latin typeface="Arial Rounded MT Bold" pitchFamily="34" charset="0"/>
            </a:endParaRPr>
          </a:p>
        </p:txBody>
      </p:sp>
      <p:sp>
        <p:nvSpPr>
          <p:cNvPr id="31753" name="Text Box 12"/>
          <p:cNvSpPr txBox="1">
            <a:spLocks noChangeArrowheads="1"/>
          </p:cNvSpPr>
          <p:nvPr/>
        </p:nvSpPr>
        <p:spPr bwMode="auto">
          <a:xfrm>
            <a:off x="0" y="15195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5F5F5F"/>
                </a:solidFill>
                <a:latin typeface="Franklin Gothic Demi" pitchFamily="34" charset="0"/>
              </a:rPr>
              <a:t>Benefit to Asset </a:t>
            </a:r>
            <a:r>
              <a:rPr lang="en-US" sz="2400" b="1" dirty="0" smtClean="0">
                <a:solidFill>
                  <a:srgbClr val="5F5F5F"/>
                </a:solidFill>
                <a:latin typeface="Franklin Gothic Demi" pitchFamily="34" charset="0"/>
              </a:rPr>
              <a:t>Management</a:t>
            </a:r>
            <a:endParaRPr lang="en-US" sz="2400" b="1" dirty="0">
              <a:solidFill>
                <a:srgbClr val="5F5F5F"/>
              </a:solidFill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295400" y="2600213"/>
            <a:ext cx="6553200" cy="26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5F5F5F"/>
                </a:solidFill>
              </a:rPr>
              <a:t> </a:t>
            </a:r>
            <a:r>
              <a:rPr lang="en-US" sz="2200" dirty="0">
                <a:solidFill>
                  <a:srgbClr val="5F5F5F"/>
                </a:solidFill>
                <a:latin typeface="Arial Rounded MT Bold" pitchFamily="34" charset="0"/>
              </a:rPr>
              <a:t>Management of the property re-key                                        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5F5F5F"/>
                </a:solidFill>
                <a:latin typeface="Arial Rounded MT Bold" pitchFamily="34" charset="0"/>
              </a:rPr>
              <a:t> Utility activation  / management                                                     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5F5F5F"/>
                </a:solidFill>
                <a:latin typeface="Arial Rounded MT Bold" pitchFamily="34" charset="0"/>
              </a:rPr>
              <a:t> Vendor services management                       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5F5F5F"/>
                </a:solidFill>
                <a:latin typeface="Arial Rounded MT Bold" pitchFamily="34" charset="0"/>
              </a:rPr>
              <a:t> Homeowner associations / liens                             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5F5F5F"/>
                </a:solidFill>
                <a:latin typeface="Arial Rounded MT Bold" pitchFamily="34" charset="0"/>
              </a:rPr>
              <a:t> Emergency repairs                                   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5F5F5F"/>
                </a:solidFill>
                <a:latin typeface="Arial Rounded MT Bold" pitchFamily="34" charset="0"/>
              </a:rPr>
              <a:t> Property inspections                                           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5F5F5F"/>
                </a:solidFill>
                <a:latin typeface="Arial Rounded MT Bold" pitchFamily="34" charset="0"/>
              </a:rPr>
              <a:t> Bi-weekly billing of all services &amp; utilities        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0" y="1041737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b="1" dirty="0" smtClean="0">
              <a:solidFill>
                <a:srgbClr val="5F5F5F"/>
              </a:solidFill>
              <a:latin typeface="Franklin Gothic Dem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5F5F5F"/>
                </a:solidFill>
                <a:latin typeface="Franklin Gothic Demi" pitchFamily="34" charset="0"/>
              </a:rPr>
              <a:t>REO Department Responsibility</a:t>
            </a:r>
            <a:endParaRPr lang="en-US" sz="2400" b="1" dirty="0">
              <a:solidFill>
                <a:srgbClr val="5F5F5F"/>
              </a:solidFill>
              <a:latin typeface="Franklin Gothic Demi" pitchFamily="34" charset="0"/>
            </a:endParaRPr>
          </a:p>
        </p:txBody>
      </p:sp>
      <p:pic>
        <p:nvPicPr>
          <p:cNvPr id="8" name="Picture 7" descr="QuREOs_Logo_artwork.t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423672"/>
            <a:ext cx="6858000" cy="1024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2118</TotalTime>
  <Words>318</Words>
  <Application>Microsoft Office PowerPoint</Application>
  <PresentationFormat>On-screen Show (4:3)</PresentationFormat>
  <Paragraphs>130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CBPR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tammyp</dc:creator>
  <cp:lastModifiedBy>Sherry</cp:lastModifiedBy>
  <cp:revision>67</cp:revision>
  <dcterms:created xsi:type="dcterms:W3CDTF">2009-03-23T19:05:47Z</dcterms:created>
  <dcterms:modified xsi:type="dcterms:W3CDTF">2009-09-18T14:55:56Z</dcterms:modified>
</cp:coreProperties>
</file>