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sldIdLst>
    <p:sldId id="282" r:id="rId2"/>
    <p:sldId id="281" r:id="rId3"/>
    <p:sldId id="257" r:id="rId4"/>
    <p:sldId id="258" r:id="rId5"/>
    <p:sldId id="284" r:id="rId6"/>
    <p:sldId id="260" r:id="rId7"/>
    <p:sldId id="283" r:id="rId8"/>
    <p:sldId id="268" r:id="rId9"/>
    <p:sldId id="261" r:id="rId10"/>
    <p:sldId id="262" r:id="rId11"/>
    <p:sldId id="259" r:id="rId12"/>
    <p:sldId id="263" r:id="rId13"/>
    <p:sldId id="264" r:id="rId14"/>
    <p:sldId id="269" r:id="rId15"/>
    <p:sldId id="271" r:id="rId16"/>
    <p:sldId id="272" r:id="rId17"/>
    <p:sldId id="273" r:id="rId18"/>
    <p:sldId id="274" r:id="rId19"/>
    <p:sldId id="275" r:id="rId20"/>
    <p:sldId id="265" r:id="rId21"/>
    <p:sldId id="266" r:id="rId22"/>
    <p:sldId id="276" r:id="rId23"/>
    <p:sldId id="277" r:id="rId24"/>
    <p:sldId id="270" r:id="rId25"/>
    <p:sldId id="267" r:id="rId26"/>
  </p:sldIdLst>
  <p:sldSz cx="9144000" cy="6858000" type="screen4x3"/>
  <p:notesSz cx="7099300" cy="9385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B2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D2175-18ED-4B8F-8B21-0B6D9668D1C7}" type="datetimeFigureOut">
              <a:rPr lang="en-US" smtClean="0"/>
              <a:t>9/18/2009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7700"/>
            <a:ext cx="5680075" cy="4224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3813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8913813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DD8F6-6F6D-40D9-A123-0E2E46EB2E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DD8F6-6F6D-40D9-A123-0E2E46EB2E2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have hundreds of properties</a:t>
            </a:r>
          </a:p>
          <a:p>
            <a:r>
              <a:rPr lang="en-US" dirty="0" smtClean="0"/>
              <a:t>Story about the lawn next door to demonstrate</a:t>
            </a:r>
            <a:r>
              <a:rPr lang="en-US" baseline="0" dirty="0" smtClean="0"/>
              <a:t> how they manage not having enough capital</a:t>
            </a:r>
          </a:p>
          <a:p>
            <a:r>
              <a:rPr lang="en-US" baseline="0" dirty="0" smtClean="0"/>
              <a:t>Story about not turning on the utilities to save money for over a year.</a:t>
            </a:r>
          </a:p>
          <a:p>
            <a:r>
              <a:rPr lang="en-US" baseline="0" dirty="0" smtClean="0"/>
              <a:t>Mike’s two-phone story demonstrates how they handle consumers and </a:t>
            </a:r>
            <a:r>
              <a:rPr lang="en-US" baseline="0" smtClean="0"/>
              <a:t>coop brokers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DD8F6-6F6D-40D9-A123-0E2E46EB2E2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26D2D87-7C49-4AC3-BFB1-5F6DD6B969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94C95-A1C7-42CB-867C-8382F4A607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73679-EDF0-4B0F-8ED4-6ED7ACDC3D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A4E81F-8F53-41D6-BE80-A6D8D2E129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DF15B-8E9A-49CC-8348-10777E6683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F029A-ED57-45E9-8423-4CDF774359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171BC3C-1BD8-47FC-AF72-D8CC3C7395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F89D7CAB-1EEE-478C-AF1A-EB9CC8341C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684D1-2B7D-4747-AF69-F4806D4E63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4FC119-8BE6-4A32-A8EB-F0C9A13073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C72D9-8139-4415-AE06-009F6AC965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433AEC8-24BD-4F26-9860-6141CAE792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US" b="1" dirty="0" smtClean="0">
                <a:solidFill>
                  <a:schemeClr val="folHlink"/>
                </a:solidFill>
              </a:rPr>
              <a:t>Real Estate Owned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  <a:buNone/>
            </a:pPr>
            <a:endParaRPr lang="en-US" b="1" dirty="0" smtClean="0"/>
          </a:p>
          <a:p>
            <a:pPr algn="ctr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b="1" dirty="0" smtClean="0"/>
              <a:t>What </a:t>
            </a:r>
            <a:r>
              <a:rPr lang="en-US" b="1" dirty="0" smtClean="0"/>
              <a:t>is the problem</a:t>
            </a:r>
          </a:p>
          <a:p>
            <a:pPr algn="ctr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b="1" dirty="0" smtClean="0"/>
              <a:t>Who shares in the problem</a:t>
            </a:r>
          </a:p>
          <a:p>
            <a:pPr algn="ctr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b="1" dirty="0" smtClean="0"/>
              <a:t>Solution</a:t>
            </a:r>
          </a:p>
          <a:p>
            <a:pPr algn="ctr">
              <a:lnSpc>
                <a:spcPct val="12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Home-Buying </a:t>
            </a:r>
            <a:r>
              <a:rPr lang="en-US" b="1" dirty="0" smtClean="0">
                <a:solidFill>
                  <a:schemeClr val="folHlink"/>
                </a:solidFill>
              </a:rPr>
              <a:t>Consumers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315200" cy="3840163"/>
          </a:xfrm>
        </p:spPr>
        <p:txBody>
          <a:bodyPr vert="horz"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Lack access to buying bargain property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Don’t know new listing availability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Lack financial ability to repair properties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Need “good” financing options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Unaware of unique lending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Communities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315200" cy="3840163"/>
          </a:xfrm>
        </p:spPr>
        <p:txBody>
          <a:bodyPr vert="horz"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Plummeting Property Tax base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Deteriorating neighborhoods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Health and safety issues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Some are levying fines on properties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Crime in and against vacant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Problem is Complex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315200" cy="39624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There is no simple solution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Communication needs to be simple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Human interface needs to be simple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Accountability must be built in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Must be Scalable to High Volume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Everyone must win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2286000"/>
            <a:ext cx="7086600" cy="3886200"/>
          </a:xfrm>
        </p:spPr>
        <p:txBody>
          <a:bodyPr vert="horz"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2800" i="1" dirty="0" smtClean="0"/>
              <a:t>Simplified Interaction among:</a:t>
            </a:r>
          </a:p>
          <a:p>
            <a:pPr marL="519113" lvl="1" indent="-255588">
              <a:lnSpc>
                <a:spcPct val="13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Note Holders</a:t>
            </a:r>
          </a:p>
          <a:p>
            <a:pPr marL="519113" lvl="1" indent="-255588">
              <a:lnSpc>
                <a:spcPct val="13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Interested consumers</a:t>
            </a:r>
          </a:p>
          <a:p>
            <a:pPr marL="519113" lvl="1" indent="-255588">
              <a:lnSpc>
                <a:spcPct val="13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Real Estate Firms</a:t>
            </a:r>
          </a:p>
          <a:p>
            <a:pPr marL="519113" lvl="1" indent="-255588">
              <a:lnSpc>
                <a:spcPct val="13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REO Websites</a:t>
            </a:r>
          </a:p>
          <a:p>
            <a:pPr marL="519113" lvl="1" indent="-255588">
              <a:lnSpc>
                <a:spcPct val="13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Buyer-side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Solution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086600" cy="3886200"/>
          </a:xfrm>
        </p:spPr>
        <p:txBody>
          <a:bodyPr vert="horz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i="1" dirty="0" smtClean="0"/>
              <a:t>Reporting on:</a:t>
            </a:r>
          </a:p>
          <a:p>
            <a:pPr marL="630238" lvl="1" indent="-255588">
              <a:lnSpc>
                <a:spcPct val="12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Properties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630238" lvl="1" indent="-255588">
              <a:lnSpc>
                <a:spcPct val="12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Offer Processing</a:t>
            </a:r>
          </a:p>
          <a:p>
            <a:pPr marL="630238" lvl="1" indent="-255588">
              <a:lnSpc>
                <a:spcPct val="12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REO-Interested Buyers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630238" lvl="1" indent="-255588">
              <a:lnSpc>
                <a:spcPct val="12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Listing &amp; Buyer </a:t>
            </a:r>
            <a:r>
              <a:rPr lang="en-US" sz="2800" dirty="0" smtClean="0">
                <a:solidFill>
                  <a:schemeClr val="tx1"/>
                </a:solidFill>
              </a:rPr>
              <a:t>Agents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630238" lvl="1" indent="-255588">
              <a:lnSpc>
                <a:spcPct val="12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Marketing </a:t>
            </a:r>
            <a:r>
              <a:rPr lang="en-US" sz="2800" dirty="0" smtClean="0">
                <a:solidFill>
                  <a:schemeClr val="tx1"/>
                </a:solidFill>
              </a:rPr>
              <a:t>efforts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REO Buyers Management</a:t>
            </a:r>
            <a:endParaRPr lang="en-US" b="1" dirty="0" smtClean="0">
              <a:solidFill>
                <a:schemeClr val="folHlink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315200" cy="3962400"/>
          </a:xfrm>
        </p:spPr>
        <p:txBody>
          <a:bodyPr vert="horz">
            <a:normAutofit fontScale="85000" lnSpcReduction="20000"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Inbound Call Center handles initial call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Information entered into database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Referred to </a:t>
            </a:r>
            <a:r>
              <a:rPr lang="en-US" dirty="0" smtClean="0"/>
              <a:t>approved mortgage/lender</a:t>
            </a:r>
            <a:endParaRPr lang="en-US" dirty="0" smtClean="0"/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Referred to Buyer Agent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Activities Reported </a:t>
            </a:r>
            <a:r>
              <a:rPr lang="en-US" dirty="0" smtClean="0"/>
              <a:t>to Database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Re-market every appropriate new listing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en-US" dirty="0" smtClean="0"/>
              <a:t>Buyer agent &amp; Lender report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Marketing Properties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09800"/>
            <a:ext cx="7315200" cy="3916363"/>
          </a:xfrm>
        </p:spPr>
        <p:txBody>
          <a:bodyPr vert="horz"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Sign number goes to Call Care Center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Property maintained by </a:t>
            </a:r>
            <a:r>
              <a:rPr lang="en-US" sz="2400" dirty="0" smtClean="0"/>
              <a:t>company REO </a:t>
            </a:r>
            <a:r>
              <a:rPr lang="en-US" sz="2400" dirty="0" smtClean="0"/>
              <a:t>dept</a:t>
            </a:r>
            <a:endParaRPr lang="en-US" sz="2400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Assigned to </a:t>
            </a:r>
            <a:r>
              <a:rPr lang="en-US" sz="2400" dirty="0" smtClean="0"/>
              <a:t>Certified Listing </a:t>
            </a:r>
            <a:r>
              <a:rPr lang="en-US" sz="2400" dirty="0" smtClean="0"/>
              <a:t>Agent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Entered in MLS, downstream websites, etc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Emailed to existing leads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Realtor Accountability</a:t>
            </a:r>
            <a:endParaRPr lang="en-US" b="1" dirty="0" smtClean="0">
              <a:solidFill>
                <a:schemeClr val="folHlink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315200" cy="3840163"/>
          </a:xfrm>
        </p:spPr>
        <p:txBody>
          <a:bodyPr vert="horz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No “Double-Dipping”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Agents </a:t>
            </a:r>
            <a:r>
              <a:rPr lang="en-US" sz="2400" dirty="0" smtClean="0"/>
              <a:t>are assigned only after </a:t>
            </a:r>
            <a:r>
              <a:rPr lang="en-US" sz="2400" dirty="0" smtClean="0"/>
              <a:t>certification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Supervision by REO Dept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All </a:t>
            </a:r>
            <a:r>
              <a:rPr lang="en-US" sz="2400" dirty="0" smtClean="0"/>
              <a:t>activities are reported and monitored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All leads are monitored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Leads are re-marketed automatically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Results </a:t>
            </a:r>
            <a:r>
              <a:rPr lang="en-US" sz="2400" dirty="0" smtClean="0"/>
              <a:t>are monitored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Asset Manager </a:t>
            </a:r>
            <a:r>
              <a:rPr lang="en-US" b="1" dirty="0" smtClean="0">
                <a:solidFill>
                  <a:schemeClr val="folHlink"/>
                </a:solidFill>
              </a:rPr>
              <a:t>Efficiency</a:t>
            </a:r>
            <a:endParaRPr lang="en-US" b="1" dirty="0" smtClean="0">
              <a:solidFill>
                <a:schemeClr val="folHlink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315200" cy="3840163"/>
          </a:xfrm>
        </p:spPr>
        <p:txBody>
          <a:bodyPr vert="horz"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One-to-One </a:t>
            </a:r>
            <a:r>
              <a:rPr lang="en-US" sz="2400" dirty="0" smtClean="0"/>
              <a:t>relationships with REO directors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Offers </a:t>
            </a:r>
            <a:r>
              <a:rPr lang="en-US" sz="2400" dirty="0" smtClean="0"/>
              <a:t>are reported directly to the system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Results are reported to the system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Asset managers access property reports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Management monitors activities and </a:t>
            </a:r>
            <a:r>
              <a:rPr lang="en-US" sz="2400" dirty="0" smtClean="0"/>
              <a:t>results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Real Estate Firms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315200" cy="3840163"/>
          </a:xfrm>
        </p:spPr>
        <p:txBody>
          <a:bodyPr vert="horz"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Management reporting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Property rehabilitation reports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Control of rehabilitation work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Fiscal Controls and reporting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Agent </a:t>
            </a:r>
            <a:r>
              <a:rPr lang="en-US" sz="2400" dirty="0" smtClean="0"/>
              <a:t>effectiveness comparison reports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Control of who is assigned to properties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2400" dirty="0" smtClean="0"/>
          </a:p>
          <a:p>
            <a:pPr marL="365760" lvl="1" indent="-256032">
              <a:lnSpc>
                <a:spcPct val="12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74B230"/>
                </a:solidFill>
                <a:latin typeface="Neutra Display TT Titling" pitchFamily="2" charset="0"/>
              </a:rPr>
              <a:t>REO Predicament</a:t>
            </a:r>
            <a:endParaRPr lang="en-US" dirty="0">
              <a:solidFill>
                <a:srgbClr val="74B230"/>
              </a:solidFill>
              <a:latin typeface="Neutra Display TT Tit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b="1" dirty="0" smtClean="0">
                <a:ea typeface="+mj-ea"/>
                <a:cs typeface="+mj-cs"/>
              </a:rPr>
              <a:t>Unprecedented</a:t>
            </a:r>
            <a:r>
              <a:rPr lang="en-US" b="1" dirty="0" smtClean="0">
                <a:ea typeface="+mj-ea"/>
                <a:cs typeface="+mj-cs"/>
              </a:rPr>
              <a:t> volume of properties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ea typeface="+mj-ea"/>
                <a:cs typeface="+mj-cs"/>
              </a:rPr>
              <a:t>Low value return on properties sold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ea typeface="+mj-ea"/>
                <a:cs typeface="+mj-cs"/>
              </a:rPr>
              <a:t>Properties sell Wholesale not Retail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ea typeface="+mj-ea"/>
                <a:cs typeface="+mj-cs"/>
              </a:rPr>
              <a:t>Time on market is costly</a:t>
            </a:r>
          </a:p>
          <a:p>
            <a:pPr>
              <a:spcBef>
                <a:spcPts val="1800"/>
              </a:spcBef>
            </a:pPr>
            <a:r>
              <a:rPr lang="en-US" b="1" dirty="0" smtClean="0">
                <a:ea typeface="+mj-ea"/>
                <a:cs typeface="+mj-cs"/>
              </a:rPr>
              <a:t>Drain on resources to manage the process</a:t>
            </a:r>
          </a:p>
          <a:p>
            <a:pPr>
              <a:spcBef>
                <a:spcPts val="1800"/>
              </a:spcBef>
            </a:pPr>
            <a:endParaRPr lang="en-US" b="1" dirty="0" smtClean="0">
              <a:ea typeface="+mj-ea"/>
              <a:cs typeface="+mj-cs"/>
            </a:endParaRPr>
          </a:p>
          <a:p>
            <a:pPr>
              <a:spcBef>
                <a:spcPts val="1800"/>
              </a:spcBef>
            </a:pPr>
            <a:endParaRPr lang="en-US" b="1" dirty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Solution</a:t>
            </a:r>
          </a:p>
        </p:txBody>
      </p:sp>
      <p:pic>
        <p:nvPicPr>
          <p:cNvPr id="18435" name="Picture 4" descr="Interaction ch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Who are we?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288536"/>
          </a:xfrm>
        </p:spPr>
        <p:txBody>
          <a:bodyPr vert="horz"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Quantum REO Solutions [</a:t>
            </a:r>
            <a:r>
              <a:rPr lang="en-US" sz="2400" dirty="0" smtClean="0"/>
              <a:t>QuREOs, Inc.]:</a:t>
            </a:r>
            <a:endParaRPr lang="en-US" sz="2400" dirty="0" smtClean="0"/>
          </a:p>
          <a:p>
            <a:pPr marL="365760" lvl="2" indent="-256032">
              <a:lnSpc>
                <a:spcPct val="120000"/>
              </a:lnSpc>
              <a:spcBef>
                <a:spcPts val="12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Quantum Management Systems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Strong</a:t>
            </a:r>
            <a:r>
              <a:rPr lang="en-US" sz="2400" dirty="0" smtClean="0"/>
              <a:t>, independent regional Companies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dirty="0" smtClean="0"/>
              <a:t>Inbound Call Care </a:t>
            </a:r>
            <a:r>
              <a:rPr lang="en-US" sz="2400" dirty="0" smtClean="0"/>
              <a:t>Center</a:t>
            </a:r>
            <a:r>
              <a:rPr lang="en-US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Quantum Management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288536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For over </a:t>
            </a:r>
            <a:r>
              <a:rPr lang="en-US" b="1" dirty="0" smtClean="0"/>
              <a:t>30 </a:t>
            </a:r>
            <a:r>
              <a:rPr lang="en-US" b="1" dirty="0" smtClean="0"/>
              <a:t>years: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Real estate training systems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Business Consulting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Real estate agent productivity programs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Scientific Marketing system for real estate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Agent accountability systems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David Boxall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288536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dirty="0" smtClean="0"/>
              <a:t>Head Asset Management for Wells Fargo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Systems </a:t>
            </a:r>
            <a:r>
              <a:rPr lang="en-US" dirty="0" smtClean="0"/>
              <a:t>Analysis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solidFill>
                  <a:schemeClr val="folHlink"/>
                </a:solidFill>
              </a:rPr>
              <a:t>Strong Local Regional </a:t>
            </a:r>
            <a:r>
              <a:rPr lang="en-US" sz="4000" b="1" dirty="0" smtClean="0">
                <a:solidFill>
                  <a:schemeClr val="folHlink"/>
                </a:solidFill>
              </a:rPr>
              <a:t>Firms</a:t>
            </a:r>
            <a:endParaRPr lang="en-US" sz="4000" b="1" dirty="0" smtClean="0">
              <a:solidFill>
                <a:schemeClr val="folHlink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Phoenix:</a:t>
            </a:r>
            <a:br>
              <a:rPr lang="en-US" sz="1800" b="1" dirty="0" smtClean="0"/>
            </a:br>
            <a:r>
              <a:rPr lang="en-US" sz="1800" dirty="0" smtClean="0"/>
              <a:t>Russ Lyons Sotheby’s</a:t>
            </a:r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Chicago: </a:t>
            </a:r>
            <a:r>
              <a:rPr lang="en-US" sz="1800" dirty="0" smtClean="0"/>
              <a:t>Baird </a:t>
            </a:r>
            <a:r>
              <a:rPr lang="en-US" sz="1800" dirty="0" smtClean="0"/>
              <a:t>&amp; </a:t>
            </a:r>
            <a:r>
              <a:rPr lang="en-US" sz="1800" dirty="0" smtClean="0"/>
              <a:t>Warner</a:t>
            </a:r>
            <a:endParaRPr lang="en-US" sz="1800" dirty="0" smtClean="0"/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So. </a:t>
            </a:r>
            <a:r>
              <a:rPr lang="en-US" sz="1800" b="1" dirty="0" smtClean="0"/>
              <a:t>California: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Prudential California</a:t>
            </a:r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No. </a:t>
            </a:r>
            <a:r>
              <a:rPr lang="en-US" sz="1800" b="1" dirty="0" smtClean="0"/>
              <a:t>California: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Intero </a:t>
            </a:r>
            <a:r>
              <a:rPr lang="en-US" sz="1800" dirty="0" smtClean="0"/>
              <a:t>Real </a:t>
            </a:r>
            <a:r>
              <a:rPr lang="en-US" sz="1800" dirty="0" smtClean="0"/>
              <a:t>Estate</a:t>
            </a:r>
            <a:endParaRPr lang="en-US" sz="1800" dirty="0" smtClean="0"/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South </a:t>
            </a:r>
            <a:r>
              <a:rPr lang="en-US" sz="1800" b="1" dirty="0" smtClean="0"/>
              <a:t>Florida: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Keyes </a:t>
            </a:r>
            <a:r>
              <a:rPr lang="en-US" sz="1800" dirty="0" smtClean="0"/>
              <a:t>Real Estate, </a:t>
            </a:r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Las </a:t>
            </a:r>
            <a:r>
              <a:rPr lang="en-US" sz="1800" b="1" dirty="0" smtClean="0"/>
              <a:t>Vegas: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Coldwell </a:t>
            </a:r>
            <a:r>
              <a:rPr lang="en-US" sz="1800" dirty="0" smtClean="0"/>
              <a:t>Banker </a:t>
            </a:r>
            <a:r>
              <a:rPr lang="en-US" sz="1800" dirty="0" smtClean="0"/>
              <a:t>Premier</a:t>
            </a:r>
          </a:p>
          <a:p>
            <a:pPr>
              <a:lnSpc>
                <a:spcPct val="115000"/>
              </a:lnSpc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62400" y="2249424"/>
            <a:ext cx="4724400" cy="45259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Georgia: </a:t>
            </a:r>
            <a:r>
              <a:rPr lang="en-US" sz="1800" dirty="0" smtClean="0"/>
              <a:t>Prudential </a:t>
            </a:r>
          </a:p>
          <a:p>
            <a:pPr marL="287338" indent="-177800">
              <a:lnSpc>
                <a:spcPct val="115000"/>
              </a:lnSpc>
              <a:buNone/>
            </a:pPr>
            <a:r>
              <a:rPr lang="en-US" sz="1800" b="1" dirty="0" smtClean="0"/>
              <a:t>Texas: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Dallas Fort </a:t>
            </a:r>
            <a:r>
              <a:rPr lang="en-US" sz="1800" dirty="0" smtClean="0"/>
              <a:t>Worth: Winans GMAC</a:t>
            </a:r>
          </a:p>
          <a:p>
            <a:pPr marL="657225" lvl="1" indent="-371475">
              <a:lnSpc>
                <a:spcPct val="115000"/>
              </a:lnSpc>
              <a:buNone/>
            </a:pPr>
            <a:r>
              <a:rPr lang="en-US" sz="1700" dirty="0" smtClean="0">
                <a:solidFill>
                  <a:schemeClr val="tx1"/>
                </a:solidFill>
              </a:rPr>
              <a:t>San </a:t>
            </a:r>
            <a:r>
              <a:rPr lang="en-US" sz="1700" dirty="0" smtClean="0">
                <a:solidFill>
                  <a:schemeClr val="tx1"/>
                </a:solidFill>
              </a:rPr>
              <a:t>Antonio: CB D’Ann Harper</a:t>
            </a:r>
          </a:p>
          <a:p>
            <a:pPr marL="365125" indent="-133350">
              <a:lnSpc>
                <a:spcPct val="115000"/>
              </a:lnSpc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Austin, Houston E. </a:t>
            </a:r>
            <a:r>
              <a:rPr lang="en-US" sz="1800" dirty="0" smtClean="0"/>
              <a:t>Texas: CB United</a:t>
            </a:r>
            <a:endParaRPr lang="en-US" sz="1800" dirty="0" smtClean="0"/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Minnesota, </a:t>
            </a:r>
            <a:r>
              <a:rPr lang="en-US" sz="1800" b="1" dirty="0" smtClean="0"/>
              <a:t>Wisconsin: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Edina Realty</a:t>
            </a:r>
            <a:endParaRPr lang="en-US" sz="1800" dirty="0" smtClean="0"/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Michigan: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Surovell </a:t>
            </a:r>
            <a:r>
              <a:rPr lang="en-US" sz="1800" dirty="0" smtClean="0"/>
              <a:t>Realty, </a:t>
            </a:r>
            <a:r>
              <a:rPr lang="en-US" sz="1800" dirty="0" smtClean="0"/>
              <a:t>Southern</a:t>
            </a:r>
            <a:br>
              <a:rPr lang="en-US" sz="1800" dirty="0" smtClean="0"/>
            </a:br>
            <a:r>
              <a:rPr lang="en-US" sz="1800" dirty="0" smtClean="0"/>
              <a:t>Greenridge Realty, Western</a:t>
            </a:r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Utah: </a:t>
            </a:r>
            <a:r>
              <a:rPr lang="en-US" sz="1800" dirty="0" smtClean="0"/>
              <a:t>Coldwell Banker</a:t>
            </a:r>
          </a:p>
          <a:p>
            <a:pPr>
              <a:lnSpc>
                <a:spcPct val="115000"/>
              </a:lnSpc>
              <a:buNone/>
            </a:pPr>
            <a:r>
              <a:rPr lang="en-US" sz="1800" b="1" dirty="0" smtClean="0"/>
              <a:t>Denver: </a:t>
            </a:r>
            <a:r>
              <a:rPr lang="en-US" sz="1800" dirty="0" smtClean="0"/>
              <a:t>Fuller Sotheby’s</a:t>
            </a:r>
            <a:endParaRPr lang="en-US" sz="1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Discussion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288536"/>
          </a:xfrm>
        </p:spPr>
        <p:txBody>
          <a:bodyPr vert="horz"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Questions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Getting Started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When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Who Feels the Pain?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Note holders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Buying Consumer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Communities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Realtor Listing Agents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Realtor Buyer Agents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Realty Companies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Note Holders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b="1" dirty="0" smtClean="0"/>
              <a:t>Not Maximizing return on properties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System designed for a few REOs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Selling Wholesale, not </a:t>
            </a:r>
            <a:r>
              <a:rPr lang="en-US" i="1" dirty="0" smtClean="0"/>
              <a:t>RETAIL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Time on Market is costly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Accidently </a:t>
            </a:r>
            <a:r>
              <a:rPr lang="en-US" dirty="0" smtClean="0"/>
              <a:t>in the property business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Over loaded Asset Managers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Over loaded Legal &amp; Processing system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US" b="1" dirty="0" smtClean="0">
                <a:solidFill>
                  <a:schemeClr val="folHlink"/>
                </a:solidFill>
              </a:rPr>
              <a:t>REO Asset Managers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  <a:buNone/>
            </a:pPr>
            <a:r>
              <a:rPr lang="en-US" i="1" dirty="0" smtClean="0"/>
              <a:t>Inefficient use of time and resources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Growing collection of properties to manage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Oversee hundreds of listing agents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Have no validation process for agents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Have little control over what agents actually do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Listing Agent Realtors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dirty="0" smtClean="0"/>
              <a:t>Overloaded </a:t>
            </a:r>
            <a:r>
              <a:rPr lang="en-US" dirty="0" smtClean="0"/>
              <a:t>with properties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Limited personal capital</a:t>
            </a:r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Overwhelmed with </a:t>
            </a:r>
            <a:r>
              <a:rPr lang="en-US" dirty="0" smtClean="0"/>
              <a:t>Buyer agent calls</a:t>
            </a:r>
            <a:endParaRPr lang="en-US" dirty="0" smtClean="0"/>
          </a:p>
          <a:p>
            <a:pPr eaLnBrk="1" hangingPunct="1">
              <a:spcBef>
                <a:spcPts val="1200"/>
              </a:spcBef>
            </a:pPr>
            <a:r>
              <a:rPr lang="en-US" dirty="0" smtClean="0"/>
              <a:t>Overwhelming consumer/buyers </a:t>
            </a:r>
            <a:r>
              <a:rPr lang="en-US" dirty="0" smtClean="0"/>
              <a:t>calls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Making less net income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Forced to manage, hire, train agents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Forced to manage, hire, train staff</a:t>
            </a:r>
            <a:endParaRPr lang="en-US" dirty="0" smtClean="0"/>
          </a:p>
          <a:p>
            <a:pPr eaLnBrk="1" hangingPunct="1">
              <a:spcBef>
                <a:spcPts val="12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Listing Agent Realtors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i="1" dirty="0" smtClean="0"/>
              <a:t>Many are finding creative solutions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Cutting corners on rehabilitation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Cutting quality of maintenance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Don’t answer Coop broker calls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Don’t answer consumer inquiries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Pushing them to their own investors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Double-Dipping to increase income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US" b="1" dirty="0" smtClean="0">
                <a:solidFill>
                  <a:schemeClr val="folHlink"/>
                </a:solidFill>
              </a:rPr>
              <a:t>Realtor Buyer Agents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09800"/>
            <a:ext cx="7772400" cy="39163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Offers not considered in timely way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Can’t get information from Listing agent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Limited understanding of REO process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Limited access to REO home buyers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No communication with Asset </a:t>
            </a:r>
            <a:r>
              <a:rPr lang="en-US" dirty="0" smtClean="0"/>
              <a:t>Manager</a:t>
            </a:r>
          </a:p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Avoid showing REO properties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Realty Companies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7315200" cy="3733800"/>
          </a:xfrm>
        </p:spPr>
        <p:txBody>
          <a:bodyPr vert="horz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Legal responsibility for listings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Lack control </a:t>
            </a:r>
            <a:r>
              <a:rPr lang="en-US" dirty="0" smtClean="0"/>
              <a:t>of Listing Agents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Lack control of assignments to agents 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Lost income from ignored buyer calls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No agent accountability with leads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After-sale liability with buyers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1678</TotalTime>
  <Words>673</Words>
  <Application>Microsoft Office PowerPoint</Application>
  <PresentationFormat>On-screen Show (4:3)</PresentationFormat>
  <Paragraphs>173</Paragraphs>
  <Slides>25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Urban</vt:lpstr>
      <vt:lpstr>Real Estate Owned</vt:lpstr>
      <vt:lpstr>REO Predicament</vt:lpstr>
      <vt:lpstr>Who Feels the Pain?</vt:lpstr>
      <vt:lpstr>Note Holders</vt:lpstr>
      <vt:lpstr>REO Asset Managers</vt:lpstr>
      <vt:lpstr>Listing Agent Realtors</vt:lpstr>
      <vt:lpstr>Listing Agent Realtors</vt:lpstr>
      <vt:lpstr>Realtor Buyer Agents</vt:lpstr>
      <vt:lpstr>Realty Companies</vt:lpstr>
      <vt:lpstr>Home-Buying Consumers</vt:lpstr>
      <vt:lpstr>Communities</vt:lpstr>
      <vt:lpstr>Problem is Complex</vt:lpstr>
      <vt:lpstr>Solution</vt:lpstr>
      <vt:lpstr>Solution</vt:lpstr>
      <vt:lpstr>REO Buyers Management</vt:lpstr>
      <vt:lpstr>Marketing Properties</vt:lpstr>
      <vt:lpstr>Realtor Accountability</vt:lpstr>
      <vt:lpstr>Asset Manager Efficiency</vt:lpstr>
      <vt:lpstr>Real Estate Firms</vt:lpstr>
      <vt:lpstr>Solution</vt:lpstr>
      <vt:lpstr>Who are we?</vt:lpstr>
      <vt:lpstr>Quantum Management</vt:lpstr>
      <vt:lpstr>David Boxall</vt:lpstr>
      <vt:lpstr>Strong Local Regional Firms</vt:lpstr>
      <vt:lpstr>Discussion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the Pain?</dc:title>
  <dc:creator>Sherry</dc:creator>
  <cp:lastModifiedBy>Sherry</cp:lastModifiedBy>
  <cp:revision>24</cp:revision>
  <dcterms:created xsi:type="dcterms:W3CDTF">2009-02-26T15:53:20Z</dcterms:created>
  <dcterms:modified xsi:type="dcterms:W3CDTF">2009-09-18T15:16:50Z</dcterms:modified>
</cp:coreProperties>
</file>