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76" r:id="rId3"/>
    <p:sldId id="278" r:id="rId4"/>
    <p:sldId id="275" r:id="rId5"/>
    <p:sldId id="259" r:id="rId6"/>
    <p:sldId id="261" r:id="rId7"/>
    <p:sldId id="262" r:id="rId8"/>
    <p:sldId id="266" r:id="rId9"/>
    <p:sldId id="267" r:id="rId10"/>
    <p:sldId id="268" r:id="rId11"/>
    <p:sldId id="270" r:id="rId12"/>
    <p:sldId id="277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5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E88D2-1292-40A2-BD19-D5F9821877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3F5A9-3025-4CFC-8F5A-7C2EEBF10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0600"/>
            <a:ext cx="19431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0600"/>
            <a:ext cx="5676900" cy="5105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848E2-5FEE-412B-9AF2-975A69CCB3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1ADC8-C8AA-4AED-A8A7-D4B02B6A2E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5B1ED-D9CA-4100-8F01-B1BDF42F17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E4522-3DE5-4384-A211-7AE35DB831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64A2F-98DF-4F9F-8A6E-8207137408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6D479-FC29-4ACA-BC4A-4CCE32AE7B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7D034-4667-492F-8F30-ED0E1FAF26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AF99F-4199-4EE4-84FC-AF75CED20D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D5316-71ED-4B5B-99D0-1DA6E4450F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0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FCA2FA-D08F-4D37-8587-96AA7897851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mhfinancial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0.jpeg"/><Relationship Id="rId4" Type="http://schemas.openxmlformats.org/officeDocument/2006/relationships/image" Target="../media/image5.jpe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wmf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572000" y="2514600"/>
            <a:ext cx="457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PMH offers a Paradigm Shift</a:t>
            </a:r>
            <a:br>
              <a:rPr lang="en-US">
                <a:solidFill>
                  <a:schemeClr val="folHlink"/>
                </a:solidFill>
              </a:rPr>
            </a:br>
            <a:r>
              <a:rPr lang="en-US" i="1">
                <a:solidFill>
                  <a:schemeClr val="folHlink"/>
                </a:solidFill>
              </a:rPr>
              <a:t>for Fannie Mae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-1806575" y="-1235075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10017125" y="4632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4648200" y="36576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</a:rPr>
              <a:t>2009/10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folHlink"/>
                </a:solidFill>
              </a:rPr>
              <a:t>Value</a:t>
            </a:r>
            <a:endParaRPr lang="en-US" sz="4000" b="1" dirty="0">
              <a:solidFill>
                <a:schemeClr val="folHlink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772400" cy="27432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800" b="1" dirty="0">
                <a:latin typeface="Calibri" pitchFamily="34" charset="0"/>
              </a:rPr>
              <a:t>One conduit for Fannie Mae, </a:t>
            </a:r>
            <a:r>
              <a:rPr lang="en-US" sz="1800" b="1" dirty="0" smtClean="0">
                <a:latin typeface="Calibri" pitchFamily="34" charset="0"/>
              </a:rPr>
              <a:t>PMH, Agents, Buyers &amp; Cities, 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800" b="1" dirty="0" smtClean="0">
                <a:latin typeface="Calibri" pitchFamily="34" charset="0"/>
              </a:rPr>
              <a:t>Capture buyers early in cycle, drive to all Fannie Mae properties 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800" b="1" dirty="0" smtClean="0">
                <a:latin typeface="Calibri" pitchFamily="34" charset="0"/>
              </a:rPr>
              <a:t>Utilize Fannie Mae vendors (where and when possible)</a:t>
            </a:r>
            <a:endParaRPr lang="en-US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800" b="1" dirty="0" smtClean="0">
                <a:latin typeface="Calibri" pitchFamily="34" charset="0"/>
              </a:rPr>
              <a:t>In-depth</a:t>
            </a:r>
            <a:r>
              <a:rPr lang="en-US" sz="1800" b="1" dirty="0">
                <a:latin typeface="Calibri" pitchFamily="34" charset="0"/>
              </a:rPr>
              <a:t>, as well as, faster communication </a:t>
            </a:r>
            <a:r>
              <a:rPr lang="en-US" sz="1800" b="1" dirty="0" smtClean="0">
                <a:latin typeface="Calibri" pitchFamily="34" charset="0"/>
              </a:rPr>
              <a:t>between </a:t>
            </a:r>
            <a:r>
              <a:rPr lang="en-US" sz="1800" b="1" dirty="0">
                <a:latin typeface="Calibri" pitchFamily="34" charset="0"/>
              </a:rPr>
              <a:t>all parties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800" b="1" dirty="0" smtClean="0">
                <a:latin typeface="Calibri" pitchFamily="34" charset="0"/>
              </a:rPr>
              <a:t>All parties working from </a:t>
            </a:r>
            <a:r>
              <a:rPr lang="en-US" sz="1800" b="1" dirty="0">
                <a:latin typeface="Calibri" pitchFamily="34" charset="0"/>
              </a:rPr>
              <a:t>the same check sheet, </a:t>
            </a:r>
            <a:r>
              <a:rPr lang="en-US" sz="1800" b="1" dirty="0" smtClean="0">
                <a:latin typeface="Calibri" pitchFamily="34" charset="0"/>
              </a:rPr>
              <a:t>and </a:t>
            </a:r>
            <a:r>
              <a:rPr lang="en-US" sz="1800" b="1" i="1" u="sng" dirty="0" smtClean="0">
                <a:latin typeface="Calibri" pitchFamily="34" charset="0"/>
              </a:rPr>
              <a:t>all </a:t>
            </a:r>
            <a:r>
              <a:rPr lang="en-US" sz="1800" b="1" dirty="0" smtClean="0">
                <a:latin typeface="Calibri" pitchFamily="34" charset="0"/>
              </a:rPr>
              <a:t>have </a:t>
            </a:r>
            <a:r>
              <a:rPr lang="en-US" sz="1800" b="1" dirty="0">
                <a:latin typeface="Calibri" pitchFamily="34" charset="0"/>
              </a:rPr>
              <a:t>the same </a:t>
            </a:r>
            <a:r>
              <a:rPr lang="en-US" sz="1800" b="1" dirty="0" smtClean="0">
                <a:latin typeface="Calibri" pitchFamily="34" charset="0"/>
              </a:rPr>
              <a:t>goals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800" b="1" dirty="0" smtClean="0">
                <a:latin typeface="Calibri" pitchFamily="34" charset="0"/>
              </a:rPr>
              <a:t>Ability to Scale quickly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800" b="1" dirty="0" smtClean="0">
                <a:latin typeface="Calibri" pitchFamily="34" charset="0"/>
              </a:rPr>
              <a:t>Direct interested buyers to only Fannie Mae properties</a:t>
            </a:r>
          </a:p>
          <a:p>
            <a:pPr>
              <a:lnSpc>
                <a:spcPct val="80000"/>
              </a:lnSpc>
              <a:buNone/>
            </a:pPr>
            <a:endParaRPr lang="en-US" sz="1800" dirty="0" smtClean="0"/>
          </a:p>
          <a:p>
            <a:pPr>
              <a:lnSpc>
                <a:spcPct val="80000"/>
              </a:lnSpc>
              <a:buNone/>
            </a:pPr>
            <a:endParaRPr lang="en-US" sz="1800" dirty="0"/>
          </a:p>
          <a:p>
            <a:pPr>
              <a:lnSpc>
                <a:spcPct val="80000"/>
              </a:lnSpc>
              <a:buFontTx/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folHlink"/>
                </a:solidFill>
              </a:rPr>
              <a:t>Step One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09800"/>
            <a:ext cx="7772400" cy="3810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 dirty="0">
                <a:latin typeface="Calibri" pitchFamily="34" charset="0"/>
              </a:rPr>
              <a:t>Agree on selection of States and # of properties </a:t>
            </a:r>
            <a:r>
              <a:rPr lang="en-US" sz="2000" b="1" dirty="0" smtClean="0">
                <a:latin typeface="Calibri" pitchFamily="34" charset="0"/>
              </a:rPr>
              <a:t/>
            </a:r>
            <a:br>
              <a:rPr lang="en-US" sz="2000" b="1" dirty="0" smtClean="0">
                <a:latin typeface="Calibri" pitchFamily="34" charset="0"/>
              </a:rPr>
            </a:br>
            <a:r>
              <a:rPr lang="en-US" sz="2000" b="1" dirty="0" smtClean="0">
                <a:latin typeface="Calibri" pitchFamily="34" charset="0"/>
              </a:rPr>
              <a:t>(</a:t>
            </a:r>
            <a:r>
              <a:rPr lang="en-US" sz="2000" b="1" dirty="0" smtClean="0">
                <a:latin typeface="Calibri" pitchFamily="34" charset="0"/>
              </a:rPr>
              <a:t>13 </a:t>
            </a:r>
            <a:r>
              <a:rPr lang="en-US" sz="2000" b="1" dirty="0">
                <a:latin typeface="Calibri" pitchFamily="34" charset="0"/>
              </a:rPr>
              <a:t>States and </a:t>
            </a:r>
            <a:r>
              <a:rPr lang="en-US" sz="2000" b="1" dirty="0" smtClean="0">
                <a:latin typeface="Calibri" pitchFamily="34" charset="0"/>
              </a:rPr>
              <a:t>200 properties, </a:t>
            </a:r>
            <a:r>
              <a:rPr lang="en-US" sz="2000" b="1" dirty="0">
                <a:latin typeface="Calibri" pitchFamily="34" charset="0"/>
              </a:rPr>
              <a:t>per </a:t>
            </a:r>
            <a:r>
              <a:rPr lang="en-US" sz="2000" b="1" dirty="0" smtClean="0">
                <a:latin typeface="Calibri" pitchFamily="34" charset="0"/>
              </a:rPr>
              <a:t>State, per month.)</a:t>
            </a:r>
            <a:endParaRPr lang="en-US" sz="2000" b="1" dirty="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 dirty="0">
                <a:latin typeface="Calibri" pitchFamily="34" charset="0"/>
              </a:rPr>
              <a:t>Launch pilots July 1</a:t>
            </a:r>
            <a:r>
              <a:rPr lang="en-US" sz="2000" b="1" baseline="30000" dirty="0">
                <a:latin typeface="Calibri" pitchFamily="34" charset="0"/>
              </a:rPr>
              <a:t>st</a:t>
            </a:r>
            <a:endParaRPr lang="en-US" sz="2000" b="1" dirty="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 dirty="0" smtClean="0">
                <a:latin typeface="Calibri" pitchFamily="34" charset="0"/>
              </a:rPr>
              <a:t>Implement </a:t>
            </a:r>
            <a:r>
              <a:rPr lang="en-US" sz="2000" b="1" dirty="0">
                <a:latin typeface="Calibri" pitchFamily="34" charset="0"/>
              </a:rPr>
              <a:t>special tracking, reporting matrixes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 dirty="0">
                <a:latin typeface="Calibri" pitchFamily="34" charset="0"/>
              </a:rPr>
              <a:t>Continue to train agents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 dirty="0">
                <a:latin typeface="Calibri" pitchFamily="34" charset="0"/>
              </a:rPr>
              <a:t>Launch “Buyer” education modules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92D050"/>
                </a:solidFill>
              </a:rPr>
              <a:t>Step Two</a:t>
            </a:r>
            <a:endParaRPr lang="en-US" sz="40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Calibri" pitchFamily="34" charset="0"/>
              </a:rPr>
              <a:t>Increase # of properties after 60 days</a:t>
            </a:r>
          </a:p>
          <a:p>
            <a:r>
              <a:rPr lang="en-US" sz="2800" b="1" dirty="0" smtClean="0">
                <a:latin typeface="Calibri" pitchFamily="34" charset="0"/>
              </a:rPr>
              <a:t>Roll out to remaining States</a:t>
            </a:r>
          </a:p>
          <a:p>
            <a:r>
              <a:rPr lang="en-US" sz="2800" b="1" dirty="0" smtClean="0">
                <a:latin typeface="Calibri" pitchFamily="34" charset="0"/>
              </a:rPr>
              <a:t>Embrace CA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folHlink"/>
                </a:solidFill>
              </a:rPr>
              <a:t>How much is this going to cost?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7162800" cy="3810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2400" b="1" dirty="0" smtClean="0">
                <a:latin typeface="Calibri" pitchFamily="34" charset="0"/>
              </a:rPr>
              <a:t>In short – No additional costs!</a:t>
            </a:r>
          </a:p>
          <a:p>
            <a:pPr>
              <a:lnSpc>
                <a:spcPct val="80000"/>
              </a:lnSpc>
              <a:buNone/>
            </a:pPr>
            <a:r>
              <a:rPr lang="en-US" sz="2400" b="1" dirty="0" smtClean="0">
                <a:latin typeface="Calibri" pitchFamily="34" charset="0"/>
              </a:rPr>
              <a:t>In fact savings should be seen in the areas of</a:t>
            </a:r>
            <a:r>
              <a:rPr lang="en-US" sz="2400" b="1" dirty="0" smtClean="0">
                <a:latin typeface="Calibri" pitchFamily="34" charset="0"/>
              </a:rPr>
              <a:t>:</a:t>
            </a:r>
          </a:p>
          <a:p>
            <a:pPr>
              <a:lnSpc>
                <a:spcPct val="80000"/>
              </a:lnSpc>
              <a:buNone/>
            </a:pPr>
            <a:endParaRPr lang="en-US" sz="1000" b="1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en-US" sz="1000" b="1" dirty="0" smtClean="0">
              <a:latin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b="1" dirty="0" smtClean="0">
                <a:latin typeface="Calibri" pitchFamily="34" charset="0"/>
              </a:rPr>
              <a:t>Save </a:t>
            </a:r>
            <a:r>
              <a:rPr lang="en-US" sz="2000" b="1" dirty="0" smtClean="0">
                <a:latin typeface="Calibri" pitchFamily="34" charset="0"/>
              </a:rPr>
              <a:t>money </a:t>
            </a:r>
            <a:r>
              <a:rPr lang="en-US" sz="2000" b="1" dirty="0">
                <a:latin typeface="Calibri" pitchFamily="34" charset="0"/>
              </a:rPr>
              <a:t>in processing and management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Calibri" pitchFamily="34" charset="0"/>
              </a:rPr>
              <a:t>Savings in time on market (to be measured)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Calibri" pitchFamily="34" charset="0"/>
              </a:rPr>
              <a:t>Increase </a:t>
            </a:r>
            <a:r>
              <a:rPr lang="en-US" sz="2000" dirty="0">
                <a:latin typeface="Calibri" pitchFamily="34" charset="0"/>
              </a:rPr>
              <a:t>in </a:t>
            </a:r>
            <a:r>
              <a:rPr lang="en-US" sz="2000" dirty="0" smtClean="0">
                <a:latin typeface="Calibri" pitchFamily="34" charset="0"/>
              </a:rPr>
              <a:t>sales, </a:t>
            </a:r>
            <a:r>
              <a:rPr lang="en-US" sz="2000" dirty="0">
                <a:latin typeface="Calibri" pitchFamily="34" charset="0"/>
              </a:rPr>
              <a:t>values and </a:t>
            </a:r>
            <a:r>
              <a:rPr lang="en-US" sz="2000" dirty="0" smtClean="0">
                <a:latin typeface="Calibri" pitchFamily="34" charset="0"/>
              </a:rPr>
              <a:t>volumes</a:t>
            </a:r>
            <a:endParaRPr lang="en-US" sz="2000" dirty="0">
              <a:latin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Calibri" pitchFamily="34" charset="0"/>
              </a:rPr>
              <a:t>Scalability without increasing </a:t>
            </a:r>
            <a:r>
              <a:rPr lang="en-US" sz="2000" dirty="0" smtClean="0">
                <a:latin typeface="Calibri" pitchFamily="34" charset="0"/>
              </a:rPr>
              <a:t>overhead</a:t>
            </a:r>
            <a:endParaRPr lang="en-US" sz="2000" dirty="0" smtClean="0">
              <a:latin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Calibri" pitchFamily="34" charset="0"/>
              </a:rPr>
              <a:t>Obtain “referrals” for Mortgage </a:t>
            </a:r>
            <a:r>
              <a:rPr lang="en-US" sz="2000" dirty="0" smtClean="0">
                <a:latin typeface="Calibri" pitchFamily="34" charset="0"/>
              </a:rPr>
              <a:t>brokers</a:t>
            </a:r>
            <a:endParaRPr lang="en-US" sz="2000" dirty="0" smtClean="0">
              <a:latin typeface="Calibri" pitchFamily="34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Calibri" pitchFamily="34" charset="0"/>
              </a:rPr>
              <a:t>Build qualified buyer database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Calibri" pitchFamily="34" charset="0"/>
              </a:rPr>
              <a:t>Realtors trained and focused on Fannie Mae</a:t>
            </a:r>
          </a:p>
          <a:p>
            <a:pPr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</a:rPr>
              <a:t>  </a:t>
            </a:r>
            <a:endParaRPr lang="en-US" sz="24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z="4000" b="1" dirty="0">
                <a:solidFill>
                  <a:schemeClr val="folHlink"/>
                </a:solidFill>
              </a:rPr>
              <a:t>Conclusion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000" b="1" dirty="0" smtClean="0">
                <a:latin typeface="Calibri" pitchFamily="34" charset="0"/>
              </a:rPr>
              <a:t>2009/10 </a:t>
            </a:r>
            <a:r>
              <a:rPr lang="en-US" sz="2000" b="1" dirty="0">
                <a:latin typeface="Calibri" pitchFamily="34" charset="0"/>
              </a:rPr>
              <a:t>Default Servicing needs changes that offers scalability, better communication between client/servicer/agent/city/legal and buyers, without incurring additional processing costs </a:t>
            </a:r>
            <a:endParaRPr lang="en-US" sz="2000" b="1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000" b="1" dirty="0" smtClean="0">
                <a:latin typeface="Calibri" pitchFamily="34" charset="0"/>
              </a:rPr>
              <a:t>Agents to be focused on selling Fannie Mae properties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000" b="1" dirty="0" smtClean="0">
                <a:latin typeface="Calibri" pitchFamily="34" charset="0"/>
              </a:rPr>
              <a:t>System to be fed with knowledge of buyers and properties of interest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000" b="1" dirty="0" smtClean="0">
                <a:latin typeface="Calibri" pitchFamily="34" charset="0"/>
              </a:rPr>
              <a:t>Approved lenders to be involved much earlier in the buying cycle</a:t>
            </a:r>
            <a:endParaRPr lang="en-US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000" b="1" dirty="0" smtClean="0">
                <a:latin typeface="Calibri" pitchFamily="34" charset="0"/>
              </a:rPr>
              <a:t>Buyers </a:t>
            </a:r>
            <a:r>
              <a:rPr lang="en-US" sz="2000" b="1" dirty="0">
                <a:latin typeface="Calibri" pitchFamily="34" charset="0"/>
              </a:rPr>
              <a:t>need to be better educated on the buying process and rewarded for becoming a certified/qualified buyer</a:t>
            </a:r>
          </a:p>
          <a:p>
            <a:pPr>
              <a:lnSpc>
                <a:spcPct val="80000"/>
              </a:lnSpc>
              <a:spcBef>
                <a:spcPts val="1200"/>
              </a:spcBef>
              <a:buFontTx/>
              <a:buNone/>
            </a:pPr>
            <a:endParaRPr lang="en-US" sz="2000" b="1" dirty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PMH offers solutions to these challenges!</a:t>
            </a:r>
            <a:endParaRPr lang="en-US" sz="2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92D050"/>
                </a:solidFill>
              </a:rPr>
              <a:t>Agenda</a:t>
            </a:r>
            <a:endParaRPr lang="en-US" sz="40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7772400" cy="3810000"/>
          </a:xfrm>
        </p:spPr>
        <p:txBody>
          <a:bodyPr/>
          <a:lstStyle/>
          <a:p>
            <a:r>
              <a:rPr lang="en-US" sz="2400" b="1" dirty="0" smtClean="0">
                <a:latin typeface="Calibri" pitchFamily="34" charset="0"/>
              </a:rPr>
              <a:t>Backgrounds: PMH and Quantum</a:t>
            </a:r>
          </a:p>
          <a:p>
            <a:r>
              <a:rPr lang="en-US" sz="2400" b="1" dirty="0" smtClean="0">
                <a:latin typeface="Calibri" pitchFamily="34" charset="0"/>
              </a:rPr>
              <a:t>Consortium</a:t>
            </a:r>
          </a:p>
          <a:p>
            <a:r>
              <a:rPr lang="en-US" sz="2400" b="1" dirty="0" smtClean="0">
                <a:latin typeface="Calibri" pitchFamily="34" charset="0"/>
              </a:rPr>
              <a:t>Approach</a:t>
            </a:r>
          </a:p>
          <a:p>
            <a:r>
              <a:rPr lang="en-US" sz="2400" b="1" dirty="0" smtClean="0">
                <a:latin typeface="Calibri" pitchFamily="34" charset="0"/>
              </a:rPr>
              <a:t>Call Center</a:t>
            </a:r>
          </a:p>
          <a:p>
            <a:r>
              <a:rPr lang="en-US" sz="2400" b="1" dirty="0" smtClean="0">
                <a:latin typeface="Calibri" pitchFamily="34" charset="0"/>
              </a:rPr>
              <a:t>Education</a:t>
            </a:r>
          </a:p>
          <a:p>
            <a:r>
              <a:rPr lang="en-US" sz="2400" b="1" dirty="0" smtClean="0">
                <a:latin typeface="Calibri" pitchFamily="34" charset="0"/>
              </a:rPr>
              <a:t>Value</a:t>
            </a:r>
          </a:p>
          <a:p>
            <a:r>
              <a:rPr lang="en-US" sz="2400" b="1" dirty="0" smtClean="0">
                <a:latin typeface="Calibri" pitchFamily="34" charset="0"/>
              </a:rPr>
              <a:t>Proposed Steps</a:t>
            </a:r>
          </a:p>
          <a:p>
            <a:r>
              <a:rPr lang="en-US" sz="2400" b="1" dirty="0" smtClean="0">
                <a:latin typeface="Calibri" pitchFamily="34" charset="0"/>
              </a:rPr>
              <a:t>Conclusion</a:t>
            </a:r>
            <a:endParaRPr lang="en-US" sz="24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92D050"/>
                </a:solidFill>
              </a:rPr>
              <a:t>PMH</a:t>
            </a:r>
            <a:endParaRPr lang="en-US" sz="40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3810000"/>
          </a:xfrm>
        </p:spPr>
        <p:txBody>
          <a:bodyPr/>
          <a:lstStyle/>
          <a:p>
            <a:r>
              <a:rPr lang="en-US" sz="1800" b="1" dirty="0" smtClean="0">
                <a:latin typeface="Calibri" pitchFamily="34" charset="0"/>
              </a:rPr>
              <a:t>Full service Default Servicing company, single, centralized location</a:t>
            </a:r>
          </a:p>
          <a:p>
            <a:r>
              <a:rPr lang="en-US" sz="1800" b="1" dirty="0" smtClean="0">
                <a:latin typeface="Calibri" pitchFamily="34" charset="0"/>
              </a:rPr>
              <a:t>Several large Clients in our portfolio</a:t>
            </a:r>
          </a:p>
          <a:p>
            <a:r>
              <a:rPr lang="en-US" sz="1800" b="1" dirty="0" smtClean="0">
                <a:latin typeface="Calibri" pitchFamily="34" charset="0"/>
              </a:rPr>
              <a:t>Staffing of over 100 professionals in six States</a:t>
            </a:r>
          </a:p>
          <a:p>
            <a:r>
              <a:rPr lang="en-US" sz="1800" b="1" dirty="0" smtClean="0">
                <a:latin typeface="Calibri" pitchFamily="34" charset="0"/>
              </a:rPr>
              <a:t>Has a capacity of managing over 25,000 properties, based upon consistent supply of 3000 units per month</a:t>
            </a:r>
          </a:p>
          <a:p>
            <a:r>
              <a:rPr lang="en-US" sz="1800" b="1" dirty="0" smtClean="0">
                <a:latin typeface="Calibri" pitchFamily="34" charset="0"/>
              </a:rPr>
              <a:t>2008 - Performance of 104 days, (eviction-closing) </a:t>
            </a:r>
          </a:p>
          <a:p>
            <a:r>
              <a:rPr lang="en-US" sz="1800" b="1" dirty="0" smtClean="0">
                <a:latin typeface="Calibri" pitchFamily="34" charset="0"/>
              </a:rPr>
              <a:t>Average achieved  pricing = 98.4% reconciled market value</a:t>
            </a:r>
          </a:p>
          <a:p>
            <a:r>
              <a:rPr lang="en-US" sz="1800" b="1" dirty="0" smtClean="0">
                <a:latin typeface="Calibri" pitchFamily="34" charset="0"/>
              </a:rPr>
              <a:t>Maximum of 150 assets per employee</a:t>
            </a:r>
          </a:p>
          <a:p>
            <a:r>
              <a:rPr lang="en-US" sz="1800" b="1" dirty="0" smtClean="0">
                <a:latin typeface="Calibri" pitchFamily="34" charset="0"/>
              </a:rPr>
              <a:t>Dedicated teams used to providing referrals to partners</a:t>
            </a:r>
          </a:p>
          <a:p>
            <a:r>
              <a:rPr lang="en-US" sz="1800" b="1" dirty="0" smtClean="0">
                <a:latin typeface="Calibri" pitchFamily="34" charset="0"/>
              </a:rPr>
              <a:t>2 dedicated Fannie Mae portfolio managers + asset teams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rgbClr val="92D050"/>
                </a:solidFill>
              </a:rPr>
              <a:t>Quantum Management Systems</a:t>
            </a:r>
            <a:endParaRPr lang="en-US" sz="3600" b="1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>
                <a:latin typeface="Calibri" pitchFamily="34" charset="0"/>
              </a:rPr>
              <a:t>30 </a:t>
            </a:r>
            <a:r>
              <a:rPr lang="en-US" sz="2400" b="1" dirty="0" smtClean="0">
                <a:latin typeface="Calibri" pitchFamily="34" charset="0"/>
              </a:rPr>
              <a:t>y</a:t>
            </a:r>
            <a:r>
              <a:rPr lang="en-US" sz="2400" b="1" dirty="0" smtClean="0">
                <a:latin typeface="Calibri" pitchFamily="34" charset="0"/>
              </a:rPr>
              <a:t>ears training real estate agents </a:t>
            </a:r>
          </a:p>
          <a:p>
            <a:r>
              <a:rPr lang="en-US" sz="2400" b="1" dirty="0" smtClean="0">
                <a:latin typeface="Calibri" pitchFamily="34" charset="0"/>
              </a:rPr>
              <a:t>30 years consulting to major realty </a:t>
            </a:r>
            <a:r>
              <a:rPr lang="en-US" sz="2400" b="1" dirty="0" smtClean="0">
                <a:latin typeface="Calibri" pitchFamily="34" charset="0"/>
              </a:rPr>
              <a:t>companies</a:t>
            </a:r>
          </a:p>
          <a:p>
            <a:r>
              <a:rPr lang="en-US" sz="2400" b="1" dirty="0" smtClean="0">
                <a:latin typeface="Calibri" pitchFamily="34" charset="0"/>
              </a:rPr>
              <a:t>Consulting with all major real estate firms</a:t>
            </a:r>
          </a:p>
          <a:p>
            <a:r>
              <a:rPr lang="en-US" sz="2400" b="1" dirty="0" smtClean="0">
                <a:latin typeface="Calibri" pitchFamily="34" charset="0"/>
              </a:rPr>
              <a:t>Clear understanding process of lead capture and delivery</a:t>
            </a:r>
          </a:p>
          <a:p>
            <a:r>
              <a:rPr lang="en-US" sz="2400" b="1" dirty="0" smtClean="0">
                <a:latin typeface="Calibri" pitchFamily="34" charset="0"/>
              </a:rPr>
              <a:t>Accountability systems delivered to real estate industry</a:t>
            </a:r>
          </a:p>
          <a:p>
            <a:r>
              <a:rPr lang="en-US" sz="2400" b="1" dirty="0" smtClean="0">
                <a:latin typeface="Calibri" pitchFamily="34" charset="0"/>
              </a:rPr>
              <a:t>Team of 19 Certified trainers</a:t>
            </a:r>
            <a:endParaRPr lang="en-US" sz="2400" b="1" dirty="0" smtClean="0">
              <a:latin typeface="Calibri" pitchFamily="34" charset="0"/>
            </a:endParaRPr>
          </a:p>
          <a:p>
            <a:endParaRPr lang="en-US" sz="2400" b="1" dirty="0" smtClean="0">
              <a:latin typeface="Calibri" pitchFamily="34" charset="0"/>
            </a:endParaRPr>
          </a:p>
          <a:p>
            <a:endParaRPr lang="en-US" sz="2000" b="1" dirty="0" smtClean="0">
              <a:latin typeface="Calibri" pitchFamily="34" charset="0"/>
            </a:endParaRPr>
          </a:p>
          <a:p>
            <a:endParaRPr lang="en-US" sz="2000" b="1" dirty="0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8382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folHlink"/>
                </a:solidFill>
              </a:rPr>
              <a:t> Consortium</a:t>
            </a:r>
            <a:endParaRPr lang="en-US" sz="4000" b="1" dirty="0">
              <a:solidFill>
                <a:schemeClr val="folHlink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9788525" y="27400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5125" name="Picture 5" descr="baird and warner logo-b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4038600"/>
            <a:ext cx="1447800" cy="685800"/>
          </a:xfrm>
          <a:prstGeom prst="rect">
            <a:avLst/>
          </a:prstGeom>
          <a:noFill/>
        </p:spPr>
      </p:pic>
      <p:pic>
        <p:nvPicPr>
          <p:cNvPr id="5127" name="Picture 7" descr="sothebys_logo_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533775"/>
            <a:ext cx="1066800" cy="428625"/>
          </a:xfrm>
          <a:prstGeom prst="rect">
            <a:avLst/>
          </a:prstGeom>
          <a:noFill/>
        </p:spPr>
      </p:pic>
      <p:pic>
        <p:nvPicPr>
          <p:cNvPr id="5128" name="Picture 8" descr="keys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4267200"/>
            <a:ext cx="685800" cy="609600"/>
          </a:xfrm>
          <a:prstGeom prst="rect">
            <a:avLst/>
          </a:prstGeom>
          <a:noFill/>
        </p:spPr>
      </p:pic>
      <p:pic>
        <p:nvPicPr>
          <p:cNvPr id="5134" name="Picture 0" descr="QuREOs_Logo_artwork.t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" y="2133600"/>
            <a:ext cx="2185988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3810000" y="2133600"/>
            <a:ext cx="30629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Calibri" pitchFamily="34" charset="0"/>
              </a:rPr>
              <a:t> Lead Management System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Calibri" pitchFamily="34" charset="0"/>
              </a:rPr>
              <a:t> Agent training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Calibri" pitchFamily="34" charset="0"/>
              </a:rPr>
              <a:t> Realty Consortium Management</a:t>
            </a:r>
            <a:endParaRPr lang="en-US" sz="1600" b="1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3400" y="3043535"/>
            <a:ext cx="4440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Regional Realtor Consortium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312420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45" descr="CBlogo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3800475"/>
            <a:ext cx="13620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1" descr="Prudential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05400" y="4483100"/>
            <a:ext cx="74295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maillogo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3000" y="1219200"/>
            <a:ext cx="1905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ight Arrow 15"/>
          <p:cNvSpPr/>
          <p:nvPr/>
        </p:nvSpPr>
        <p:spPr bwMode="auto">
          <a:xfrm>
            <a:off x="3048000" y="2286000"/>
            <a:ext cx="838200" cy="256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400800" y="5029200"/>
            <a:ext cx="2438400" cy="1219200"/>
            <a:chOff x="6553200" y="5257800"/>
            <a:chExt cx="2438400" cy="1219200"/>
          </a:xfrm>
        </p:grpSpPr>
        <p:pic>
          <p:nvPicPr>
            <p:cNvPr id="5131" name="Picture 11" descr="REEad3"/>
            <p:cNvPicPr>
              <a:picLocks noChangeAspect="1" noChangeArrowheads="1"/>
            </p:cNvPicPr>
            <p:nvPr/>
          </p:nvPicPr>
          <p:blipFill>
            <a:blip r:embed="rId10"/>
            <a:srcRect/>
            <a:stretch>
              <a:fillRect/>
            </a:stretch>
          </p:blipFill>
          <p:spPr bwMode="auto">
            <a:xfrm>
              <a:off x="6553200" y="5943600"/>
              <a:ext cx="2438400" cy="533400"/>
            </a:xfrm>
            <a:prstGeom prst="rect">
              <a:avLst/>
            </a:prstGeom>
            <a:noFill/>
          </p:spPr>
        </p:pic>
        <p:sp>
          <p:nvSpPr>
            <p:cNvPr id="25" name="TextBox 24"/>
            <p:cNvSpPr txBox="1"/>
            <p:nvPr/>
          </p:nvSpPr>
          <p:spPr>
            <a:xfrm>
              <a:off x="6913402" y="5257800"/>
              <a:ext cx="20781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alibri" pitchFamily="34" charset="0"/>
                </a:rPr>
                <a:t>On-line Education</a:t>
              </a:r>
              <a:endParaRPr lang="en-US" sz="2000" b="1" dirty="0">
                <a:latin typeface="Calibri" pitchFamily="34" charset="0"/>
              </a:endParaRPr>
            </a:p>
          </p:txBody>
        </p:sp>
        <p:sp>
          <p:nvSpPr>
            <p:cNvPr id="17" name="Down Arrow 16"/>
            <p:cNvSpPr/>
            <p:nvPr/>
          </p:nvSpPr>
          <p:spPr bwMode="auto">
            <a:xfrm>
              <a:off x="7696200" y="5638800"/>
              <a:ext cx="332232" cy="304800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folHlink"/>
                </a:solidFill>
              </a:rPr>
              <a:t>Benefits of PMH approach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772400" cy="32004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000" b="1" dirty="0">
                <a:latin typeface="Calibri" pitchFamily="34" charset="0"/>
              </a:rPr>
              <a:t>Branded and reputable companies 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000" b="1" dirty="0" smtClean="0">
                <a:latin typeface="Calibri" pitchFamily="34" charset="0"/>
              </a:rPr>
              <a:t>Centralized call center 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000" b="1" dirty="0" smtClean="0">
                <a:latin typeface="Calibri" pitchFamily="34" charset="0"/>
              </a:rPr>
              <a:t>All consortium agents trained to adhere </a:t>
            </a:r>
            <a:r>
              <a:rPr lang="en-US" sz="2000" b="1" dirty="0">
                <a:latin typeface="Calibri" pitchFamily="34" charset="0"/>
              </a:rPr>
              <a:t>to </a:t>
            </a:r>
            <a:r>
              <a:rPr lang="en-US" sz="2000" b="1" dirty="0" smtClean="0">
                <a:latin typeface="Calibri" pitchFamily="34" charset="0"/>
              </a:rPr>
              <a:t>Fannie Mae requirements</a:t>
            </a:r>
            <a:endParaRPr lang="en-US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000" b="1" dirty="0" smtClean="0">
                <a:latin typeface="Calibri" pitchFamily="34" charset="0"/>
              </a:rPr>
              <a:t>Fannie Mae 1-800 number for all Fannie properties 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000" b="1" dirty="0" smtClean="0">
                <a:latin typeface="Calibri" pitchFamily="34" charset="0"/>
              </a:rPr>
              <a:t>Buyers pre-approved (where possible by Fannie Mae underwriters)</a:t>
            </a:r>
            <a:endParaRPr lang="en-US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000" b="1" dirty="0">
                <a:latin typeface="Calibri" pitchFamily="34" charset="0"/>
              </a:rPr>
              <a:t>Quickly scalable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2000" b="1" dirty="0" smtClean="0">
                <a:latin typeface="Calibri" pitchFamily="34" charset="0"/>
              </a:rPr>
              <a:t>Drive buyers to </a:t>
            </a:r>
            <a:r>
              <a:rPr lang="en-US" sz="2000" b="1" dirty="0" err="1">
                <a:latin typeface="Calibri" pitchFamily="34" charset="0"/>
              </a:rPr>
              <a:t>HomePath</a:t>
            </a:r>
            <a:r>
              <a:rPr lang="en-US" sz="2000" b="1" dirty="0">
                <a:latin typeface="Calibri" pitchFamily="34" charset="0"/>
              </a:rPr>
              <a:t>, </a:t>
            </a:r>
            <a:r>
              <a:rPr lang="en-US" sz="2000" b="1" dirty="0" smtClean="0">
                <a:latin typeface="Calibri" pitchFamily="34" charset="0"/>
              </a:rPr>
              <a:t>Mortgage Partners, </a:t>
            </a:r>
            <a:r>
              <a:rPr lang="en-US" sz="2000" b="1" dirty="0">
                <a:latin typeface="Calibri" pitchFamily="34" charset="0"/>
              </a:rPr>
              <a:t>Renovation and Protection programs</a:t>
            </a:r>
          </a:p>
          <a:p>
            <a:pPr>
              <a:lnSpc>
                <a:spcPct val="80000"/>
              </a:lnSpc>
              <a:spcBef>
                <a:spcPts val="600"/>
              </a:spcBef>
              <a:buNone/>
            </a:pPr>
            <a:endParaRPr lang="en-US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folHlink"/>
                </a:solidFill>
              </a:rPr>
              <a:t>Lead Management System</a:t>
            </a:r>
            <a:endParaRPr lang="en-US" sz="3600" b="1" dirty="0">
              <a:solidFill>
                <a:schemeClr val="folHlin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0413" y="1709738"/>
            <a:ext cx="2590800" cy="421653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1400" dirty="0">
                <a:solidFill>
                  <a:srgbClr val="000000"/>
                </a:solidFill>
              </a:rPr>
              <a:t>Initial Contact and logging:</a:t>
            </a:r>
            <a:br>
              <a:rPr lang="en-US" sz="1400" b="1" kern="1400" dirty="0">
                <a:solidFill>
                  <a:srgbClr val="000000"/>
                </a:solidFill>
              </a:rPr>
            </a:br>
            <a:endParaRPr lang="en-US" sz="1400" b="1" kern="1400" dirty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Caller asked for appointment 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(Appointments at 60% or more)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Invited </a:t>
            </a:r>
            <a:r>
              <a:rPr lang="en-US" sz="1200" b="1" kern="1400" dirty="0">
                <a:solidFill>
                  <a:srgbClr val="000000"/>
                </a:solidFill>
              </a:rPr>
              <a:t>to REO Buyer 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</a:t>
            </a:r>
            <a:r>
              <a:rPr lang="en-US" sz="1200" b="1" kern="1400" dirty="0">
                <a:solidFill>
                  <a:srgbClr val="000000"/>
                </a:solidFill>
              </a:rPr>
              <a:t> Orientation</a:t>
            </a:r>
            <a:endParaRPr lang="en-US" sz="1200" b="1" kern="1400" dirty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Certified Buyer Agent is sought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</a:t>
            </a:r>
            <a:r>
              <a:rPr lang="en-US" sz="1200" b="1" kern="1400" dirty="0">
                <a:solidFill>
                  <a:srgbClr val="000000"/>
                </a:solidFill>
              </a:rPr>
              <a:t> from </a:t>
            </a:r>
            <a:r>
              <a:rPr lang="en-US" sz="1200" b="1" kern="1400" dirty="0">
                <a:solidFill>
                  <a:srgbClr val="000000"/>
                </a:solidFill>
              </a:rPr>
              <a:t>list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Agent is notified by phone,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</a:t>
            </a:r>
            <a:r>
              <a:rPr lang="en-US" sz="1200" b="1" kern="1400" dirty="0">
                <a:solidFill>
                  <a:srgbClr val="000000"/>
                </a:solidFill>
              </a:rPr>
              <a:t> email </a:t>
            </a:r>
            <a:r>
              <a:rPr lang="en-US" sz="1200" b="1" kern="1400" dirty="0">
                <a:solidFill>
                  <a:srgbClr val="000000"/>
                </a:solidFill>
              </a:rPr>
              <a:t>and text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Agent accepts lead from system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Assigned to FNMA approved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</a:t>
            </a:r>
            <a:r>
              <a:rPr lang="en-US" sz="1200" b="1" kern="1400" dirty="0">
                <a:solidFill>
                  <a:srgbClr val="000000"/>
                </a:solidFill>
              </a:rPr>
              <a:t> Lender</a:t>
            </a:r>
            <a:endParaRPr lang="en-US" sz="1200" b="1" kern="1400" dirty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Logged into Lead Management 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</a:t>
            </a:r>
            <a:r>
              <a:rPr lang="en-US" sz="1200" b="1" kern="1400" dirty="0">
                <a:solidFill>
                  <a:srgbClr val="000000"/>
                </a:solidFill>
              </a:rPr>
              <a:t> System </a:t>
            </a:r>
            <a:r>
              <a:rPr lang="en-US" sz="1200" b="1" kern="1400" dirty="0">
                <a:solidFill>
                  <a:srgbClr val="000000"/>
                </a:solidFill>
              </a:rPr>
              <a:t>(LMS) for tracking and 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</a:t>
            </a:r>
            <a:r>
              <a:rPr lang="en-US" sz="1200" b="1" kern="1400" dirty="0">
                <a:solidFill>
                  <a:srgbClr val="000000"/>
                </a:solidFill>
              </a:rPr>
              <a:t> incubation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971800" y="2457450"/>
            <a:ext cx="51816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733800" y="1676400"/>
            <a:ext cx="4038600" cy="30469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400" b="1" dirty="0">
                <a:solidFill>
                  <a:schemeClr val="tx1"/>
                </a:solidFill>
              </a:rPr>
              <a:t>Certified Buyer Agent: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chemeClr val="tx1"/>
                </a:solidFill>
              </a:rPr>
              <a:t>Keeps the appointment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chemeClr val="tx1"/>
                </a:solidFill>
              </a:rPr>
              <a:t>Does needs/wants analysis with the client,</a:t>
            </a:r>
            <a:br>
              <a:rPr lang="en-US" sz="1200" b="1" kern="1400" dirty="0">
                <a:solidFill>
                  <a:schemeClr val="tx1"/>
                </a:solidFill>
              </a:rPr>
            </a:br>
            <a:r>
              <a:rPr lang="en-US" sz="1200" b="1" kern="1400" dirty="0">
                <a:solidFill>
                  <a:schemeClr val="tx1"/>
                </a:solidFill>
              </a:rPr>
              <a:t>   creating a buyer profile for lead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chemeClr val="tx1"/>
                </a:solidFill>
              </a:rPr>
              <a:t>Directs buyer to other FNMA listings,</a:t>
            </a:r>
            <a:br>
              <a:rPr lang="en-US" sz="1200" b="1" kern="1400" dirty="0">
                <a:solidFill>
                  <a:schemeClr val="tx1"/>
                </a:solidFill>
              </a:rPr>
            </a:br>
            <a:r>
              <a:rPr lang="en-US" sz="1200" b="1" kern="1400" dirty="0">
                <a:solidFill>
                  <a:schemeClr val="tx1"/>
                </a:solidFill>
              </a:rPr>
              <a:t>    HomePath, Insurance, Renovation, etc.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chemeClr val="tx1"/>
                </a:solidFill>
              </a:rPr>
              <a:t>Arranges for showings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chemeClr val="tx1"/>
                </a:solidFill>
              </a:rPr>
              <a:t>Coordinates with Lender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chemeClr val="tx1"/>
                </a:solidFill>
              </a:rPr>
              <a:t>Determines Category:  NOW or LATER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chemeClr val="tx1"/>
                </a:solidFill>
              </a:rPr>
              <a:t>Logs progress into LMS.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33800" y="4800600"/>
            <a:ext cx="4038600" cy="190821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1400" dirty="0">
                <a:solidFill>
                  <a:srgbClr val="000000"/>
                </a:solidFill>
              </a:rPr>
              <a:t>Lead Management System:</a:t>
            </a:r>
            <a:r>
              <a:rPr lang="en-US" sz="1200" b="1" kern="1400" dirty="0">
                <a:solidFill>
                  <a:srgbClr val="000000"/>
                </a:solidFill>
              </a:rPr>
              <a:t/>
            </a:r>
            <a:br>
              <a:rPr lang="en-US" sz="1200" b="1" kern="1400" dirty="0">
                <a:solidFill>
                  <a:srgbClr val="000000"/>
                </a:solidFill>
              </a:rPr>
            </a:br>
            <a:endParaRPr lang="en-US" sz="1400" b="1" kern="1400" dirty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Emails client with new FNMA property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Emails lending information immediately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>
                <a:solidFill>
                  <a:srgbClr val="000000"/>
                </a:solidFill>
              </a:rPr>
              <a:t>Reminds Agent to contact at </a:t>
            </a:r>
            <a:r>
              <a:rPr lang="en-US" sz="1200" b="1" kern="1400" dirty="0" smtClean="0">
                <a:solidFill>
                  <a:srgbClr val="000000"/>
                </a:solidFill>
              </a:rPr>
              <a:t>intervals</a:t>
            </a:r>
          </a:p>
          <a:p>
            <a:pPr fontAlgn="auto">
              <a:spcBef>
                <a:spcPts val="0"/>
              </a:spcBef>
              <a:spcAft>
                <a:spcPts val="1200"/>
              </a:spcAft>
              <a:buClr>
                <a:schemeClr val="accent2"/>
              </a:buClr>
              <a:buSzPts val="1000"/>
              <a:buFont typeface="Wingdings" pitchFamily="2" charset="2"/>
              <a:buChar char="Ø"/>
              <a:defRPr/>
            </a:pPr>
            <a:r>
              <a:rPr lang="en-US" sz="1200" b="1" kern="1400" dirty="0" smtClean="0">
                <a:solidFill>
                  <a:srgbClr val="000000"/>
                </a:solidFill>
              </a:rPr>
              <a:t>Takes </a:t>
            </a:r>
            <a:r>
              <a:rPr lang="en-US" sz="1200" b="1" kern="1400" dirty="0">
                <a:solidFill>
                  <a:srgbClr val="000000"/>
                </a:solidFill>
              </a:rPr>
              <a:t>Agent off list for new leads when any</a:t>
            </a:r>
            <a:br>
              <a:rPr lang="en-US" sz="1200" b="1" kern="1400" dirty="0">
                <a:solidFill>
                  <a:srgbClr val="000000"/>
                </a:solidFill>
              </a:rPr>
            </a:br>
            <a:r>
              <a:rPr lang="en-US" sz="1200" b="1" kern="1400" dirty="0">
                <a:solidFill>
                  <a:srgbClr val="000000"/>
                </a:solidFill>
              </a:rPr>
              <a:t>  criteria not met by the agent.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71800" y="5780088"/>
            <a:ext cx="457200" cy="158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600200" y="3962400"/>
            <a:ext cx="3657600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6819900" y="5295899"/>
            <a:ext cx="1447800" cy="1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>
            <a:off x="6781800" y="4572000"/>
            <a:ext cx="7620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6723077" y="6019800"/>
            <a:ext cx="8382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429000" y="2143125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5867400" y="1828800"/>
            <a:ext cx="2286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5638800" y="2743200"/>
            <a:ext cx="2819400" cy="2209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5400000">
            <a:off x="6356815" y="3518771"/>
            <a:ext cx="3810659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/>
              <a:t>Entire  system  supervised  by  the  REO  Director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-228600"/>
            <a:ext cx="7772400" cy="1143000"/>
          </a:xfrm>
          <a:noFill/>
          <a:ln/>
        </p:spPr>
        <p:txBody>
          <a:bodyPr/>
          <a:lstStyle/>
          <a:p>
            <a:r>
              <a:rPr lang="en-US" sz="2000">
                <a:solidFill>
                  <a:schemeClr val="bg1"/>
                </a:solidFill>
              </a:rPr>
              <a:t>Scaleable Process and Information Flow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38200" y="5791200"/>
            <a:ext cx="1905000" cy="381000"/>
          </a:xfrm>
          <a:prstGeom prst="rect">
            <a:avLst/>
          </a:prstGeom>
          <a:solidFill>
            <a:srgbClr val="F9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latin typeface="Arial" charset="0"/>
                <a:ea typeface="ＭＳ Ｐゴシック" pitchFamily="1" charset="-128"/>
              </a:rPr>
              <a:t>Fannie Mortgage</a:t>
            </a:r>
          </a:p>
          <a:p>
            <a:pPr algn="ctr"/>
            <a:r>
              <a:rPr lang="en-US" sz="1200">
                <a:latin typeface="Arial" charset="0"/>
                <a:ea typeface="ＭＳ Ｐゴシック" pitchFamily="1" charset="-128"/>
              </a:rPr>
              <a:t>Renovation and Protection</a:t>
            </a: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6248400" y="1600200"/>
            <a:ext cx="1828800" cy="457200"/>
          </a:xfrm>
          <a:prstGeom prst="wedgeRectCallout">
            <a:avLst>
              <a:gd name="adj1" fmla="val -99481"/>
              <a:gd name="adj2" fmla="val 7395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200">
                <a:latin typeface="Arial" charset="0"/>
                <a:ea typeface="ＭＳ Ｐゴシック" pitchFamily="1" charset="-128"/>
              </a:rPr>
              <a:t>Classify/Sort/Distribute</a:t>
            </a:r>
          </a:p>
          <a:p>
            <a:pPr algn="ctr"/>
            <a:r>
              <a:rPr lang="en-US" sz="1200">
                <a:latin typeface="Arial" charset="0"/>
                <a:ea typeface="ＭＳ Ｐゴシック" pitchFamily="1" charset="-128"/>
              </a:rPr>
              <a:t>Control, Interface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1752600" y="3886200"/>
            <a:ext cx="1219200" cy="685800"/>
          </a:xfrm>
          <a:prstGeom prst="wedgeRoundRectCallout">
            <a:avLst>
              <a:gd name="adj1" fmla="val 97398"/>
              <a:gd name="adj2" fmla="val 3611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200">
                <a:latin typeface="Arial" charset="0"/>
                <a:ea typeface="ＭＳ Ｐゴシック" pitchFamily="1" charset="-128"/>
              </a:rPr>
              <a:t>Qualify, Filter, incubate &amp; communicate</a:t>
            </a:r>
          </a:p>
        </p:txBody>
      </p:sp>
      <p:sp>
        <p:nvSpPr>
          <p:cNvPr id="12296" name="AutoShape 8"/>
          <p:cNvSpPr>
            <a:spLocks/>
          </p:cNvSpPr>
          <p:nvPr/>
        </p:nvSpPr>
        <p:spPr bwMode="auto">
          <a:xfrm>
            <a:off x="1295400" y="1905000"/>
            <a:ext cx="914400" cy="609600"/>
          </a:xfrm>
          <a:prstGeom prst="callout1">
            <a:avLst>
              <a:gd name="adj1" fmla="val 18750"/>
              <a:gd name="adj2" fmla="val -8333"/>
              <a:gd name="adj3" fmla="val 181509"/>
              <a:gd name="adj4" fmla="val -619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1355725" y="1938338"/>
            <a:ext cx="16160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dirty="0">
                <a:latin typeface="Arial" charset="0"/>
                <a:ea typeface="ＭＳ Ｐゴシック" pitchFamily="1" charset="-128"/>
              </a:rPr>
              <a:t>Assign, control, monitor, scale, &amp; support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1143000" y="2362200"/>
            <a:ext cx="2286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5638800" y="22860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0" y="5029200"/>
            <a:ext cx="1143000" cy="838200"/>
          </a:xfrm>
          <a:prstGeom prst="wedgeEllipseCallout">
            <a:avLst>
              <a:gd name="adj1" fmla="val 60556"/>
              <a:gd name="adj2" fmla="val -3882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>
              <a:latin typeface="Arial" charset="0"/>
              <a:ea typeface="ＭＳ Ｐゴシック" pitchFamily="1" charset="-128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7086600" y="3886200"/>
            <a:ext cx="123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Arial" charset="0"/>
                <a:ea typeface="ＭＳ Ｐゴシック" pitchFamily="1" charset="-128"/>
              </a:rPr>
              <a:t>Local/trained</a:t>
            </a:r>
          </a:p>
          <a:p>
            <a:r>
              <a:rPr lang="en-US" sz="1200">
                <a:latin typeface="Arial" charset="0"/>
                <a:ea typeface="ＭＳ Ｐゴシック" pitchFamily="1" charset="-128"/>
              </a:rPr>
              <a:t>REO agents</a:t>
            </a: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4419600" y="144780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en-US"/>
          </a:p>
        </p:txBody>
      </p:sp>
      <p:grpSp>
        <p:nvGrpSpPr>
          <p:cNvPr id="12303" name="Group 26"/>
          <p:cNvGrpSpPr>
            <a:grpSpLocks/>
          </p:cNvGrpSpPr>
          <p:nvPr/>
        </p:nvGrpSpPr>
        <p:grpSpPr bwMode="auto">
          <a:xfrm>
            <a:off x="3505200" y="1752600"/>
            <a:ext cx="2286000" cy="828675"/>
            <a:chOff x="5111971" y="4955325"/>
            <a:chExt cx="1136838" cy="1154654"/>
          </a:xfrm>
        </p:grpSpPr>
        <p:pic>
          <p:nvPicPr>
            <p:cNvPr id="12304" name="Picture 25" descr="ed00300_.wm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11971" y="5161307"/>
              <a:ext cx="1136838" cy="948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05" name="Picture 22" descr="biz7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90671" y="4955325"/>
              <a:ext cx="313343" cy="54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306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8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9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36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0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1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2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3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4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5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6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7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18" name="Picture 10" descr="biz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895600"/>
            <a:ext cx="319088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319" name="Group 27"/>
          <p:cNvGrpSpPr>
            <a:grpSpLocks/>
          </p:cNvGrpSpPr>
          <p:nvPr/>
        </p:nvGrpSpPr>
        <p:grpSpPr bwMode="auto">
          <a:xfrm>
            <a:off x="762000" y="3810000"/>
            <a:ext cx="639763" cy="688975"/>
            <a:chOff x="2295191" y="4445958"/>
            <a:chExt cx="687285" cy="816491"/>
          </a:xfrm>
        </p:grpSpPr>
        <p:pic>
          <p:nvPicPr>
            <p:cNvPr id="12320" name="Picture 12" descr="biz4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2636589" y="4445958"/>
              <a:ext cx="345887" cy="509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21" name="Picture 13" descr="biz5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95191" y="4445958"/>
              <a:ext cx="325849" cy="561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22" name="Picture 9" descr="bizman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93779" y="4753082"/>
              <a:ext cx="391029" cy="509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323" name="Group 27"/>
          <p:cNvGrpSpPr>
            <a:grpSpLocks/>
          </p:cNvGrpSpPr>
          <p:nvPr/>
        </p:nvGrpSpPr>
        <p:grpSpPr bwMode="auto">
          <a:xfrm>
            <a:off x="8077200" y="3733800"/>
            <a:ext cx="639763" cy="688975"/>
            <a:chOff x="2295191" y="4445958"/>
            <a:chExt cx="687285" cy="816491"/>
          </a:xfrm>
        </p:grpSpPr>
        <p:pic>
          <p:nvPicPr>
            <p:cNvPr id="12324" name="Picture 12" descr="biz4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2636589" y="4445958"/>
              <a:ext cx="345887" cy="509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25" name="Picture 13" descr="biz5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95191" y="4445958"/>
              <a:ext cx="325849" cy="561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26" name="Picture 9" descr="bizman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93779" y="4753082"/>
              <a:ext cx="391029" cy="509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327" name="Group 155"/>
          <p:cNvGrpSpPr>
            <a:grpSpLocks/>
          </p:cNvGrpSpPr>
          <p:nvPr/>
        </p:nvGrpSpPr>
        <p:grpSpPr bwMode="auto">
          <a:xfrm>
            <a:off x="1295400" y="4876800"/>
            <a:ext cx="696913" cy="720725"/>
            <a:chOff x="2226606" y="3430501"/>
            <a:chExt cx="735834" cy="840654"/>
          </a:xfrm>
        </p:grpSpPr>
        <p:pic>
          <p:nvPicPr>
            <p:cNvPr id="12328" name="Picture 156" descr="biz3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26606" y="3468482"/>
              <a:ext cx="351567" cy="551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29" name="Picture 157" descr="biz6.png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636591" y="3430501"/>
              <a:ext cx="325849" cy="561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30" name="Picture 158" descr="biz8.png"/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431688" y="3713462"/>
              <a:ext cx="378704" cy="557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331" name="Group 155"/>
          <p:cNvGrpSpPr>
            <a:grpSpLocks/>
          </p:cNvGrpSpPr>
          <p:nvPr/>
        </p:nvGrpSpPr>
        <p:grpSpPr bwMode="auto">
          <a:xfrm>
            <a:off x="7848600" y="4953000"/>
            <a:ext cx="696913" cy="720725"/>
            <a:chOff x="2226606" y="3430501"/>
            <a:chExt cx="735834" cy="840654"/>
          </a:xfrm>
        </p:grpSpPr>
        <p:pic>
          <p:nvPicPr>
            <p:cNvPr id="12332" name="Picture 156" descr="biz3.png"/>
            <p:cNvPicPr>
              <a:picLocks noChangeAspect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226606" y="3468482"/>
              <a:ext cx="351567" cy="551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33" name="Picture 157" descr="biz6.png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636591" y="3430501"/>
              <a:ext cx="325849" cy="561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34" name="Picture 158" descr="biz8.png"/>
            <p:cNvPicPr>
              <a:picLocks noChangeAspect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431688" y="3713462"/>
              <a:ext cx="378704" cy="557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335" name="Group 150"/>
          <p:cNvGrpSpPr>
            <a:grpSpLocks/>
          </p:cNvGrpSpPr>
          <p:nvPr/>
        </p:nvGrpSpPr>
        <p:grpSpPr bwMode="auto">
          <a:xfrm>
            <a:off x="3505200" y="3733800"/>
            <a:ext cx="1981200" cy="1066800"/>
            <a:chOff x="5111971" y="4955325"/>
            <a:chExt cx="1136838" cy="1154654"/>
          </a:xfrm>
        </p:grpSpPr>
        <p:pic>
          <p:nvPicPr>
            <p:cNvPr id="12336" name="Picture 151" descr="ed00300_.wmf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111971" y="5161307"/>
              <a:ext cx="1136838" cy="948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37" name="Picture 152" descr="biz7.png"/>
            <p:cNvPicPr>
              <a:picLocks noChangeAspect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490671" y="4955325"/>
              <a:ext cx="313343" cy="540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2338" name="Picture 71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91000" y="5257800"/>
            <a:ext cx="669925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339" name="Group 91"/>
          <p:cNvGrpSpPr>
            <a:grpSpLocks/>
          </p:cNvGrpSpPr>
          <p:nvPr/>
        </p:nvGrpSpPr>
        <p:grpSpPr bwMode="auto">
          <a:xfrm>
            <a:off x="457200" y="1066800"/>
            <a:ext cx="704850" cy="757238"/>
            <a:chOff x="7511542" y="2139104"/>
            <a:chExt cx="1632458" cy="1766991"/>
          </a:xfrm>
        </p:grpSpPr>
        <p:pic>
          <p:nvPicPr>
            <p:cNvPr id="12340" name="Picture 87" descr="biz9.png"/>
            <p:cNvPicPr>
              <a:picLocks noChangeAspect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7511542" y="2469304"/>
              <a:ext cx="724915" cy="1208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41" name="Picture 88" descr="biz12.png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8108442" y="2139104"/>
              <a:ext cx="724915" cy="1208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42" name="Picture 90" descr="biz10.png"/>
            <p:cNvPicPr>
              <a:picLocks noChangeAspect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8419085" y="2697904"/>
              <a:ext cx="724915" cy="1208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343" name="Text Box 55"/>
          <p:cNvSpPr txBox="1">
            <a:spLocks noChangeArrowheads="1"/>
          </p:cNvSpPr>
          <p:nvPr/>
        </p:nvSpPr>
        <p:spPr bwMode="auto">
          <a:xfrm>
            <a:off x="0" y="5181600"/>
            <a:ext cx="1173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  <a:ea typeface="ＭＳ Ｐゴシック" pitchFamily="1" charset="-128"/>
              </a:rPr>
              <a:t>Buyers &amp;</a:t>
            </a:r>
          </a:p>
          <a:p>
            <a:r>
              <a:rPr lang="en-US" sz="1200">
                <a:latin typeface="Arial" charset="0"/>
                <a:ea typeface="ＭＳ Ｐゴシック" pitchFamily="1" charset="-128"/>
              </a:rPr>
              <a:t>Buyers Agents</a:t>
            </a:r>
          </a:p>
        </p:txBody>
      </p:sp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1295400" y="1295400"/>
            <a:ext cx="16766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dirty="0" smtClean="0">
                <a:latin typeface="Arial" charset="0"/>
                <a:ea typeface="ＭＳ Ｐゴシック" pitchFamily="1" charset="-128"/>
              </a:rPr>
              <a:t>Fannie </a:t>
            </a:r>
            <a:r>
              <a:rPr lang="en-US" sz="1200" dirty="0" err="1" smtClean="0">
                <a:latin typeface="Arial" charset="0"/>
                <a:ea typeface="ＭＳ Ｐゴシック" pitchFamily="1" charset="-128"/>
              </a:rPr>
              <a:t>Maint.Vendors</a:t>
            </a:r>
            <a:endParaRPr lang="en-US" sz="1200" dirty="0">
              <a:latin typeface="Arial" charset="0"/>
              <a:ea typeface="ＭＳ Ｐゴシック" pitchFamily="1" charset="-128"/>
            </a:endParaRP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3505200" y="4724400"/>
            <a:ext cx="2225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Arial" charset="0"/>
                <a:ea typeface="ＭＳ Ｐゴシック" pitchFamily="1" charset="-128"/>
              </a:rPr>
              <a:t>800# Lead </a:t>
            </a:r>
            <a:r>
              <a:rPr lang="en-US" sz="1800" dirty="0" err="1" smtClean="0">
                <a:solidFill>
                  <a:srgbClr val="FF0000"/>
                </a:solidFill>
                <a:latin typeface="Arial" charset="0"/>
                <a:ea typeface="ＭＳ Ｐゴシック" pitchFamily="1" charset="-128"/>
              </a:rPr>
              <a:t>Managegement</a:t>
            </a:r>
            <a:endParaRPr lang="en-US" sz="1800" dirty="0">
              <a:solidFill>
                <a:srgbClr val="FF0000"/>
              </a:solidFill>
              <a:latin typeface="Arial" charset="0"/>
              <a:ea typeface="ＭＳ Ｐゴシック" pitchFamily="1" charset="-128"/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914400" y="3429000"/>
            <a:ext cx="7545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Arial" charset="0"/>
                <a:ea typeface="ＭＳ Ｐゴシック" pitchFamily="1" charset="-128"/>
              </a:rPr>
              <a:t>MI         IL        AZ      MN       CA     TX      GA       FL        WI      CO       OH        KY         NV</a:t>
            </a:r>
            <a:r>
              <a:rPr lang="en-US" sz="1400">
                <a:latin typeface="Arial" charset="0"/>
                <a:ea typeface="ＭＳ Ｐゴシック" pitchFamily="1" charset="-128"/>
              </a:rPr>
              <a:t> </a:t>
            </a:r>
          </a:p>
        </p:txBody>
      </p:sp>
      <p:sp>
        <p:nvSpPr>
          <p:cNvPr id="12347" name="Line 59"/>
          <p:cNvSpPr>
            <a:spLocks noChangeShapeType="1"/>
          </p:cNvSpPr>
          <p:nvPr/>
        </p:nvSpPr>
        <p:spPr bwMode="auto">
          <a:xfrm>
            <a:off x="762000" y="30480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3048000" y="2514600"/>
            <a:ext cx="291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" charset="0"/>
                <a:ea typeface="ＭＳ Ｐゴシック" pitchFamily="1" charset="-128"/>
              </a:rPr>
              <a:t>PMH Professional services</a:t>
            </a:r>
          </a:p>
        </p:txBody>
      </p:sp>
      <p:sp>
        <p:nvSpPr>
          <p:cNvPr id="12349" name="Line 61"/>
          <p:cNvSpPr>
            <a:spLocks noChangeShapeType="1"/>
          </p:cNvSpPr>
          <p:nvPr/>
        </p:nvSpPr>
        <p:spPr bwMode="auto">
          <a:xfrm flipV="1">
            <a:off x="1981200" y="45720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0" name="Line 62"/>
          <p:cNvSpPr>
            <a:spLocks noChangeShapeType="1"/>
          </p:cNvSpPr>
          <p:nvPr/>
        </p:nvSpPr>
        <p:spPr bwMode="auto">
          <a:xfrm>
            <a:off x="5410200" y="4419600"/>
            <a:ext cx="2438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1" name="Line 63"/>
          <p:cNvSpPr>
            <a:spLocks noChangeShapeType="1"/>
          </p:cNvSpPr>
          <p:nvPr/>
        </p:nvSpPr>
        <p:spPr bwMode="auto">
          <a:xfrm>
            <a:off x="1752600" y="563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1905000" y="5334000"/>
            <a:ext cx="1905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Line 65"/>
          <p:cNvSpPr>
            <a:spLocks noChangeShapeType="1"/>
          </p:cNvSpPr>
          <p:nvPr/>
        </p:nvSpPr>
        <p:spPr bwMode="auto">
          <a:xfrm>
            <a:off x="1143000" y="1676400"/>
            <a:ext cx="3124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914400" y="1752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355" name="Group 27"/>
          <p:cNvGrpSpPr>
            <a:grpSpLocks/>
          </p:cNvGrpSpPr>
          <p:nvPr/>
        </p:nvGrpSpPr>
        <p:grpSpPr bwMode="auto">
          <a:xfrm>
            <a:off x="381000" y="4191000"/>
            <a:ext cx="639763" cy="688975"/>
            <a:chOff x="2295191" y="4445958"/>
            <a:chExt cx="687285" cy="816491"/>
          </a:xfrm>
        </p:grpSpPr>
        <p:pic>
          <p:nvPicPr>
            <p:cNvPr id="12356" name="Picture 12" descr="biz4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2636589" y="4445958"/>
              <a:ext cx="345887" cy="509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57" name="Picture 13" descr="biz5.png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295191" y="4445958"/>
              <a:ext cx="325849" cy="561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358" name="Picture 9" descr="bizman.png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93779" y="4753082"/>
              <a:ext cx="391029" cy="509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359" name="Text Box 71"/>
          <p:cNvSpPr txBox="1">
            <a:spLocks noChangeArrowheads="1"/>
          </p:cNvSpPr>
          <p:nvPr/>
        </p:nvSpPr>
        <p:spPr bwMode="auto">
          <a:xfrm>
            <a:off x="914400" y="4572000"/>
            <a:ext cx="1449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Arial" charset="0"/>
                <a:ea typeface="ＭＳ Ｐゴシック" pitchFamily="1" charset="-128"/>
              </a:rPr>
              <a:t>Scaled as required</a:t>
            </a:r>
          </a:p>
        </p:txBody>
      </p:sp>
      <p:sp>
        <p:nvSpPr>
          <p:cNvPr id="12360" name="Line 72"/>
          <p:cNvSpPr>
            <a:spLocks noChangeShapeType="1"/>
          </p:cNvSpPr>
          <p:nvPr/>
        </p:nvSpPr>
        <p:spPr bwMode="auto">
          <a:xfrm flipH="1">
            <a:off x="5486400" y="53340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361" name="Picture 73" descr="FM-logo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505200" y="914400"/>
            <a:ext cx="2057400" cy="533400"/>
          </a:xfrm>
          <a:prstGeom prst="rect">
            <a:avLst/>
          </a:prstGeom>
          <a:noFill/>
        </p:spPr>
      </p:pic>
      <p:sp>
        <p:nvSpPr>
          <p:cNvPr id="75" name="Rectangle 74"/>
          <p:cNvSpPr/>
          <p:nvPr/>
        </p:nvSpPr>
        <p:spPr>
          <a:xfrm>
            <a:off x="2971800" y="6019800"/>
            <a:ext cx="358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ＭＳ Ｐゴシック" pitchFamily="1" charset="-128"/>
              </a:rPr>
              <a:t>Fannie - Legal/Title and Escrow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chemeClr val="folHlink"/>
                </a:solidFill>
              </a:rPr>
              <a:t>Education</a:t>
            </a:r>
            <a:endParaRPr lang="en-US" sz="4000" b="1" dirty="0">
              <a:solidFill>
                <a:schemeClr val="folHlink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229600" cy="4038600"/>
          </a:xfrm>
        </p:spPr>
        <p:txBody>
          <a:bodyPr/>
          <a:lstStyle/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b="1" dirty="0" smtClean="0">
                <a:latin typeface="Calibri" pitchFamily="34" charset="0"/>
              </a:rPr>
              <a:t>Uses 19 </a:t>
            </a:r>
            <a:r>
              <a:rPr lang="en-US" sz="2400" b="1" dirty="0" smtClean="0">
                <a:latin typeface="Calibri" pitchFamily="34" charset="0"/>
              </a:rPr>
              <a:t>trainers to provide Fannie Mae training and certification to all </a:t>
            </a:r>
            <a:r>
              <a:rPr lang="en-US" sz="2400" b="1" dirty="0" smtClean="0">
                <a:latin typeface="Calibri" pitchFamily="34" charset="0"/>
              </a:rPr>
              <a:t>QuREOs Listing </a:t>
            </a:r>
            <a:r>
              <a:rPr lang="en-US" sz="2400" b="1" dirty="0" smtClean="0">
                <a:latin typeface="Calibri" pitchFamily="34" charset="0"/>
              </a:rPr>
              <a:t>&amp; Buyer </a:t>
            </a:r>
            <a:r>
              <a:rPr lang="en-US" sz="2400" b="1" dirty="0" smtClean="0">
                <a:latin typeface="Calibri" pitchFamily="34" charset="0"/>
              </a:rPr>
              <a:t>agents</a:t>
            </a:r>
            <a:endParaRPr lang="en-US" sz="2400" b="1" dirty="0" smtClean="0">
              <a:latin typeface="Calibri" pitchFamily="34" charset="0"/>
            </a:endParaRPr>
          </a:p>
          <a:p>
            <a:pPr marL="342900" lvl="1" indent="-342900">
              <a:lnSpc>
                <a:spcPct val="90000"/>
              </a:lnSpc>
              <a:buNone/>
            </a:pPr>
            <a:endParaRPr lang="en-US" sz="2400" dirty="0" smtClean="0"/>
          </a:p>
          <a:p>
            <a:pPr marL="342900" lvl="1" indent="-342900">
              <a:lnSpc>
                <a:spcPct val="90000"/>
              </a:lnSpc>
              <a:buNone/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b="1" dirty="0" smtClean="0">
                <a:latin typeface="Calibri" pitchFamily="34" charset="0"/>
              </a:rPr>
              <a:t>Provide on-line education </a:t>
            </a:r>
            <a:r>
              <a:rPr lang="en-US" sz="2400" b="1" dirty="0">
                <a:latin typeface="Calibri" pitchFamily="34" charset="0"/>
              </a:rPr>
              <a:t>courses </a:t>
            </a:r>
            <a:r>
              <a:rPr lang="en-US" sz="2400" b="1" dirty="0" smtClean="0">
                <a:latin typeface="Calibri" pitchFamily="34" charset="0"/>
              </a:rPr>
              <a:t>to: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   B</a:t>
            </a:r>
            <a:r>
              <a:rPr lang="en-US" sz="2400" b="1" dirty="0" smtClean="0">
                <a:latin typeface="Calibri" pitchFamily="34" charset="0"/>
              </a:rPr>
              <a:t>uyers</a:t>
            </a:r>
            <a:r>
              <a:rPr lang="en-US" sz="2400" b="1" dirty="0" smtClean="0">
                <a:latin typeface="Calibri" pitchFamily="34" charset="0"/>
              </a:rPr>
              <a:t>, Asset Teams, REO Agents, Appraisers, City Inspectors etc.</a:t>
            </a:r>
            <a:endParaRPr lang="en-US" sz="2400" b="1" dirty="0">
              <a:latin typeface="Calibri" pitchFamily="34" charset="0"/>
            </a:endParaRPr>
          </a:p>
        </p:txBody>
      </p:sp>
      <p:pic>
        <p:nvPicPr>
          <p:cNvPr id="4" name="Picture 11" descr="REEad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8457" y="3733800"/>
            <a:ext cx="2786743" cy="609600"/>
          </a:xfrm>
          <a:prstGeom prst="rect">
            <a:avLst/>
          </a:prstGeom>
          <a:noFill/>
        </p:spPr>
      </p:pic>
      <p:pic>
        <p:nvPicPr>
          <p:cNvPr id="6" name="Picture 0" descr="QuREOs_Logo_artwork.tif"/>
          <p:cNvPicPr>
            <a:picLocks noChangeAspect="1" noChangeArrowheads="1"/>
          </p:cNvPicPr>
          <p:nvPr/>
        </p:nvPicPr>
        <p:blipFill>
          <a:blip r:embed="rId3"/>
          <a:srcRect b="25000"/>
          <a:stretch>
            <a:fillRect/>
          </a:stretch>
        </p:blipFill>
        <p:spPr bwMode="auto">
          <a:xfrm>
            <a:off x="762000" y="2133600"/>
            <a:ext cx="4343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613</Words>
  <Application>Microsoft Office PowerPoint</Application>
  <PresentationFormat>On-screen Show (4:3)</PresentationFormat>
  <Paragraphs>135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Blank Presentation</vt:lpstr>
      <vt:lpstr>Slide 1</vt:lpstr>
      <vt:lpstr>Agenda</vt:lpstr>
      <vt:lpstr>PMH</vt:lpstr>
      <vt:lpstr>Quantum Management Systems</vt:lpstr>
      <vt:lpstr> Consortium</vt:lpstr>
      <vt:lpstr>Benefits of PMH approach</vt:lpstr>
      <vt:lpstr>Lead Management System</vt:lpstr>
      <vt:lpstr>Scaleable Process and Information Flow</vt:lpstr>
      <vt:lpstr>Education</vt:lpstr>
      <vt:lpstr>Value</vt:lpstr>
      <vt:lpstr>Step One</vt:lpstr>
      <vt:lpstr>Step Two</vt:lpstr>
      <vt:lpstr>How much is this going to cost?</vt:lpstr>
      <vt:lpstr>Conclusion</vt:lpstr>
    </vt:vector>
  </TitlesOfParts>
  <Company>Garrison Everest IAD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Claflin</dc:creator>
  <cp:lastModifiedBy>Sherry</cp:lastModifiedBy>
  <cp:revision>44</cp:revision>
  <dcterms:created xsi:type="dcterms:W3CDTF">2009-04-24T22:04:23Z</dcterms:created>
  <dcterms:modified xsi:type="dcterms:W3CDTF">2009-06-16T22:30:29Z</dcterms:modified>
</cp:coreProperties>
</file>