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76" r:id="rId3"/>
    <p:sldId id="278" r:id="rId4"/>
    <p:sldId id="275" r:id="rId5"/>
    <p:sldId id="259" r:id="rId6"/>
    <p:sldId id="261" r:id="rId7"/>
    <p:sldId id="262" r:id="rId8"/>
    <p:sldId id="266" r:id="rId9"/>
    <p:sldId id="267" r:id="rId10"/>
    <p:sldId id="268" r:id="rId11"/>
    <p:sldId id="270" r:id="rId12"/>
    <p:sldId id="277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E88D2-1292-40A2-BD19-D5F9821877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3F5A9-3025-4CFC-8F5A-7C2EEBF10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848E2-5FEE-412B-9AF2-975A69CCB3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1ADC8-C8AA-4AED-A8A7-D4B02B6A2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5B1ED-D9CA-4100-8F01-B1BDF42F1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E4522-3DE5-4384-A211-7AE35DB831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4A2F-98DF-4F9F-8A6E-8207137408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6D479-FC29-4ACA-BC4A-4CCE32AE7B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7D034-4667-492F-8F30-ED0E1FAF26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AF99F-4199-4EE4-84FC-AF75CED20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D5316-71ED-4B5B-99D0-1DA6E4450F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FCA2FA-D08F-4D37-8587-96AA789785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hyperlink" Target="http://www.pmhfinancial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wmf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572000" y="251460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PMH offers a Paradigm Shift</a:t>
            </a:r>
            <a:br>
              <a:rPr lang="en-US">
                <a:solidFill>
                  <a:schemeClr val="folHlink"/>
                </a:solidFill>
              </a:rPr>
            </a:br>
            <a:r>
              <a:rPr lang="en-US" i="1">
                <a:solidFill>
                  <a:schemeClr val="folHlink"/>
                </a:solidFill>
              </a:rPr>
              <a:t>for Fannie Mae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-1806575" y="-12350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0017125" y="4632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4648200" y="3657600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</a:rPr>
              <a:t>2009/10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</a:rPr>
              <a:t>Value</a:t>
            </a: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One conduit for Fannie Mae, </a:t>
            </a:r>
            <a:r>
              <a:rPr lang="en-US" sz="1800" dirty="0" smtClean="0"/>
              <a:t>PMH, Agents, Buyers &amp; Cities,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Capture buyers early in cycle, drive to all Fannie Mae properties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Utilize Fannie Mae vendors (where and when possible)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In-depth</a:t>
            </a:r>
            <a:r>
              <a:rPr lang="en-US" sz="1800" dirty="0"/>
              <a:t>, as well as, faster communication </a:t>
            </a:r>
            <a:r>
              <a:rPr lang="en-US" sz="1800" dirty="0" smtClean="0"/>
              <a:t>between </a:t>
            </a:r>
            <a:r>
              <a:rPr lang="en-US" sz="1800" dirty="0"/>
              <a:t>all parties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All parties working from </a:t>
            </a:r>
            <a:r>
              <a:rPr lang="en-US" sz="1800" dirty="0"/>
              <a:t>the same check sheet, </a:t>
            </a:r>
            <a:r>
              <a:rPr lang="en-US" sz="1800" dirty="0" smtClean="0"/>
              <a:t>and </a:t>
            </a:r>
            <a:r>
              <a:rPr lang="en-US" sz="1800" i="1" u="sng" dirty="0" smtClean="0"/>
              <a:t>all </a:t>
            </a:r>
            <a:r>
              <a:rPr lang="en-US" sz="1800" dirty="0" smtClean="0"/>
              <a:t>have </a:t>
            </a:r>
            <a:r>
              <a:rPr lang="en-US" sz="1800" dirty="0"/>
              <a:t>the same </a:t>
            </a:r>
            <a:r>
              <a:rPr lang="en-US" sz="1800" dirty="0" smtClean="0"/>
              <a:t>goals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Ability to Scale </a:t>
            </a:r>
            <a:r>
              <a:rPr lang="en-US" sz="1800" dirty="0" smtClean="0"/>
              <a:t>quickly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Direct interested buyers to only Fannie Mae properties</a:t>
            </a: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folHlink"/>
                </a:solidFill>
              </a:rPr>
              <a:t>Step One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Agree on selection of States and # of properties </a:t>
            </a:r>
            <a:r>
              <a:rPr lang="en-US" sz="2400" dirty="0" smtClean="0"/>
              <a:t>(13 </a:t>
            </a:r>
            <a:r>
              <a:rPr lang="en-US" sz="2400" dirty="0"/>
              <a:t>States and </a:t>
            </a:r>
            <a:r>
              <a:rPr lang="en-US" sz="2400" dirty="0" smtClean="0"/>
              <a:t>200 properties, </a:t>
            </a:r>
            <a:r>
              <a:rPr lang="en-US" sz="2400" dirty="0"/>
              <a:t>per </a:t>
            </a:r>
            <a:r>
              <a:rPr lang="en-US" sz="2400" dirty="0" smtClean="0"/>
              <a:t>State, per month.)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Launch pilots July 1</a:t>
            </a:r>
            <a:r>
              <a:rPr lang="en-US" sz="2400" baseline="30000" dirty="0"/>
              <a:t>st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Implement </a:t>
            </a:r>
            <a:r>
              <a:rPr lang="en-US" sz="2400" dirty="0"/>
              <a:t>special tracking, reporting matrixes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Continue to train agents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Launch “Buyer” education modules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Step Two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# of properties after 60 days</a:t>
            </a:r>
          </a:p>
          <a:p>
            <a:r>
              <a:rPr lang="en-US" dirty="0" smtClean="0"/>
              <a:t>Roll out to remaining States</a:t>
            </a:r>
          </a:p>
          <a:p>
            <a:r>
              <a:rPr lang="en-US" dirty="0" smtClean="0"/>
              <a:t>Embrace CA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folHlink"/>
                </a:solidFill>
              </a:rPr>
              <a:t>How much is this going to cost?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772400" cy="38100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In short – No additional costs!</a:t>
            </a:r>
          </a:p>
          <a:p>
            <a:pPr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In fact savings should be seen in the areas of: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Save </a:t>
            </a:r>
            <a:r>
              <a:rPr lang="en-US" sz="2000" b="1" dirty="0">
                <a:solidFill>
                  <a:srgbClr val="FF0000"/>
                </a:solidFill>
              </a:rPr>
              <a:t>monies in processing and management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</a:rPr>
              <a:t>Savings in time on market (to be measured)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Increase </a:t>
            </a:r>
            <a:r>
              <a:rPr lang="en-US" sz="2000" dirty="0">
                <a:solidFill>
                  <a:srgbClr val="FF0000"/>
                </a:solidFill>
              </a:rPr>
              <a:t>in </a:t>
            </a:r>
            <a:r>
              <a:rPr lang="en-US" sz="2000" dirty="0" smtClean="0">
                <a:solidFill>
                  <a:srgbClr val="FF0000"/>
                </a:solidFill>
              </a:rPr>
              <a:t>sales, </a:t>
            </a:r>
            <a:r>
              <a:rPr lang="en-US" sz="2000" dirty="0">
                <a:solidFill>
                  <a:srgbClr val="FF0000"/>
                </a:solidFill>
              </a:rPr>
              <a:t>values and </a:t>
            </a:r>
            <a:r>
              <a:rPr lang="en-US" sz="2000" dirty="0" smtClean="0">
                <a:solidFill>
                  <a:srgbClr val="FF0000"/>
                </a:solidFill>
              </a:rPr>
              <a:t>volumes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Scalability without increasing overheads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Obtain “referrals” for Mortgage buyers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Build qualified buyer database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Realtors trained and focused on Fannie Mae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folHlink"/>
                </a:solidFill>
              </a:rPr>
              <a:t>Conclusion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2009/10 </a:t>
            </a:r>
            <a:r>
              <a:rPr lang="en-US" sz="2000" dirty="0"/>
              <a:t>Default Servicing needs changes that offers scalability, better communication between client/servicer/agent/city/legal and buyers, without incurring additional processing costs 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Agents to be focused on selling Fannie Mae properties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System to be fed with knowledge of buyers and properties of interest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Approved lenders to be involved much earlier in the buying cycle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Buyers </a:t>
            </a:r>
            <a:r>
              <a:rPr lang="en-US" sz="2000" dirty="0"/>
              <a:t>need to be better educated on the buying process and rewarded for becoming a certified/qualified buyer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PMH offers solutions to these challenges!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Agenda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7772400" cy="3810000"/>
          </a:xfrm>
        </p:spPr>
        <p:txBody>
          <a:bodyPr/>
          <a:lstStyle/>
          <a:p>
            <a:r>
              <a:rPr lang="en-US" sz="2400" dirty="0" smtClean="0"/>
              <a:t>Backgrounds: PMH and Quantum</a:t>
            </a:r>
          </a:p>
          <a:p>
            <a:r>
              <a:rPr lang="en-US" sz="2400" dirty="0" smtClean="0"/>
              <a:t>Consortium</a:t>
            </a:r>
          </a:p>
          <a:p>
            <a:r>
              <a:rPr lang="en-US" sz="2400" dirty="0" smtClean="0"/>
              <a:t>Approach</a:t>
            </a:r>
          </a:p>
          <a:p>
            <a:r>
              <a:rPr lang="en-US" sz="2400" dirty="0" smtClean="0"/>
              <a:t>Call Center</a:t>
            </a:r>
          </a:p>
          <a:p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Value</a:t>
            </a:r>
          </a:p>
          <a:p>
            <a:r>
              <a:rPr lang="en-US" sz="2400" dirty="0" smtClean="0"/>
              <a:t>Proposed Steps</a:t>
            </a:r>
          </a:p>
          <a:p>
            <a:r>
              <a:rPr lang="en-US" sz="2400" dirty="0" smtClean="0"/>
              <a:t>Conclusion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PMH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772400" cy="3810000"/>
          </a:xfrm>
        </p:spPr>
        <p:txBody>
          <a:bodyPr/>
          <a:lstStyle/>
          <a:p>
            <a:r>
              <a:rPr lang="en-US" sz="1800" dirty="0" smtClean="0"/>
              <a:t>Full service </a:t>
            </a:r>
            <a:r>
              <a:rPr lang="en-US" sz="1800" dirty="0" smtClean="0"/>
              <a:t>D</a:t>
            </a:r>
            <a:r>
              <a:rPr lang="en-US" sz="1800" dirty="0" smtClean="0"/>
              <a:t>efault Servicing company, single, centralized location</a:t>
            </a:r>
          </a:p>
          <a:p>
            <a:r>
              <a:rPr lang="en-US" sz="1800" dirty="0" smtClean="0"/>
              <a:t>Several large Clients in our portfolio</a:t>
            </a:r>
          </a:p>
          <a:p>
            <a:r>
              <a:rPr lang="en-US" sz="1800" dirty="0" smtClean="0"/>
              <a:t>Staffing of over 100 professionals in six States</a:t>
            </a:r>
          </a:p>
          <a:p>
            <a:r>
              <a:rPr lang="en-US" sz="1800" dirty="0" smtClean="0"/>
              <a:t>Has a capacity of managing over 25,000 properties, based upon consistent supply of 3000 units per month</a:t>
            </a:r>
          </a:p>
          <a:p>
            <a:r>
              <a:rPr lang="en-US" sz="1800" dirty="0" smtClean="0"/>
              <a:t>2008 - Performance of 104 days, (eviction-closing) </a:t>
            </a:r>
          </a:p>
          <a:p>
            <a:r>
              <a:rPr lang="en-US" sz="1800" dirty="0" smtClean="0"/>
              <a:t>Average achieved  pricing = 98.4% reconciled market value</a:t>
            </a:r>
          </a:p>
          <a:p>
            <a:r>
              <a:rPr lang="en-US" sz="1800" dirty="0" smtClean="0"/>
              <a:t>Maximum of 150 assets per employee</a:t>
            </a:r>
          </a:p>
          <a:p>
            <a:r>
              <a:rPr lang="en-US" sz="1800" dirty="0" smtClean="0"/>
              <a:t>Dedicated teams used to providing referrals to partners</a:t>
            </a:r>
          </a:p>
          <a:p>
            <a:r>
              <a:rPr lang="en-US" sz="1800" dirty="0" smtClean="0"/>
              <a:t>2 dedicated Fannie </a:t>
            </a:r>
            <a:r>
              <a:rPr lang="en-US" sz="1800" dirty="0" smtClean="0"/>
              <a:t>M</a:t>
            </a:r>
            <a:r>
              <a:rPr lang="en-US" sz="1800" dirty="0" smtClean="0"/>
              <a:t>ae portfolio managers + asset teams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Quantum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Doug to provide</a:t>
            </a:r>
          </a:p>
          <a:p>
            <a:pPr lvl="1"/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# of trainers</a:t>
            </a:r>
          </a:p>
          <a:p>
            <a:pPr lvl="1"/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838200"/>
          </a:xfrm>
        </p:spPr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</a:rPr>
              <a:t>Consortium</a:t>
            </a: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788525" y="2587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125" name="Picture 5" descr="baird and warner logo-b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505200"/>
            <a:ext cx="1447800" cy="685800"/>
          </a:xfrm>
          <a:prstGeom prst="rect">
            <a:avLst/>
          </a:prstGeom>
          <a:noFill/>
        </p:spPr>
      </p:pic>
      <p:pic>
        <p:nvPicPr>
          <p:cNvPr id="5127" name="Picture 7" descr="sothebys_logo_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0"/>
            <a:ext cx="1066800" cy="428625"/>
          </a:xfrm>
          <a:prstGeom prst="rect">
            <a:avLst/>
          </a:prstGeom>
          <a:noFill/>
        </p:spPr>
      </p:pic>
      <p:pic>
        <p:nvPicPr>
          <p:cNvPr id="5128" name="Picture 8" descr="key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657600"/>
            <a:ext cx="685800" cy="609600"/>
          </a:xfrm>
          <a:prstGeom prst="rect">
            <a:avLst/>
          </a:prstGeom>
          <a:noFill/>
        </p:spPr>
      </p:pic>
      <p:pic>
        <p:nvPicPr>
          <p:cNvPr id="5131" name="Picture 11" descr="REEad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5791200"/>
            <a:ext cx="2438400" cy="533400"/>
          </a:xfrm>
          <a:prstGeom prst="rect">
            <a:avLst/>
          </a:prstGeom>
          <a:noFill/>
        </p:spPr>
      </p:pic>
      <p:pic>
        <p:nvPicPr>
          <p:cNvPr id="5134" name="Picture 0" descr="QuREOs_Logo_artwork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981200"/>
            <a:ext cx="21859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810000" y="1981200"/>
            <a:ext cx="335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 center and training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2514600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Agent Hubs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09946" y="5105400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On-line Education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2971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45" descr="CBlogo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3276600"/>
            <a:ext cx="1362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1" descr="Prudential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3886200"/>
            <a:ext cx="7429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maillogo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1219200"/>
            <a:ext cx="1905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 bwMode="auto">
          <a:xfrm>
            <a:off x="3048000" y="2133600"/>
            <a:ext cx="838200" cy="256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7696200" y="5486400"/>
            <a:ext cx="332232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Benefits of PMH approach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Branded and reputable companies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Centralized call </a:t>
            </a:r>
            <a:r>
              <a:rPr lang="en-US" sz="2000" dirty="0" smtClean="0"/>
              <a:t>center 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All </a:t>
            </a:r>
            <a:r>
              <a:rPr lang="en-US" sz="2000" dirty="0" smtClean="0"/>
              <a:t>consortium agents trained to adhere </a:t>
            </a:r>
            <a:r>
              <a:rPr lang="en-US" sz="2000" dirty="0"/>
              <a:t>to </a:t>
            </a:r>
            <a:r>
              <a:rPr lang="en-US" sz="2000" dirty="0" smtClean="0"/>
              <a:t>Fannie Mae requirements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Fannie </a:t>
            </a:r>
            <a:r>
              <a:rPr lang="en-US" sz="2000" dirty="0" smtClean="0"/>
              <a:t>Mae 1-800 number for all Fannie properties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Buyers pre-approved (where possible by Fannie Mae underwriters)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Quickly scalable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Drive </a:t>
            </a:r>
            <a:r>
              <a:rPr lang="en-US" sz="2000" dirty="0" smtClean="0"/>
              <a:t>buyers to </a:t>
            </a:r>
            <a:r>
              <a:rPr lang="en-US" sz="2000" dirty="0" err="1"/>
              <a:t>HomePath</a:t>
            </a:r>
            <a:r>
              <a:rPr lang="en-US" sz="2000" dirty="0"/>
              <a:t>, </a:t>
            </a:r>
            <a:r>
              <a:rPr lang="en-US" sz="2000" dirty="0" smtClean="0"/>
              <a:t>Mortgage Partners, </a:t>
            </a:r>
            <a:r>
              <a:rPr lang="en-US" sz="2000" dirty="0"/>
              <a:t>Renovation and Protection programs</a:t>
            </a:r>
          </a:p>
          <a:p>
            <a:pPr>
              <a:lnSpc>
                <a:spcPct val="80000"/>
              </a:lnSpc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1143000"/>
          <a:ext cx="8686800" cy="5257800"/>
        </p:xfrm>
        <a:graphic>
          <a:graphicData uri="http://schemas.openxmlformats.org/presentationml/2006/ole">
            <p:oleObj spid="_x0000_s1026" name="Presentation" r:id="rId3" imgW="4570388" imgH="3427437" progId="PowerPoint.Show.12">
              <p:embed/>
            </p:oleObj>
          </a:graphicData>
        </a:graphic>
      </p:graphicFrame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folHlink"/>
                </a:solidFill>
              </a:rPr>
              <a:t>Call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-228600"/>
            <a:ext cx="7772400" cy="1143000"/>
          </a:xfrm>
          <a:noFill/>
          <a:ln/>
        </p:spPr>
        <p:txBody>
          <a:bodyPr/>
          <a:lstStyle/>
          <a:p>
            <a:r>
              <a:rPr lang="en-US" sz="2000">
                <a:solidFill>
                  <a:schemeClr val="bg1"/>
                </a:solidFill>
              </a:rPr>
              <a:t>Scaleable Process and Information Flow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38200" y="5791200"/>
            <a:ext cx="1905000" cy="381000"/>
          </a:xfrm>
          <a:prstGeom prst="rect">
            <a:avLst/>
          </a:prstGeom>
          <a:solidFill>
            <a:srgbClr val="F9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Arial" charset="0"/>
                <a:ea typeface="ＭＳ Ｐゴシック" pitchFamily="1" charset="-128"/>
              </a:rPr>
              <a:t>Fannie Mortgage</a:t>
            </a:r>
          </a:p>
          <a:p>
            <a:pPr algn="ctr"/>
            <a:r>
              <a:rPr lang="en-US" sz="1200">
                <a:latin typeface="Arial" charset="0"/>
                <a:ea typeface="ＭＳ Ｐゴシック" pitchFamily="1" charset="-128"/>
              </a:rPr>
              <a:t>Renovation and Protection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6248400" y="1600200"/>
            <a:ext cx="1828800" cy="457200"/>
          </a:xfrm>
          <a:prstGeom prst="wedgeRectCallout">
            <a:avLst>
              <a:gd name="adj1" fmla="val -99481"/>
              <a:gd name="adj2" fmla="val 739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>
                <a:latin typeface="Arial" charset="0"/>
                <a:ea typeface="ＭＳ Ｐゴシック" pitchFamily="1" charset="-128"/>
              </a:rPr>
              <a:t>Classify/Sort/Distribute</a:t>
            </a:r>
          </a:p>
          <a:p>
            <a:pPr algn="ctr"/>
            <a:r>
              <a:rPr lang="en-US" sz="1200">
                <a:latin typeface="Arial" charset="0"/>
                <a:ea typeface="ＭＳ Ｐゴシック" pitchFamily="1" charset="-128"/>
              </a:rPr>
              <a:t>Control, Interface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1752600" y="3886200"/>
            <a:ext cx="1219200" cy="685800"/>
          </a:xfrm>
          <a:prstGeom prst="wedgeRoundRectCallout">
            <a:avLst>
              <a:gd name="adj1" fmla="val 97398"/>
              <a:gd name="adj2" fmla="val 3611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>
                <a:latin typeface="Arial" charset="0"/>
                <a:ea typeface="ＭＳ Ｐゴシック" pitchFamily="1" charset="-128"/>
              </a:rPr>
              <a:t>Qualify, Filter, incubate &amp; communicate</a:t>
            </a:r>
          </a:p>
        </p:txBody>
      </p:sp>
      <p:sp>
        <p:nvSpPr>
          <p:cNvPr id="12296" name="AutoShape 8"/>
          <p:cNvSpPr>
            <a:spLocks/>
          </p:cNvSpPr>
          <p:nvPr/>
        </p:nvSpPr>
        <p:spPr bwMode="auto">
          <a:xfrm>
            <a:off x="1295400" y="1905000"/>
            <a:ext cx="914400" cy="609600"/>
          </a:xfrm>
          <a:prstGeom prst="callout1">
            <a:avLst>
              <a:gd name="adj1" fmla="val 18750"/>
              <a:gd name="adj2" fmla="val -8333"/>
              <a:gd name="adj3" fmla="val 181509"/>
              <a:gd name="adj4" fmla="val -619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355725" y="1938338"/>
            <a:ext cx="16160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latin typeface="Arial" charset="0"/>
                <a:ea typeface="ＭＳ Ｐゴシック" pitchFamily="1" charset="-128"/>
              </a:rPr>
              <a:t>Assign, control, monitor, scale, &amp; support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1143000" y="2362200"/>
            <a:ext cx="2286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638800" y="2286000"/>
            <a:ext cx="2438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0" y="5029200"/>
            <a:ext cx="1143000" cy="838200"/>
          </a:xfrm>
          <a:prstGeom prst="wedgeEllipseCallout">
            <a:avLst>
              <a:gd name="adj1" fmla="val 60556"/>
              <a:gd name="adj2" fmla="val -388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086600" y="3886200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  <a:ea typeface="ＭＳ Ｐゴシック" pitchFamily="1" charset="-128"/>
              </a:rPr>
              <a:t>Local/trained</a:t>
            </a:r>
          </a:p>
          <a:p>
            <a:r>
              <a:rPr lang="en-US" sz="1200">
                <a:latin typeface="Arial" charset="0"/>
                <a:ea typeface="ＭＳ Ｐゴシック" pitchFamily="1" charset="-128"/>
              </a:rPr>
              <a:t>REO agents</a:t>
            </a: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4419600" y="14478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2303" name="Group 26"/>
          <p:cNvGrpSpPr>
            <a:grpSpLocks/>
          </p:cNvGrpSpPr>
          <p:nvPr/>
        </p:nvGrpSpPr>
        <p:grpSpPr bwMode="auto">
          <a:xfrm>
            <a:off x="3505200" y="1752600"/>
            <a:ext cx="2286000" cy="828675"/>
            <a:chOff x="5111971" y="4955325"/>
            <a:chExt cx="1136838" cy="1154654"/>
          </a:xfrm>
        </p:grpSpPr>
        <p:pic>
          <p:nvPicPr>
            <p:cNvPr id="12304" name="Picture 25" descr="ed00300_.wm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11971" y="5161307"/>
              <a:ext cx="1136838" cy="948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22" descr="biz7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90671" y="4955325"/>
              <a:ext cx="313343" cy="54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306" name="Picture 10" descr="biz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895600"/>
            <a:ext cx="3190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0" descr="biz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895600"/>
            <a:ext cx="3190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10" descr="biz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895600"/>
            <a:ext cx="3190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10" descr="biz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895600"/>
            <a:ext cx="3190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10" descr="biz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895600"/>
            <a:ext cx="3190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10" descr="biz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895600"/>
            <a:ext cx="3190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10" descr="biz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895600"/>
            <a:ext cx="3190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10" descr="biz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895600"/>
            <a:ext cx="3190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10" descr="biz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895600"/>
            <a:ext cx="3190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10" descr="biz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895600"/>
            <a:ext cx="3190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Picture 10" descr="biz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895600"/>
            <a:ext cx="3190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10" descr="biz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895600"/>
            <a:ext cx="3190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10" descr="biz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895600"/>
            <a:ext cx="3190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19" name="Group 27"/>
          <p:cNvGrpSpPr>
            <a:grpSpLocks/>
          </p:cNvGrpSpPr>
          <p:nvPr/>
        </p:nvGrpSpPr>
        <p:grpSpPr bwMode="auto">
          <a:xfrm>
            <a:off x="762000" y="3810000"/>
            <a:ext cx="639763" cy="688975"/>
            <a:chOff x="2295191" y="4445958"/>
            <a:chExt cx="687285" cy="816491"/>
          </a:xfrm>
        </p:grpSpPr>
        <p:pic>
          <p:nvPicPr>
            <p:cNvPr id="12320" name="Picture 12" descr="biz4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636589" y="4445958"/>
              <a:ext cx="345887" cy="50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1" name="Picture 13" descr="biz5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95191" y="4445958"/>
              <a:ext cx="325849" cy="56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2" name="Picture 9" descr="bizman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93779" y="4753082"/>
              <a:ext cx="391029" cy="50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23" name="Group 27"/>
          <p:cNvGrpSpPr>
            <a:grpSpLocks/>
          </p:cNvGrpSpPr>
          <p:nvPr/>
        </p:nvGrpSpPr>
        <p:grpSpPr bwMode="auto">
          <a:xfrm>
            <a:off x="8077200" y="3733800"/>
            <a:ext cx="639763" cy="688975"/>
            <a:chOff x="2295191" y="4445958"/>
            <a:chExt cx="687285" cy="816491"/>
          </a:xfrm>
        </p:grpSpPr>
        <p:pic>
          <p:nvPicPr>
            <p:cNvPr id="12324" name="Picture 12" descr="biz4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636589" y="4445958"/>
              <a:ext cx="345887" cy="50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5" name="Picture 13" descr="biz5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95191" y="4445958"/>
              <a:ext cx="325849" cy="56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6" name="Picture 9" descr="bizman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93779" y="4753082"/>
              <a:ext cx="391029" cy="50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27" name="Group 155"/>
          <p:cNvGrpSpPr>
            <a:grpSpLocks/>
          </p:cNvGrpSpPr>
          <p:nvPr/>
        </p:nvGrpSpPr>
        <p:grpSpPr bwMode="auto">
          <a:xfrm>
            <a:off x="1295400" y="4876800"/>
            <a:ext cx="696913" cy="720725"/>
            <a:chOff x="2226606" y="3430501"/>
            <a:chExt cx="735834" cy="840654"/>
          </a:xfrm>
        </p:grpSpPr>
        <p:pic>
          <p:nvPicPr>
            <p:cNvPr id="12328" name="Picture 156" descr="biz3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26606" y="3468482"/>
              <a:ext cx="351567" cy="551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9" name="Picture 157" descr="biz6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36591" y="3430501"/>
              <a:ext cx="325849" cy="56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0" name="Picture 158" descr="biz8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31688" y="3713462"/>
              <a:ext cx="378704" cy="55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31" name="Group 155"/>
          <p:cNvGrpSpPr>
            <a:grpSpLocks/>
          </p:cNvGrpSpPr>
          <p:nvPr/>
        </p:nvGrpSpPr>
        <p:grpSpPr bwMode="auto">
          <a:xfrm>
            <a:off x="7848600" y="4953000"/>
            <a:ext cx="696913" cy="720725"/>
            <a:chOff x="2226606" y="3430501"/>
            <a:chExt cx="735834" cy="840654"/>
          </a:xfrm>
        </p:grpSpPr>
        <p:pic>
          <p:nvPicPr>
            <p:cNvPr id="12332" name="Picture 156" descr="biz3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26606" y="3468482"/>
              <a:ext cx="351567" cy="551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3" name="Picture 157" descr="biz6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36591" y="3430501"/>
              <a:ext cx="325849" cy="56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4" name="Picture 158" descr="biz8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31688" y="3713462"/>
              <a:ext cx="378704" cy="55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35" name="Group 150"/>
          <p:cNvGrpSpPr>
            <a:grpSpLocks/>
          </p:cNvGrpSpPr>
          <p:nvPr/>
        </p:nvGrpSpPr>
        <p:grpSpPr bwMode="auto">
          <a:xfrm>
            <a:off x="3505200" y="3733800"/>
            <a:ext cx="1981200" cy="1066800"/>
            <a:chOff x="5111971" y="4955325"/>
            <a:chExt cx="1136838" cy="1154654"/>
          </a:xfrm>
        </p:grpSpPr>
        <p:pic>
          <p:nvPicPr>
            <p:cNvPr id="12336" name="Picture 151" descr="ed00300_.wm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11971" y="5161307"/>
              <a:ext cx="1136838" cy="948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7" name="Picture 152" descr="biz7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490671" y="4955325"/>
              <a:ext cx="313343" cy="54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338" name="Picture 7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91000" y="5257800"/>
            <a:ext cx="66992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39" name="Group 91"/>
          <p:cNvGrpSpPr>
            <a:grpSpLocks/>
          </p:cNvGrpSpPr>
          <p:nvPr/>
        </p:nvGrpSpPr>
        <p:grpSpPr bwMode="auto">
          <a:xfrm>
            <a:off x="457200" y="1066800"/>
            <a:ext cx="704850" cy="757238"/>
            <a:chOff x="7511542" y="2139104"/>
            <a:chExt cx="1632458" cy="1766991"/>
          </a:xfrm>
        </p:grpSpPr>
        <p:pic>
          <p:nvPicPr>
            <p:cNvPr id="12340" name="Picture 87" descr="biz9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11542" y="2469304"/>
              <a:ext cx="724915" cy="1208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41" name="Picture 88" descr="biz12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108442" y="2139104"/>
              <a:ext cx="724915" cy="1208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42" name="Picture 90" descr="biz10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419085" y="2697904"/>
              <a:ext cx="724915" cy="1208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0" y="5181600"/>
            <a:ext cx="1173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  <a:ea typeface="ＭＳ Ｐゴシック" pitchFamily="1" charset="-128"/>
              </a:rPr>
              <a:t>Buyers &amp;</a:t>
            </a:r>
          </a:p>
          <a:p>
            <a:r>
              <a:rPr lang="en-US" sz="1200">
                <a:latin typeface="Arial" charset="0"/>
                <a:ea typeface="ＭＳ Ｐゴシック" pitchFamily="1" charset="-128"/>
              </a:rPr>
              <a:t>Buyers Agents</a:t>
            </a:r>
          </a:p>
        </p:txBody>
      </p:sp>
      <p:sp>
        <p:nvSpPr>
          <p:cNvPr id="12344" name="Text Box 56"/>
          <p:cNvSpPr txBox="1">
            <a:spLocks noChangeArrowheads="1"/>
          </p:cNvSpPr>
          <p:nvPr/>
        </p:nvSpPr>
        <p:spPr bwMode="auto">
          <a:xfrm>
            <a:off x="1295400" y="1295400"/>
            <a:ext cx="16766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charset="0"/>
                <a:ea typeface="ＭＳ Ｐゴシック" pitchFamily="1" charset="-128"/>
              </a:rPr>
              <a:t>Fannie </a:t>
            </a:r>
            <a:r>
              <a:rPr lang="en-US" sz="1200" dirty="0" err="1" smtClean="0">
                <a:latin typeface="Arial" charset="0"/>
                <a:ea typeface="ＭＳ Ｐゴシック" pitchFamily="1" charset="-128"/>
              </a:rPr>
              <a:t>Maint.Vendors</a:t>
            </a:r>
            <a:endParaRPr lang="en-US" sz="1200" dirty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12345" name="Text Box 57"/>
          <p:cNvSpPr txBox="1">
            <a:spLocks noChangeArrowheads="1"/>
          </p:cNvSpPr>
          <p:nvPr/>
        </p:nvSpPr>
        <p:spPr bwMode="auto">
          <a:xfrm>
            <a:off x="3505200" y="4724400"/>
            <a:ext cx="2225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pitchFamily="1" charset="-128"/>
              </a:rPr>
              <a:t>Call Center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pitchFamily="1" charset="-128"/>
              </a:rPr>
              <a:t>800</a:t>
            </a:r>
            <a:endParaRPr lang="en-US" sz="1800" dirty="0">
              <a:solidFill>
                <a:srgbClr val="FF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2346" name="Text Box 58"/>
          <p:cNvSpPr txBox="1">
            <a:spLocks noChangeArrowheads="1"/>
          </p:cNvSpPr>
          <p:nvPr/>
        </p:nvSpPr>
        <p:spPr bwMode="auto">
          <a:xfrm>
            <a:off x="914400" y="3429000"/>
            <a:ext cx="7545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  <a:ea typeface="ＭＳ Ｐゴシック" pitchFamily="1" charset="-128"/>
              </a:rPr>
              <a:t>MI         IL        AZ      MN       CA     TX      GA       FL        WI      CO       OH        KY         NV</a:t>
            </a:r>
            <a:r>
              <a:rPr lang="en-US" sz="1400"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2347" name="Line 59"/>
          <p:cNvSpPr>
            <a:spLocks noChangeShapeType="1"/>
          </p:cNvSpPr>
          <p:nvPr/>
        </p:nvSpPr>
        <p:spPr bwMode="auto">
          <a:xfrm>
            <a:off x="762000" y="3048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48" name="Text Box 60"/>
          <p:cNvSpPr txBox="1">
            <a:spLocks noChangeArrowheads="1"/>
          </p:cNvSpPr>
          <p:nvPr/>
        </p:nvSpPr>
        <p:spPr bwMode="auto">
          <a:xfrm>
            <a:off x="3048000" y="2514600"/>
            <a:ext cx="291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  <a:ea typeface="ＭＳ Ｐゴシック" pitchFamily="1" charset="-128"/>
              </a:rPr>
              <a:t>PMH Professional services</a:t>
            </a:r>
          </a:p>
        </p:txBody>
      </p:sp>
      <p:sp>
        <p:nvSpPr>
          <p:cNvPr id="12349" name="Line 61"/>
          <p:cNvSpPr>
            <a:spLocks noChangeShapeType="1"/>
          </p:cNvSpPr>
          <p:nvPr/>
        </p:nvSpPr>
        <p:spPr bwMode="auto">
          <a:xfrm flipV="1">
            <a:off x="1981200" y="457200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0" name="Line 62"/>
          <p:cNvSpPr>
            <a:spLocks noChangeShapeType="1"/>
          </p:cNvSpPr>
          <p:nvPr/>
        </p:nvSpPr>
        <p:spPr bwMode="auto">
          <a:xfrm>
            <a:off x="5410200" y="4419600"/>
            <a:ext cx="2438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1" name="Line 63"/>
          <p:cNvSpPr>
            <a:spLocks noChangeShapeType="1"/>
          </p:cNvSpPr>
          <p:nvPr/>
        </p:nvSpPr>
        <p:spPr bwMode="auto">
          <a:xfrm>
            <a:off x="17526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1905000" y="5334000"/>
            <a:ext cx="1905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Line 65"/>
          <p:cNvSpPr>
            <a:spLocks noChangeShapeType="1"/>
          </p:cNvSpPr>
          <p:nvPr/>
        </p:nvSpPr>
        <p:spPr bwMode="auto">
          <a:xfrm>
            <a:off x="1143000" y="1676400"/>
            <a:ext cx="3124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914400" y="1752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355" name="Group 27"/>
          <p:cNvGrpSpPr>
            <a:grpSpLocks/>
          </p:cNvGrpSpPr>
          <p:nvPr/>
        </p:nvGrpSpPr>
        <p:grpSpPr bwMode="auto">
          <a:xfrm>
            <a:off x="381000" y="4191000"/>
            <a:ext cx="639763" cy="688975"/>
            <a:chOff x="2295191" y="4445958"/>
            <a:chExt cx="687285" cy="816491"/>
          </a:xfrm>
        </p:grpSpPr>
        <p:pic>
          <p:nvPicPr>
            <p:cNvPr id="12356" name="Picture 12" descr="biz4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636589" y="4445958"/>
              <a:ext cx="345887" cy="50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57" name="Picture 13" descr="biz5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95191" y="4445958"/>
              <a:ext cx="325849" cy="56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58" name="Picture 9" descr="bizman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93779" y="4753082"/>
              <a:ext cx="391029" cy="50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59" name="Text Box 71"/>
          <p:cNvSpPr txBox="1">
            <a:spLocks noChangeArrowheads="1"/>
          </p:cNvSpPr>
          <p:nvPr/>
        </p:nvSpPr>
        <p:spPr bwMode="auto">
          <a:xfrm>
            <a:off x="914400" y="4572000"/>
            <a:ext cx="1449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  <a:ea typeface="ＭＳ Ｐゴシック" pitchFamily="1" charset="-128"/>
              </a:rPr>
              <a:t>Scaled as required</a:t>
            </a:r>
          </a:p>
        </p:txBody>
      </p:sp>
      <p:sp>
        <p:nvSpPr>
          <p:cNvPr id="12360" name="Line 72"/>
          <p:cNvSpPr>
            <a:spLocks noChangeShapeType="1"/>
          </p:cNvSpPr>
          <p:nvPr/>
        </p:nvSpPr>
        <p:spPr bwMode="auto">
          <a:xfrm flipH="1">
            <a:off x="5486400" y="5334000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361" name="Picture 73" descr="FM-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05200" y="914400"/>
            <a:ext cx="2057400" cy="533400"/>
          </a:xfrm>
          <a:prstGeom prst="rect">
            <a:avLst/>
          </a:prstGeom>
          <a:noFill/>
        </p:spPr>
      </p:pic>
      <p:sp>
        <p:nvSpPr>
          <p:cNvPr id="75" name="Rectangle 74"/>
          <p:cNvSpPr/>
          <p:nvPr/>
        </p:nvSpPr>
        <p:spPr>
          <a:xfrm>
            <a:off x="2971800" y="60198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Fannie - Legal/Title and Escrow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</a:rPr>
              <a:t>Education</a:t>
            </a: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Partnered with Quantum and Real Estate Educate: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sz="2400" i="1" dirty="0" smtClean="0"/>
              <a:t>Quantum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Uses 18 trainers to provide Fannie Mae training and certification to all </a:t>
            </a:r>
            <a:r>
              <a:rPr lang="en-US" sz="2400" dirty="0" err="1" smtClean="0"/>
              <a:t>QuREO”s</a:t>
            </a:r>
            <a:r>
              <a:rPr lang="en-US" sz="2400" dirty="0" smtClean="0"/>
              <a:t> agents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Etc.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Provide on-line education </a:t>
            </a:r>
            <a:r>
              <a:rPr lang="en-US" sz="2400" dirty="0"/>
              <a:t>courses </a:t>
            </a:r>
            <a:r>
              <a:rPr lang="en-US" sz="2400" dirty="0" smtClean="0"/>
              <a:t>to: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Buyers, Asset Teams, </a:t>
            </a:r>
            <a:r>
              <a:rPr lang="en-US" sz="2400" dirty="0" smtClean="0"/>
              <a:t>REO Agents</a:t>
            </a:r>
            <a:r>
              <a:rPr lang="en-US" sz="2400" dirty="0" smtClean="0"/>
              <a:t>, Appraisers, City Inspectors etc.</a:t>
            </a:r>
            <a:endParaRPr lang="en-US" sz="2400" dirty="0"/>
          </a:p>
        </p:txBody>
      </p:sp>
      <p:pic>
        <p:nvPicPr>
          <p:cNvPr id="4" name="Picture 11" descr="REEad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191000"/>
            <a:ext cx="2438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580</Words>
  <Application>Microsoft PowerPoint</Application>
  <PresentationFormat>On-screen Show (4:3)</PresentationFormat>
  <Paragraphs>108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Blank Presentation</vt:lpstr>
      <vt:lpstr>Presentation</vt:lpstr>
      <vt:lpstr>Slide 1</vt:lpstr>
      <vt:lpstr>Agenda</vt:lpstr>
      <vt:lpstr>PMH</vt:lpstr>
      <vt:lpstr>Quantum</vt:lpstr>
      <vt:lpstr>Consortium</vt:lpstr>
      <vt:lpstr>Benefits of PMH approach</vt:lpstr>
      <vt:lpstr>Call Center</vt:lpstr>
      <vt:lpstr>Scaleable Process and Information Flow</vt:lpstr>
      <vt:lpstr>Education</vt:lpstr>
      <vt:lpstr>Value</vt:lpstr>
      <vt:lpstr>Step One</vt:lpstr>
      <vt:lpstr>Step Two</vt:lpstr>
      <vt:lpstr>How much is this going to cost?</vt:lpstr>
      <vt:lpstr>Conclusion</vt:lpstr>
    </vt:vector>
  </TitlesOfParts>
  <Company>Garrison Everest IAD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Claflin</dc:creator>
  <cp:lastModifiedBy>dboxall</cp:lastModifiedBy>
  <cp:revision>28</cp:revision>
  <dcterms:created xsi:type="dcterms:W3CDTF">2009-04-24T22:04:23Z</dcterms:created>
  <dcterms:modified xsi:type="dcterms:W3CDTF">2009-06-15T20:38:12Z</dcterms:modified>
</cp:coreProperties>
</file>