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2"/>
  </p:notesMasterIdLst>
  <p:sldIdLst>
    <p:sldId id="285" r:id="rId2"/>
    <p:sldId id="256" r:id="rId3"/>
    <p:sldId id="257" r:id="rId4"/>
    <p:sldId id="258" r:id="rId5"/>
    <p:sldId id="259" r:id="rId6"/>
    <p:sldId id="273" r:id="rId7"/>
    <p:sldId id="290" r:id="rId8"/>
    <p:sldId id="288" r:id="rId9"/>
    <p:sldId id="266" r:id="rId10"/>
    <p:sldId id="292" r:id="rId11"/>
    <p:sldId id="293" r:id="rId12"/>
    <p:sldId id="294" r:id="rId13"/>
    <p:sldId id="295" r:id="rId14"/>
    <p:sldId id="274" r:id="rId15"/>
    <p:sldId id="275" r:id="rId16"/>
    <p:sldId id="276" r:id="rId17"/>
    <p:sldId id="287" r:id="rId18"/>
    <p:sldId id="277" r:id="rId19"/>
    <p:sldId id="278" r:id="rId20"/>
    <p:sldId id="260" r:id="rId21"/>
    <p:sldId id="272" r:id="rId22"/>
    <p:sldId id="262" r:id="rId23"/>
    <p:sldId id="264" r:id="rId24"/>
    <p:sldId id="267" r:id="rId25"/>
    <p:sldId id="269" r:id="rId26"/>
    <p:sldId id="271" r:id="rId27"/>
    <p:sldId id="291" r:id="rId28"/>
    <p:sldId id="261" r:id="rId29"/>
    <p:sldId id="265" r:id="rId30"/>
    <p:sldId id="286" r:id="rId3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63287" autoAdjust="0"/>
  </p:normalViewPr>
  <p:slideViewPr>
    <p:cSldViewPr>
      <p:cViewPr varScale="1">
        <p:scale>
          <a:sx n="71" d="100"/>
          <a:sy n="71" d="100"/>
        </p:scale>
        <p:origin x="-1140" y="-9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9CA89FD-C6E5-42A6-8B34-CF65994173F6}" type="doc">
      <dgm:prSet loTypeId="urn:microsoft.com/office/officeart/2005/8/layout/orgChart1" loCatId="hierarchy" qsTypeId="urn:microsoft.com/office/officeart/2005/8/quickstyle/simple5" qsCatId="simple" csTypeId="urn:microsoft.com/office/officeart/2005/8/colors/accent1_2" csCatId="accent1" phldr="1"/>
      <dgm:spPr/>
      <dgm:t>
        <a:bodyPr/>
        <a:lstStyle/>
        <a:p>
          <a:endParaRPr lang="en-US"/>
        </a:p>
      </dgm:t>
    </dgm:pt>
    <dgm:pt modelId="{0908A7BC-ACFE-4F66-BA91-C1B6DC259618}">
      <dgm:prSet phldrT="[Text]" custT="1">
        <dgm:style>
          <a:lnRef idx="0">
            <a:schemeClr val="accent4"/>
          </a:lnRef>
          <a:fillRef idx="3">
            <a:schemeClr val="accent4"/>
          </a:fillRef>
          <a:effectRef idx="3">
            <a:schemeClr val="accent4"/>
          </a:effectRef>
          <a:fontRef idx="minor">
            <a:schemeClr val="lt1"/>
          </a:fontRef>
        </dgm:style>
      </dgm:prSet>
      <dgm:spPr/>
      <dgm:t>
        <a:bodyPr/>
        <a:lstStyle/>
        <a:p>
          <a:r>
            <a:rPr lang="en-US" sz="2400" smtClean="0"/>
            <a:t>Project Manager</a:t>
          </a:r>
          <a:endParaRPr lang="en-US" sz="2400" dirty="0"/>
        </a:p>
      </dgm:t>
    </dgm:pt>
    <dgm:pt modelId="{A757DADC-CA1A-422B-B768-A35E7CF94FD3}" type="parTrans" cxnId="{016E0DBD-5E63-47EF-B457-8CDCF68D6A1E}">
      <dgm:prSet/>
      <dgm:spPr/>
      <dgm:t>
        <a:bodyPr/>
        <a:lstStyle/>
        <a:p>
          <a:endParaRPr lang="en-US"/>
        </a:p>
      </dgm:t>
    </dgm:pt>
    <dgm:pt modelId="{C8BA4010-78EE-4908-8307-554A4864DF37}" type="sibTrans" cxnId="{016E0DBD-5E63-47EF-B457-8CDCF68D6A1E}">
      <dgm:prSet/>
      <dgm:spPr/>
      <dgm:t>
        <a:bodyPr/>
        <a:lstStyle/>
        <a:p>
          <a:endParaRPr lang="en-US"/>
        </a:p>
      </dgm:t>
    </dgm:pt>
    <dgm:pt modelId="{D7F837DD-A05B-4679-859A-484445984020}" type="asst">
      <dgm:prSet phldrT="[Text]" custT="1">
        <dgm:style>
          <a:lnRef idx="0">
            <a:schemeClr val="accent2"/>
          </a:lnRef>
          <a:fillRef idx="3">
            <a:schemeClr val="accent2"/>
          </a:fillRef>
          <a:effectRef idx="3">
            <a:schemeClr val="accent2"/>
          </a:effectRef>
          <a:fontRef idx="minor">
            <a:schemeClr val="lt1"/>
          </a:fontRef>
        </dgm:style>
      </dgm:prSet>
      <dgm:spPr/>
      <dgm:t>
        <a:bodyPr/>
        <a:lstStyle/>
        <a:p>
          <a:r>
            <a:rPr lang="en-US" sz="1600" b="1" dirty="0" smtClean="0">
              <a:solidFill>
                <a:schemeClr val="tx1"/>
              </a:solidFill>
            </a:rPr>
            <a:t>QDS Advisor</a:t>
          </a:r>
          <a:endParaRPr lang="en-US" sz="1600" b="1" dirty="0">
            <a:solidFill>
              <a:schemeClr val="tx1"/>
            </a:solidFill>
          </a:endParaRPr>
        </a:p>
      </dgm:t>
    </dgm:pt>
    <dgm:pt modelId="{AA11D22E-9F73-490C-BBD5-F0E55AE8CB4B}" type="parTrans" cxnId="{17BF74F8-586A-4A91-B5F8-680E761C9CE9}">
      <dgm:prSet/>
      <dgm:spPr/>
      <dgm:t>
        <a:bodyPr/>
        <a:lstStyle/>
        <a:p>
          <a:endParaRPr lang="en-US"/>
        </a:p>
      </dgm:t>
    </dgm:pt>
    <dgm:pt modelId="{60E0E9AE-C229-4040-89AC-C3B193AF94B6}" type="sibTrans" cxnId="{17BF74F8-586A-4A91-B5F8-680E761C9CE9}">
      <dgm:prSet/>
      <dgm:spPr/>
      <dgm:t>
        <a:bodyPr/>
        <a:lstStyle/>
        <a:p>
          <a:endParaRPr lang="en-US"/>
        </a:p>
      </dgm:t>
    </dgm:pt>
    <dgm:pt modelId="{8BD98B36-DA51-4FF3-944D-9A5738030333}">
      <dgm:prSet phldrT="[Text]" custT="1">
        <dgm:style>
          <a:lnRef idx="0">
            <a:schemeClr val="accent4"/>
          </a:lnRef>
          <a:fillRef idx="3">
            <a:schemeClr val="accent4"/>
          </a:fillRef>
          <a:effectRef idx="3">
            <a:schemeClr val="accent4"/>
          </a:effectRef>
          <a:fontRef idx="minor">
            <a:schemeClr val="lt1"/>
          </a:fontRef>
        </dgm:style>
      </dgm:prSet>
      <dgm:spPr/>
      <dgm:t>
        <a:bodyPr vert="vert"/>
        <a:lstStyle/>
        <a:p>
          <a:r>
            <a:rPr lang="en-US" sz="2000" dirty="0" smtClean="0"/>
            <a:t>Buyer/Short Sale agent</a:t>
          </a:r>
          <a:endParaRPr lang="en-US" sz="2000" dirty="0"/>
        </a:p>
      </dgm:t>
    </dgm:pt>
    <dgm:pt modelId="{368BCA0B-E521-40D5-8019-F1BB4A0C9A92}" type="parTrans" cxnId="{7BA49575-E761-4608-BB75-D53B8D5F80E2}">
      <dgm:prSet/>
      <dgm:spPr/>
      <dgm:t>
        <a:bodyPr/>
        <a:lstStyle/>
        <a:p>
          <a:endParaRPr lang="en-US"/>
        </a:p>
      </dgm:t>
    </dgm:pt>
    <dgm:pt modelId="{3A890119-5A0C-48D3-94F7-66070EE99DE5}" type="sibTrans" cxnId="{7BA49575-E761-4608-BB75-D53B8D5F80E2}">
      <dgm:prSet/>
      <dgm:spPr/>
      <dgm:t>
        <a:bodyPr/>
        <a:lstStyle/>
        <a:p>
          <a:endParaRPr lang="en-US"/>
        </a:p>
      </dgm:t>
    </dgm:pt>
    <dgm:pt modelId="{A36F20B4-B867-4B9D-8928-D5DD38686C44}">
      <dgm:prSet phldrT="[Text]" custT="1">
        <dgm:style>
          <a:lnRef idx="0">
            <a:schemeClr val="accent4"/>
          </a:lnRef>
          <a:fillRef idx="3">
            <a:schemeClr val="accent4"/>
          </a:fillRef>
          <a:effectRef idx="3">
            <a:schemeClr val="accent4"/>
          </a:effectRef>
          <a:fontRef idx="minor">
            <a:schemeClr val="lt1"/>
          </a:fontRef>
        </dgm:style>
      </dgm:prSet>
      <dgm:spPr/>
      <dgm:t>
        <a:bodyPr vert="vert"/>
        <a:lstStyle/>
        <a:p>
          <a:r>
            <a:rPr lang="en-US" sz="2000" dirty="0" smtClean="0"/>
            <a:t>Buyer/Short Sale agent</a:t>
          </a:r>
          <a:endParaRPr lang="en-US" sz="2000" dirty="0"/>
        </a:p>
      </dgm:t>
    </dgm:pt>
    <dgm:pt modelId="{4908FCA2-8407-472F-AF28-FB482F330764}" type="parTrans" cxnId="{97C2ED91-D3BA-4CF9-B045-C35D4E5210E3}">
      <dgm:prSet/>
      <dgm:spPr/>
      <dgm:t>
        <a:bodyPr/>
        <a:lstStyle/>
        <a:p>
          <a:endParaRPr lang="en-US"/>
        </a:p>
      </dgm:t>
    </dgm:pt>
    <dgm:pt modelId="{01E86D20-3FEC-4F19-98EF-08B0CC999215}" type="sibTrans" cxnId="{97C2ED91-D3BA-4CF9-B045-C35D4E5210E3}">
      <dgm:prSet/>
      <dgm:spPr/>
      <dgm:t>
        <a:bodyPr/>
        <a:lstStyle/>
        <a:p>
          <a:endParaRPr lang="en-US"/>
        </a:p>
      </dgm:t>
    </dgm:pt>
    <dgm:pt modelId="{594ECF77-410C-49D3-9394-B6C3EC4C857A}">
      <dgm:prSet phldrT="[Text]" custT="1">
        <dgm:style>
          <a:lnRef idx="0">
            <a:schemeClr val="accent4"/>
          </a:lnRef>
          <a:fillRef idx="3">
            <a:schemeClr val="accent4"/>
          </a:fillRef>
          <a:effectRef idx="3">
            <a:schemeClr val="accent4"/>
          </a:effectRef>
          <a:fontRef idx="minor">
            <a:schemeClr val="lt1"/>
          </a:fontRef>
        </dgm:style>
      </dgm:prSet>
      <dgm:spPr/>
      <dgm:t>
        <a:bodyPr vert="vert"/>
        <a:lstStyle/>
        <a:p>
          <a:r>
            <a:rPr lang="en-US" sz="2000" dirty="0" smtClean="0"/>
            <a:t>Buyer/Short Sale agent</a:t>
          </a:r>
          <a:endParaRPr lang="en-US" sz="2000" dirty="0"/>
        </a:p>
      </dgm:t>
    </dgm:pt>
    <dgm:pt modelId="{30DCA479-EAC3-4D8B-B942-F431AC87D870}" type="parTrans" cxnId="{89538D85-E219-4724-94A2-72F6054479BE}">
      <dgm:prSet/>
      <dgm:spPr/>
      <dgm:t>
        <a:bodyPr/>
        <a:lstStyle/>
        <a:p>
          <a:endParaRPr lang="en-US"/>
        </a:p>
      </dgm:t>
    </dgm:pt>
    <dgm:pt modelId="{DA05BD06-1293-487C-9B6B-92409AD23286}" type="sibTrans" cxnId="{89538D85-E219-4724-94A2-72F6054479BE}">
      <dgm:prSet/>
      <dgm:spPr/>
      <dgm:t>
        <a:bodyPr/>
        <a:lstStyle/>
        <a:p>
          <a:endParaRPr lang="en-US"/>
        </a:p>
      </dgm:t>
    </dgm:pt>
    <dgm:pt modelId="{1BFD8AAA-9A08-4123-B862-631CF28A68C2}">
      <dgm:prSet phldrT="[Text]" custT="1">
        <dgm:style>
          <a:lnRef idx="0">
            <a:schemeClr val="accent4"/>
          </a:lnRef>
          <a:fillRef idx="3">
            <a:schemeClr val="accent4"/>
          </a:fillRef>
          <a:effectRef idx="3">
            <a:schemeClr val="accent4"/>
          </a:effectRef>
          <a:fontRef idx="minor">
            <a:schemeClr val="lt1"/>
          </a:fontRef>
        </dgm:style>
      </dgm:prSet>
      <dgm:spPr/>
      <dgm:t>
        <a:bodyPr vert="vert"/>
        <a:lstStyle/>
        <a:p>
          <a:r>
            <a:rPr lang="en-US" sz="2000" dirty="0" smtClean="0"/>
            <a:t>Buyer/Short Sale agent</a:t>
          </a:r>
          <a:endParaRPr lang="en-US" sz="2000" dirty="0"/>
        </a:p>
      </dgm:t>
    </dgm:pt>
    <dgm:pt modelId="{6A444A98-152C-4D9C-A2DA-C38F46439D22}" type="parTrans" cxnId="{16949195-8665-4F8D-9B4A-A92986334553}">
      <dgm:prSet/>
      <dgm:spPr/>
      <dgm:t>
        <a:bodyPr/>
        <a:lstStyle/>
        <a:p>
          <a:endParaRPr lang="en-US"/>
        </a:p>
      </dgm:t>
    </dgm:pt>
    <dgm:pt modelId="{A6C711FD-7128-48D0-B287-560182D91868}" type="sibTrans" cxnId="{16949195-8665-4F8D-9B4A-A92986334553}">
      <dgm:prSet/>
      <dgm:spPr/>
      <dgm:t>
        <a:bodyPr/>
        <a:lstStyle/>
        <a:p>
          <a:endParaRPr lang="en-US"/>
        </a:p>
      </dgm:t>
    </dgm:pt>
    <dgm:pt modelId="{AF24E365-7470-4FC4-BEA6-FE92529A4E54}">
      <dgm:prSet phldrT="[Text]" custT="1">
        <dgm:style>
          <a:lnRef idx="0">
            <a:schemeClr val="accent4"/>
          </a:lnRef>
          <a:fillRef idx="3">
            <a:schemeClr val="accent4"/>
          </a:fillRef>
          <a:effectRef idx="3">
            <a:schemeClr val="accent4"/>
          </a:effectRef>
          <a:fontRef idx="minor">
            <a:schemeClr val="lt1"/>
          </a:fontRef>
        </dgm:style>
      </dgm:prSet>
      <dgm:spPr/>
      <dgm:t>
        <a:bodyPr vert="vert"/>
        <a:lstStyle/>
        <a:p>
          <a:r>
            <a:rPr lang="en-US" sz="2000" dirty="0" smtClean="0"/>
            <a:t>Buyer/Short Sale agent</a:t>
          </a:r>
          <a:endParaRPr lang="en-US" sz="2000" dirty="0"/>
        </a:p>
      </dgm:t>
    </dgm:pt>
    <dgm:pt modelId="{ACBE2543-A1F5-4F28-B7B1-5E9469E66C11}" type="parTrans" cxnId="{05CFF04B-8606-4D51-9089-5CDE0BAC4F7A}">
      <dgm:prSet/>
      <dgm:spPr/>
      <dgm:t>
        <a:bodyPr/>
        <a:lstStyle/>
        <a:p>
          <a:endParaRPr lang="en-US"/>
        </a:p>
      </dgm:t>
    </dgm:pt>
    <dgm:pt modelId="{C8BD313B-4086-47BE-83CB-7F624D93686E}" type="sibTrans" cxnId="{05CFF04B-8606-4D51-9089-5CDE0BAC4F7A}">
      <dgm:prSet/>
      <dgm:spPr/>
      <dgm:t>
        <a:bodyPr/>
        <a:lstStyle/>
        <a:p>
          <a:endParaRPr lang="en-US"/>
        </a:p>
      </dgm:t>
    </dgm:pt>
    <dgm:pt modelId="{90E9F882-C28A-4911-81F9-02F89C720A2B}" type="pres">
      <dgm:prSet presAssocID="{19CA89FD-C6E5-42A6-8B34-CF65994173F6}" presName="hierChild1" presStyleCnt="0">
        <dgm:presLayoutVars>
          <dgm:orgChart val="1"/>
          <dgm:chPref val="1"/>
          <dgm:dir/>
          <dgm:animOne val="branch"/>
          <dgm:animLvl val="lvl"/>
          <dgm:resizeHandles/>
        </dgm:presLayoutVars>
      </dgm:prSet>
      <dgm:spPr/>
      <dgm:t>
        <a:bodyPr/>
        <a:lstStyle/>
        <a:p>
          <a:endParaRPr lang="en-US"/>
        </a:p>
      </dgm:t>
    </dgm:pt>
    <dgm:pt modelId="{D55FA968-E410-4113-AED7-1B21F9402DE2}" type="pres">
      <dgm:prSet presAssocID="{0908A7BC-ACFE-4F66-BA91-C1B6DC259618}" presName="hierRoot1" presStyleCnt="0">
        <dgm:presLayoutVars>
          <dgm:hierBranch val="init"/>
        </dgm:presLayoutVars>
      </dgm:prSet>
      <dgm:spPr/>
    </dgm:pt>
    <dgm:pt modelId="{25A7CBE5-6060-432F-84F1-F813C867A6CD}" type="pres">
      <dgm:prSet presAssocID="{0908A7BC-ACFE-4F66-BA91-C1B6DC259618}" presName="rootComposite1" presStyleCnt="0"/>
      <dgm:spPr/>
    </dgm:pt>
    <dgm:pt modelId="{8C6BA388-1060-4E96-9971-890727FCE14F}" type="pres">
      <dgm:prSet presAssocID="{0908A7BC-ACFE-4F66-BA91-C1B6DC259618}" presName="rootText1" presStyleLbl="node0" presStyleIdx="0" presStyleCnt="1" custScaleX="120152" custScaleY="115448" custLinFactNeighborX="-2141" custLinFactNeighborY="-97675">
        <dgm:presLayoutVars>
          <dgm:chPref val="3"/>
        </dgm:presLayoutVars>
      </dgm:prSet>
      <dgm:spPr/>
      <dgm:t>
        <a:bodyPr/>
        <a:lstStyle/>
        <a:p>
          <a:endParaRPr lang="en-US"/>
        </a:p>
      </dgm:t>
    </dgm:pt>
    <dgm:pt modelId="{00A6B724-FF66-4C28-9F02-7374ED8B5815}" type="pres">
      <dgm:prSet presAssocID="{0908A7BC-ACFE-4F66-BA91-C1B6DC259618}" presName="rootConnector1" presStyleLbl="node1" presStyleIdx="0" presStyleCnt="0"/>
      <dgm:spPr/>
      <dgm:t>
        <a:bodyPr/>
        <a:lstStyle/>
        <a:p>
          <a:endParaRPr lang="en-US"/>
        </a:p>
      </dgm:t>
    </dgm:pt>
    <dgm:pt modelId="{7B33D46F-3A1D-486F-B0AA-E2944089FC2E}" type="pres">
      <dgm:prSet presAssocID="{0908A7BC-ACFE-4F66-BA91-C1B6DC259618}" presName="hierChild2" presStyleCnt="0"/>
      <dgm:spPr/>
    </dgm:pt>
    <dgm:pt modelId="{0165D1B3-EC8D-4426-8C1C-332E6267EE83}" type="pres">
      <dgm:prSet presAssocID="{368BCA0B-E521-40D5-8019-F1BB4A0C9A92}" presName="Name37" presStyleLbl="parChTrans1D2" presStyleIdx="0" presStyleCnt="6"/>
      <dgm:spPr/>
      <dgm:t>
        <a:bodyPr/>
        <a:lstStyle/>
        <a:p>
          <a:endParaRPr lang="en-US"/>
        </a:p>
      </dgm:t>
    </dgm:pt>
    <dgm:pt modelId="{581B7E63-DF1E-483D-A858-B9AB69999D64}" type="pres">
      <dgm:prSet presAssocID="{8BD98B36-DA51-4FF3-944D-9A5738030333}" presName="hierRoot2" presStyleCnt="0">
        <dgm:presLayoutVars>
          <dgm:hierBranch val="init"/>
        </dgm:presLayoutVars>
      </dgm:prSet>
      <dgm:spPr/>
    </dgm:pt>
    <dgm:pt modelId="{C77A4D31-A8F2-44CF-835D-A77BED63C7F5}" type="pres">
      <dgm:prSet presAssocID="{8BD98B36-DA51-4FF3-944D-9A5738030333}" presName="rootComposite" presStyleCnt="0"/>
      <dgm:spPr/>
    </dgm:pt>
    <dgm:pt modelId="{41DC7086-DAA6-41C1-A3D5-90F7E6844E86}" type="pres">
      <dgm:prSet presAssocID="{8BD98B36-DA51-4FF3-944D-9A5738030333}" presName="rootText" presStyleLbl="node2" presStyleIdx="0" presStyleCnt="5" custScaleX="50151" custScaleY="256727">
        <dgm:presLayoutVars>
          <dgm:chPref val="3"/>
        </dgm:presLayoutVars>
      </dgm:prSet>
      <dgm:spPr/>
      <dgm:t>
        <a:bodyPr/>
        <a:lstStyle/>
        <a:p>
          <a:endParaRPr lang="en-US"/>
        </a:p>
      </dgm:t>
    </dgm:pt>
    <dgm:pt modelId="{5D3DF5A3-F0C4-4216-821C-EF80FF03227E}" type="pres">
      <dgm:prSet presAssocID="{8BD98B36-DA51-4FF3-944D-9A5738030333}" presName="rootConnector" presStyleLbl="node2" presStyleIdx="0" presStyleCnt="5"/>
      <dgm:spPr/>
      <dgm:t>
        <a:bodyPr/>
        <a:lstStyle/>
        <a:p>
          <a:endParaRPr lang="en-US"/>
        </a:p>
      </dgm:t>
    </dgm:pt>
    <dgm:pt modelId="{FE34F91D-9DA9-43A0-80D1-74E6E279C784}" type="pres">
      <dgm:prSet presAssocID="{8BD98B36-DA51-4FF3-944D-9A5738030333}" presName="hierChild4" presStyleCnt="0"/>
      <dgm:spPr/>
    </dgm:pt>
    <dgm:pt modelId="{167996C5-DBF5-4B69-9CD4-A345E4F2DD81}" type="pres">
      <dgm:prSet presAssocID="{8BD98B36-DA51-4FF3-944D-9A5738030333}" presName="hierChild5" presStyleCnt="0"/>
      <dgm:spPr/>
    </dgm:pt>
    <dgm:pt modelId="{C0D394E5-9395-446C-9F12-7DADC0A4E5A1}" type="pres">
      <dgm:prSet presAssocID="{6A444A98-152C-4D9C-A2DA-C38F46439D22}" presName="Name37" presStyleLbl="parChTrans1D2" presStyleIdx="1" presStyleCnt="6"/>
      <dgm:spPr/>
      <dgm:t>
        <a:bodyPr/>
        <a:lstStyle/>
        <a:p>
          <a:endParaRPr lang="en-US"/>
        </a:p>
      </dgm:t>
    </dgm:pt>
    <dgm:pt modelId="{10B59ABD-256F-45E7-AFE1-9D7484E7E8CA}" type="pres">
      <dgm:prSet presAssocID="{1BFD8AAA-9A08-4123-B862-631CF28A68C2}" presName="hierRoot2" presStyleCnt="0">
        <dgm:presLayoutVars>
          <dgm:hierBranch val="init"/>
        </dgm:presLayoutVars>
      </dgm:prSet>
      <dgm:spPr/>
    </dgm:pt>
    <dgm:pt modelId="{8F89BD4B-9593-456A-B836-C6B43C504B71}" type="pres">
      <dgm:prSet presAssocID="{1BFD8AAA-9A08-4123-B862-631CF28A68C2}" presName="rootComposite" presStyleCnt="0"/>
      <dgm:spPr/>
    </dgm:pt>
    <dgm:pt modelId="{7D39DCEF-68FD-41A3-A333-4BB1BD4A7CAE}" type="pres">
      <dgm:prSet presAssocID="{1BFD8AAA-9A08-4123-B862-631CF28A68C2}" presName="rootText" presStyleLbl="node2" presStyleIdx="1" presStyleCnt="5" custScaleX="50151" custScaleY="256727">
        <dgm:presLayoutVars>
          <dgm:chPref val="3"/>
        </dgm:presLayoutVars>
      </dgm:prSet>
      <dgm:spPr/>
      <dgm:t>
        <a:bodyPr/>
        <a:lstStyle/>
        <a:p>
          <a:endParaRPr lang="en-US"/>
        </a:p>
      </dgm:t>
    </dgm:pt>
    <dgm:pt modelId="{45F9CEB0-93D0-42F8-AD22-BE78A06D04A8}" type="pres">
      <dgm:prSet presAssocID="{1BFD8AAA-9A08-4123-B862-631CF28A68C2}" presName="rootConnector" presStyleLbl="node2" presStyleIdx="1" presStyleCnt="5"/>
      <dgm:spPr/>
      <dgm:t>
        <a:bodyPr/>
        <a:lstStyle/>
        <a:p>
          <a:endParaRPr lang="en-US"/>
        </a:p>
      </dgm:t>
    </dgm:pt>
    <dgm:pt modelId="{FABA72BF-1E25-4501-AC63-C3D40B77C0E7}" type="pres">
      <dgm:prSet presAssocID="{1BFD8AAA-9A08-4123-B862-631CF28A68C2}" presName="hierChild4" presStyleCnt="0"/>
      <dgm:spPr/>
    </dgm:pt>
    <dgm:pt modelId="{0DA03E29-CD51-451A-9C52-858F5EC18F18}" type="pres">
      <dgm:prSet presAssocID="{1BFD8AAA-9A08-4123-B862-631CF28A68C2}" presName="hierChild5" presStyleCnt="0"/>
      <dgm:spPr/>
    </dgm:pt>
    <dgm:pt modelId="{2B910BED-17CC-4472-BC1C-E73032C5B609}" type="pres">
      <dgm:prSet presAssocID="{ACBE2543-A1F5-4F28-B7B1-5E9469E66C11}" presName="Name37" presStyleLbl="parChTrans1D2" presStyleIdx="2" presStyleCnt="6"/>
      <dgm:spPr/>
      <dgm:t>
        <a:bodyPr/>
        <a:lstStyle/>
        <a:p>
          <a:endParaRPr lang="en-US"/>
        </a:p>
      </dgm:t>
    </dgm:pt>
    <dgm:pt modelId="{F085B618-F439-4103-9BAD-31D0B76E7DEF}" type="pres">
      <dgm:prSet presAssocID="{AF24E365-7470-4FC4-BEA6-FE92529A4E54}" presName="hierRoot2" presStyleCnt="0">
        <dgm:presLayoutVars>
          <dgm:hierBranch val="init"/>
        </dgm:presLayoutVars>
      </dgm:prSet>
      <dgm:spPr/>
    </dgm:pt>
    <dgm:pt modelId="{E2BB095B-CC70-4127-8F65-3479657DC514}" type="pres">
      <dgm:prSet presAssocID="{AF24E365-7470-4FC4-BEA6-FE92529A4E54}" presName="rootComposite" presStyleCnt="0"/>
      <dgm:spPr/>
    </dgm:pt>
    <dgm:pt modelId="{62C95A90-BA89-40C8-97BA-9947B3394DA7}" type="pres">
      <dgm:prSet presAssocID="{AF24E365-7470-4FC4-BEA6-FE92529A4E54}" presName="rootText" presStyleLbl="node2" presStyleIdx="2" presStyleCnt="5" custScaleX="50151" custScaleY="256727">
        <dgm:presLayoutVars>
          <dgm:chPref val="3"/>
        </dgm:presLayoutVars>
      </dgm:prSet>
      <dgm:spPr/>
      <dgm:t>
        <a:bodyPr/>
        <a:lstStyle/>
        <a:p>
          <a:endParaRPr lang="en-US"/>
        </a:p>
      </dgm:t>
    </dgm:pt>
    <dgm:pt modelId="{0C95ED7D-2378-4C2D-9AE9-996BB4A56238}" type="pres">
      <dgm:prSet presAssocID="{AF24E365-7470-4FC4-BEA6-FE92529A4E54}" presName="rootConnector" presStyleLbl="node2" presStyleIdx="2" presStyleCnt="5"/>
      <dgm:spPr/>
      <dgm:t>
        <a:bodyPr/>
        <a:lstStyle/>
        <a:p>
          <a:endParaRPr lang="en-US"/>
        </a:p>
      </dgm:t>
    </dgm:pt>
    <dgm:pt modelId="{A7D15E3B-C3F9-4D22-825A-CA9C24717280}" type="pres">
      <dgm:prSet presAssocID="{AF24E365-7470-4FC4-BEA6-FE92529A4E54}" presName="hierChild4" presStyleCnt="0"/>
      <dgm:spPr/>
    </dgm:pt>
    <dgm:pt modelId="{5EA9DB65-AB38-4437-B992-DDC70BAC7C9C}" type="pres">
      <dgm:prSet presAssocID="{AF24E365-7470-4FC4-BEA6-FE92529A4E54}" presName="hierChild5" presStyleCnt="0"/>
      <dgm:spPr/>
    </dgm:pt>
    <dgm:pt modelId="{97E60DCE-C4C4-41A1-B068-E04A2C72A54B}" type="pres">
      <dgm:prSet presAssocID="{30DCA479-EAC3-4D8B-B942-F431AC87D870}" presName="Name37" presStyleLbl="parChTrans1D2" presStyleIdx="3" presStyleCnt="6"/>
      <dgm:spPr/>
      <dgm:t>
        <a:bodyPr/>
        <a:lstStyle/>
        <a:p>
          <a:endParaRPr lang="en-US"/>
        </a:p>
      </dgm:t>
    </dgm:pt>
    <dgm:pt modelId="{2AB41886-A343-4254-AD4F-07DBE85331F0}" type="pres">
      <dgm:prSet presAssocID="{594ECF77-410C-49D3-9394-B6C3EC4C857A}" presName="hierRoot2" presStyleCnt="0">
        <dgm:presLayoutVars>
          <dgm:hierBranch val="init"/>
        </dgm:presLayoutVars>
      </dgm:prSet>
      <dgm:spPr/>
    </dgm:pt>
    <dgm:pt modelId="{713237E0-FE6A-4EE4-A94B-73DFF2141559}" type="pres">
      <dgm:prSet presAssocID="{594ECF77-410C-49D3-9394-B6C3EC4C857A}" presName="rootComposite" presStyleCnt="0"/>
      <dgm:spPr/>
    </dgm:pt>
    <dgm:pt modelId="{839C9C0E-2C9D-481B-AF4D-525E8C56E1DA}" type="pres">
      <dgm:prSet presAssocID="{594ECF77-410C-49D3-9394-B6C3EC4C857A}" presName="rootText" presStyleLbl="node2" presStyleIdx="3" presStyleCnt="5" custScaleX="50151" custScaleY="256727">
        <dgm:presLayoutVars>
          <dgm:chPref val="3"/>
        </dgm:presLayoutVars>
      </dgm:prSet>
      <dgm:spPr/>
      <dgm:t>
        <a:bodyPr/>
        <a:lstStyle/>
        <a:p>
          <a:endParaRPr lang="en-US"/>
        </a:p>
      </dgm:t>
    </dgm:pt>
    <dgm:pt modelId="{A1C66453-023D-486A-BCC9-4E59D057EAEB}" type="pres">
      <dgm:prSet presAssocID="{594ECF77-410C-49D3-9394-B6C3EC4C857A}" presName="rootConnector" presStyleLbl="node2" presStyleIdx="3" presStyleCnt="5"/>
      <dgm:spPr/>
      <dgm:t>
        <a:bodyPr/>
        <a:lstStyle/>
        <a:p>
          <a:endParaRPr lang="en-US"/>
        </a:p>
      </dgm:t>
    </dgm:pt>
    <dgm:pt modelId="{6679BC52-F245-4DF5-97D7-0EC49C449A57}" type="pres">
      <dgm:prSet presAssocID="{594ECF77-410C-49D3-9394-B6C3EC4C857A}" presName="hierChild4" presStyleCnt="0"/>
      <dgm:spPr/>
    </dgm:pt>
    <dgm:pt modelId="{C00F6E83-3C3A-4CC3-982E-87AC78F10456}" type="pres">
      <dgm:prSet presAssocID="{594ECF77-410C-49D3-9394-B6C3EC4C857A}" presName="hierChild5" presStyleCnt="0"/>
      <dgm:spPr/>
    </dgm:pt>
    <dgm:pt modelId="{C311FF1D-8535-440A-9100-5E7A11AADE06}" type="pres">
      <dgm:prSet presAssocID="{4908FCA2-8407-472F-AF28-FB482F330764}" presName="Name37" presStyleLbl="parChTrans1D2" presStyleIdx="4" presStyleCnt="6"/>
      <dgm:spPr/>
      <dgm:t>
        <a:bodyPr/>
        <a:lstStyle/>
        <a:p>
          <a:endParaRPr lang="en-US"/>
        </a:p>
      </dgm:t>
    </dgm:pt>
    <dgm:pt modelId="{D42BFD34-54E0-4512-BC4F-B5E0F457B5ED}" type="pres">
      <dgm:prSet presAssocID="{A36F20B4-B867-4B9D-8928-D5DD38686C44}" presName="hierRoot2" presStyleCnt="0">
        <dgm:presLayoutVars>
          <dgm:hierBranch val="init"/>
        </dgm:presLayoutVars>
      </dgm:prSet>
      <dgm:spPr/>
    </dgm:pt>
    <dgm:pt modelId="{46F5F134-5A69-4A05-B5E8-BAF305CA23CA}" type="pres">
      <dgm:prSet presAssocID="{A36F20B4-B867-4B9D-8928-D5DD38686C44}" presName="rootComposite" presStyleCnt="0"/>
      <dgm:spPr/>
    </dgm:pt>
    <dgm:pt modelId="{AA6F2A79-7EB3-49C1-B068-5C8E797D2AD9}" type="pres">
      <dgm:prSet presAssocID="{A36F20B4-B867-4B9D-8928-D5DD38686C44}" presName="rootText" presStyleLbl="node2" presStyleIdx="4" presStyleCnt="5" custScaleX="50151" custScaleY="256727">
        <dgm:presLayoutVars>
          <dgm:chPref val="3"/>
        </dgm:presLayoutVars>
      </dgm:prSet>
      <dgm:spPr/>
      <dgm:t>
        <a:bodyPr/>
        <a:lstStyle/>
        <a:p>
          <a:endParaRPr lang="en-US"/>
        </a:p>
      </dgm:t>
    </dgm:pt>
    <dgm:pt modelId="{76B96CB4-25A1-4959-B02F-8041D8B2C596}" type="pres">
      <dgm:prSet presAssocID="{A36F20B4-B867-4B9D-8928-D5DD38686C44}" presName="rootConnector" presStyleLbl="node2" presStyleIdx="4" presStyleCnt="5"/>
      <dgm:spPr/>
      <dgm:t>
        <a:bodyPr/>
        <a:lstStyle/>
        <a:p>
          <a:endParaRPr lang="en-US"/>
        </a:p>
      </dgm:t>
    </dgm:pt>
    <dgm:pt modelId="{AB9D9726-2ACE-4652-A49C-4302C34E3B99}" type="pres">
      <dgm:prSet presAssocID="{A36F20B4-B867-4B9D-8928-D5DD38686C44}" presName="hierChild4" presStyleCnt="0"/>
      <dgm:spPr/>
    </dgm:pt>
    <dgm:pt modelId="{D58A530D-6643-4941-8FD0-C7AAF14733C8}" type="pres">
      <dgm:prSet presAssocID="{A36F20B4-B867-4B9D-8928-D5DD38686C44}" presName="hierChild5" presStyleCnt="0"/>
      <dgm:spPr/>
    </dgm:pt>
    <dgm:pt modelId="{D4282F2D-9EF1-495C-9456-441638407B04}" type="pres">
      <dgm:prSet presAssocID="{0908A7BC-ACFE-4F66-BA91-C1B6DC259618}" presName="hierChild3" presStyleCnt="0"/>
      <dgm:spPr/>
    </dgm:pt>
    <dgm:pt modelId="{84341D53-208B-4E66-8417-966EDBB4478D}" type="pres">
      <dgm:prSet presAssocID="{AA11D22E-9F73-490C-BBD5-F0E55AE8CB4B}" presName="Name111" presStyleLbl="parChTrans1D2" presStyleIdx="5" presStyleCnt="6"/>
      <dgm:spPr/>
      <dgm:t>
        <a:bodyPr/>
        <a:lstStyle/>
        <a:p>
          <a:endParaRPr lang="en-US"/>
        </a:p>
      </dgm:t>
    </dgm:pt>
    <dgm:pt modelId="{AD213BD0-98C3-4506-B020-0A9D8897248B}" type="pres">
      <dgm:prSet presAssocID="{D7F837DD-A05B-4679-859A-484445984020}" presName="hierRoot3" presStyleCnt="0">
        <dgm:presLayoutVars>
          <dgm:hierBranch val="init"/>
        </dgm:presLayoutVars>
      </dgm:prSet>
      <dgm:spPr/>
    </dgm:pt>
    <dgm:pt modelId="{6878E27B-30BB-4917-8133-66D5D5B0E063}" type="pres">
      <dgm:prSet presAssocID="{D7F837DD-A05B-4679-859A-484445984020}" presName="rootComposite3" presStyleCnt="0"/>
      <dgm:spPr/>
    </dgm:pt>
    <dgm:pt modelId="{10886D7C-7F04-42AF-913E-6C29BB2E8704}" type="pres">
      <dgm:prSet presAssocID="{D7F837DD-A05B-4679-859A-484445984020}" presName="rootText3" presStyleLbl="asst1" presStyleIdx="0" presStyleCnt="1" custScaleY="128288" custLinFactNeighborX="-74043" custLinFactNeighborY="-35895">
        <dgm:presLayoutVars>
          <dgm:chPref val="3"/>
        </dgm:presLayoutVars>
      </dgm:prSet>
      <dgm:spPr/>
      <dgm:t>
        <a:bodyPr/>
        <a:lstStyle/>
        <a:p>
          <a:endParaRPr lang="en-US"/>
        </a:p>
      </dgm:t>
    </dgm:pt>
    <dgm:pt modelId="{CF3C680B-89EE-4A09-AFAC-B2AFE59C7F61}" type="pres">
      <dgm:prSet presAssocID="{D7F837DD-A05B-4679-859A-484445984020}" presName="rootConnector3" presStyleLbl="asst1" presStyleIdx="0" presStyleCnt="1"/>
      <dgm:spPr/>
      <dgm:t>
        <a:bodyPr/>
        <a:lstStyle/>
        <a:p>
          <a:endParaRPr lang="en-US"/>
        </a:p>
      </dgm:t>
    </dgm:pt>
    <dgm:pt modelId="{31E287A4-8690-496C-818D-8D758620624F}" type="pres">
      <dgm:prSet presAssocID="{D7F837DD-A05B-4679-859A-484445984020}" presName="hierChild6" presStyleCnt="0"/>
      <dgm:spPr/>
    </dgm:pt>
    <dgm:pt modelId="{5466B559-1D5E-41AB-AFD3-83D5FE03C024}" type="pres">
      <dgm:prSet presAssocID="{D7F837DD-A05B-4679-859A-484445984020}" presName="hierChild7" presStyleCnt="0"/>
      <dgm:spPr/>
    </dgm:pt>
  </dgm:ptLst>
  <dgm:cxnLst>
    <dgm:cxn modelId="{E9ADF92D-8C2F-43C5-BD34-93E52C1BFA3D}" type="presOf" srcId="{ACBE2543-A1F5-4F28-B7B1-5E9469E66C11}" destId="{2B910BED-17CC-4472-BC1C-E73032C5B609}" srcOrd="0" destOrd="0" presId="urn:microsoft.com/office/officeart/2005/8/layout/orgChart1"/>
    <dgm:cxn modelId="{C3619EB6-09DC-4416-B6DB-AC5EB411A4C9}" type="presOf" srcId="{AF24E365-7470-4FC4-BEA6-FE92529A4E54}" destId="{62C95A90-BA89-40C8-97BA-9947B3394DA7}" srcOrd="0" destOrd="0" presId="urn:microsoft.com/office/officeart/2005/8/layout/orgChart1"/>
    <dgm:cxn modelId="{09858BEB-E4E9-4374-8FA8-D61EBC7994D5}" type="presOf" srcId="{D7F837DD-A05B-4679-859A-484445984020}" destId="{CF3C680B-89EE-4A09-AFAC-B2AFE59C7F61}" srcOrd="1" destOrd="0" presId="urn:microsoft.com/office/officeart/2005/8/layout/orgChart1"/>
    <dgm:cxn modelId="{17BF74F8-586A-4A91-B5F8-680E761C9CE9}" srcId="{0908A7BC-ACFE-4F66-BA91-C1B6DC259618}" destId="{D7F837DD-A05B-4679-859A-484445984020}" srcOrd="0" destOrd="0" parTransId="{AA11D22E-9F73-490C-BBD5-F0E55AE8CB4B}" sibTransId="{60E0E9AE-C229-4040-89AC-C3B193AF94B6}"/>
    <dgm:cxn modelId="{031E7A99-2B94-48F6-B49D-F65286170075}" type="presOf" srcId="{D7F837DD-A05B-4679-859A-484445984020}" destId="{10886D7C-7F04-42AF-913E-6C29BB2E8704}" srcOrd="0" destOrd="0" presId="urn:microsoft.com/office/officeart/2005/8/layout/orgChart1"/>
    <dgm:cxn modelId="{89538D85-E219-4724-94A2-72F6054479BE}" srcId="{0908A7BC-ACFE-4F66-BA91-C1B6DC259618}" destId="{594ECF77-410C-49D3-9394-B6C3EC4C857A}" srcOrd="4" destOrd="0" parTransId="{30DCA479-EAC3-4D8B-B942-F431AC87D870}" sibTransId="{DA05BD06-1293-487C-9B6B-92409AD23286}"/>
    <dgm:cxn modelId="{16949195-8665-4F8D-9B4A-A92986334553}" srcId="{0908A7BC-ACFE-4F66-BA91-C1B6DC259618}" destId="{1BFD8AAA-9A08-4123-B862-631CF28A68C2}" srcOrd="2" destOrd="0" parTransId="{6A444A98-152C-4D9C-A2DA-C38F46439D22}" sibTransId="{A6C711FD-7128-48D0-B287-560182D91868}"/>
    <dgm:cxn modelId="{7ECB720A-34F2-4500-935A-C50B2D707697}" type="presOf" srcId="{1BFD8AAA-9A08-4123-B862-631CF28A68C2}" destId="{7D39DCEF-68FD-41A3-A333-4BB1BD4A7CAE}" srcOrd="0" destOrd="0" presId="urn:microsoft.com/office/officeart/2005/8/layout/orgChart1"/>
    <dgm:cxn modelId="{EA09D00C-889F-4B72-A134-46C41A71BD84}" type="presOf" srcId="{6A444A98-152C-4D9C-A2DA-C38F46439D22}" destId="{C0D394E5-9395-446C-9F12-7DADC0A4E5A1}" srcOrd="0" destOrd="0" presId="urn:microsoft.com/office/officeart/2005/8/layout/orgChart1"/>
    <dgm:cxn modelId="{E2A9CDC4-3A49-4291-95B5-3BA22C12E29C}" type="presOf" srcId="{A36F20B4-B867-4B9D-8928-D5DD38686C44}" destId="{76B96CB4-25A1-4959-B02F-8041D8B2C596}" srcOrd="1" destOrd="0" presId="urn:microsoft.com/office/officeart/2005/8/layout/orgChart1"/>
    <dgm:cxn modelId="{102FE432-3878-4508-B184-9240FE98BBF4}" type="presOf" srcId="{0908A7BC-ACFE-4F66-BA91-C1B6DC259618}" destId="{8C6BA388-1060-4E96-9971-890727FCE14F}" srcOrd="0" destOrd="0" presId="urn:microsoft.com/office/officeart/2005/8/layout/orgChart1"/>
    <dgm:cxn modelId="{FC9E4850-FAAC-4EC2-B490-A44ED4C08C2D}" type="presOf" srcId="{1BFD8AAA-9A08-4123-B862-631CF28A68C2}" destId="{45F9CEB0-93D0-42F8-AD22-BE78A06D04A8}" srcOrd="1" destOrd="0" presId="urn:microsoft.com/office/officeart/2005/8/layout/orgChart1"/>
    <dgm:cxn modelId="{6E842616-C6CE-4B8C-AB1F-9B194448FA89}" type="presOf" srcId="{0908A7BC-ACFE-4F66-BA91-C1B6DC259618}" destId="{00A6B724-FF66-4C28-9F02-7374ED8B5815}" srcOrd="1" destOrd="0" presId="urn:microsoft.com/office/officeart/2005/8/layout/orgChart1"/>
    <dgm:cxn modelId="{6A565CD8-0EB9-449B-8DC9-A86241F61E0A}" type="presOf" srcId="{19CA89FD-C6E5-42A6-8B34-CF65994173F6}" destId="{90E9F882-C28A-4911-81F9-02F89C720A2B}" srcOrd="0" destOrd="0" presId="urn:microsoft.com/office/officeart/2005/8/layout/orgChart1"/>
    <dgm:cxn modelId="{8E8FFD8E-391E-4995-8069-6804B1E58839}" type="presOf" srcId="{AA11D22E-9F73-490C-BBD5-F0E55AE8CB4B}" destId="{84341D53-208B-4E66-8417-966EDBB4478D}" srcOrd="0" destOrd="0" presId="urn:microsoft.com/office/officeart/2005/8/layout/orgChart1"/>
    <dgm:cxn modelId="{05CFF04B-8606-4D51-9089-5CDE0BAC4F7A}" srcId="{0908A7BC-ACFE-4F66-BA91-C1B6DC259618}" destId="{AF24E365-7470-4FC4-BEA6-FE92529A4E54}" srcOrd="3" destOrd="0" parTransId="{ACBE2543-A1F5-4F28-B7B1-5E9469E66C11}" sibTransId="{C8BD313B-4086-47BE-83CB-7F624D93686E}"/>
    <dgm:cxn modelId="{1FAFB40C-81E9-415A-BF00-653ACD14F5D5}" type="presOf" srcId="{A36F20B4-B867-4B9D-8928-D5DD38686C44}" destId="{AA6F2A79-7EB3-49C1-B068-5C8E797D2AD9}" srcOrd="0" destOrd="0" presId="urn:microsoft.com/office/officeart/2005/8/layout/orgChart1"/>
    <dgm:cxn modelId="{B34FE7CA-80C4-4476-B939-00DCD5BF72E1}" type="presOf" srcId="{30DCA479-EAC3-4D8B-B942-F431AC87D870}" destId="{97E60DCE-C4C4-41A1-B068-E04A2C72A54B}" srcOrd="0" destOrd="0" presId="urn:microsoft.com/office/officeart/2005/8/layout/orgChart1"/>
    <dgm:cxn modelId="{DD54B98A-BBBD-4FB2-8D9E-1D34B292C419}" type="presOf" srcId="{8BD98B36-DA51-4FF3-944D-9A5738030333}" destId="{41DC7086-DAA6-41C1-A3D5-90F7E6844E86}" srcOrd="0" destOrd="0" presId="urn:microsoft.com/office/officeart/2005/8/layout/orgChart1"/>
    <dgm:cxn modelId="{2F3F7AC2-4B8F-4300-A6F0-3979CC552547}" type="presOf" srcId="{AF24E365-7470-4FC4-BEA6-FE92529A4E54}" destId="{0C95ED7D-2378-4C2D-9AE9-996BB4A56238}" srcOrd="1" destOrd="0" presId="urn:microsoft.com/office/officeart/2005/8/layout/orgChart1"/>
    <dgm:cxn modelId="{2E70F8D6-A9E7-4E93-A216-FFB3CE042887}" type="presOf" srcId="{8BD98B36-DA51-4FF3-944D-9A5738030333}" destId="{5D3DF5A3-F0C4-4216-821C-EF80FF03227E}" srcOrd="1" destOrd="0" presId="urn:microsoft.com/office/officeart/2005/8/layout/orgChart1"/>
    <dgm:cxn modelId="{016E0DBD-5E63-47EF-B457-8CDCF68D6A1E}" srcId="{19CA89FD-C6E5-42A6-8B34-CF65994173F6}" destId="{0908A7BC-ACFE-4F66-BA91-C1B6DC259618}" srcOrd="0" destOrd="0" parTransId="{A757DADC-CA1A-422B-B768-A35E7CF94FD3}" sibTransId="{C8BA4010-78EE-4908-8307-554A4864DF37}"/>
    <dgm:cxn modelId="{97C2ED91-D3BA-4CF9-B045-C35D4E5210E3}" srcId="{0908A7BC-ACFE-4F66-BA91-C1B6DC259618}" destId="{A36F20B4-B867-4B9D-8928-D5DD38686C44}" srcOrd="5" destOrd="0" parTransId="{4908FCA2-8407-472F-AF28-FB482F330764}" sibTransId="{01E86D20-3FEC-4F19-98EF-08B0CC999215}"/>
    <dgm:cxn modelId="{0E17A070-AA24-4C39-98CA-38A8BE7539C1}" type="presOf" srcId="{594ECF77-410C-49D3-9394-B6C3EC4C857A}" destId="{A1C66453-023D-486A-BCC9-4E59D057EAEB}" srcOrd="1" destOrd="0" presId="urn:microsoft.com/office/officeart/2005/8/layout/orgChart1"/>
    <dgm:cxn modelId="{D4673125-DD35-4E00-9541-3EE1A4AA63F4}" type="presOf" srcId="{368BCA0B-E521-40D5-8019-F1BB4A0C9A92}" destId="{0165D1B3-EC8D-4426-8C1C-332E6267EE83}" srcOrd="0" destOrd="0" presId="urn:microsoft.com/office/officeart/2005/8/layout/orgChart1"/>
    <dgm:cxn modelId="{7BA49575-E761-4608-BB75-D53B8D5F80E2}" srcId="{0908A7BC-ACFE-4F66-BA91-C1B6DC259618}" destId="{8BD98B36-DA51-4FF3-944D-9A5738030333}" srcOrd="1" destOrd="0" parTransId="{368BCA0B-E521-40D5-8019-F1BB4A0C9A92}" sibTransId="{3A890119-5A0C-48D3-94F7-66070EE99DE5}"/>
    <dgm:cxn modelId="{5A59AD55-F0CE-4380-84A7-9B53FAB4F594}" type="presOf" srcId="{594ECF77-410C-49D3-9394-B6C3EC4C857A}" destId="{839C9C0E-2C9D-481B-AF4D-525E8C56E1DA}" srcOrd="0" destOrd="0" presId="urn:microsoft.com/office/officeart/2005/8/layout/orgChart1"/>
    <dgm:cxn modelId="{77C52693-9950-41DD-975E-855BC79F3D8B}" type="presOf" srcId="{4908FCA2-8407-472F-AF28-FB482F330764}" destId="{C311FF1D-8535-440A-9100-5E7A11AADE06}" srcOrd="0" destOrd="0" presId="urn:microsoft.com/office/officeart/2005/8/layout/orgChart1"/>
    <dgm:cxn modelId="{8BFA10D3-44E3-4075-A300-64B0C3996D75}" type="presParOf" srcId="{90E9F882-C28A-4911-81F9-02F89C720A2B}" destId="{D55FA968-E410-4113-AED7-1B21F9402DE2}" srcOrd="0" destOrd="0" presId="urn:microsoft.com/office/officeart/2005/8/layout/orgChart1"/>
    <dgm:cxn modelId="{D55ECDB2-658C-46B6-A526-6DB60BF2129F}" type="presParOf" srcId="{D55FA968-E410-4113-AED7-1B21F9402DE2}" destId="{25A7CBE5-6060-432F-84F1-F813C867A6CD}" srcOrd="0" destOrd="0" presId="urn:microsoft.com/office/officeart/2005/8/layout/orgChart1"/>
    <dgm:cxn modelId="{092BE91A-B501-41B9-BB55-1D9AD4717660}" type="presParOf" srcId="{25A7CBE5-6060-432F-84F1-F813C867A6CD}" destId="{8C6BA388-1060-4E96-9971-890727FCE14F}" srcOrd="0" destOrd="0" presId="urn:microsoft.com/office/officeart/2005/8/layout/orgChart1"/>
    <dgm:cxn modelId="{F136BAE0-0F74-4A33-8C14-9846FFFF7FE7}" type="presParOf" srcId="{25A7CBE5-6060-432F-84F1-F813C867A6CD}" destId="{00A6B724-FF66-4C28-9F02-7374ED8B5815}" srcOrd="1" destOrd="0" presId="urn:microsoft.com/office/officeart/2005/8/layout/orgChart1"/>
    <dgm:cxn modelId="{17E06986-9594-4027-A7D6-E53AC4F82CEE}" type="presParOf" srcId="{D55FA968-E410-4113-AED7-1B21F9402DE2}" destId="{7B33D46F-3A1D-486F-B0AA-E2944089FC2E}" srcOrd="1" destOrd="0" presId="urn:microsoft.com/office/officeart/2005/8/layout/orgChart1"/>
    <dgm:cxn modelId="{23DA525D-1C96-4B2E-98F4-8AB48BA5E6EF}" type="presParOf" srcId="{7B33D46F-3A1D-486F-B0AA-E2944089FC2E}" destId="{0165D1B3-EC8D-4426-8C1C-332E6267EE83}" srcOrd="0" destOrd="0" presId="urn:microsoft.com/office/officeart/2005/8/layout/orgChart1"/>
    <dgm:cxn modelId="{36965ECB-B885-49D7-9155-7D389C2363F3}" type="presParOf" srcId="{7B33D46F-3A1D-486F-B0AA-E2944089FC2E}" destId="{581B7E63-DF1E-483D-A858-B9AB69999D64}" srcOrd="1" destOrd="0" presId="urn:microsoft.com/office/officeart/2005/8/layout/orgChart1"/>
    <dgm:cxn modelId="{172DA6A1-E069-49DB-B5FD-B3CD648B26B8}" type="presParOf" srcId="{581B7E63-DF1E-483D-A858-B9AB69999D64}" destId="{C77A4D31-A8F2-44CF-835D-A77BED63C7F5}" srcOrd="0" destOrd="0" presId="urn:microsoft.com/office/officeart/2005/8/layout/orgChart1"/>
    <dgm:cxn modelId="{2E26D5EA-4B61-46CB-9843-3DC08E95D1E2}" type="presParOf" srcId="{C77A4D31-A8F2-44CF-835D-A77BED63C7F5}" destId="{41DC7086-DAA6-41C1-A3D5-90F7E6844E86}" srcOrd="0" destOrd="0" presId="urn:microsoft.com/office/officeart/2005/8/layout/orgChart1"/>
    <dgm:cxn modelId="{E74F7E83-BCC5-457E-B3D7-191CB2AD2DA9}" type="presParOf" srcId="{C77A4D31-A8F2-44CF-835D-A77BED63C7F5}" destId="{5D3DF5A3-F0C4-4216-821C-EF80FF03227E}" srcOrd="1" destOrd="0" presId="urn:microsoft.com/office/officeart/2005/8/layout/orgChart1"/>
    <dgm:cxn modelId="{4F34BF12-FDDE-44C2-8E01-81DB5941E611}" type="presParOf" srcId="{581B7E63-DF1E-483D-A858-B9AB69999D64}" destId="{FE34F91D-9DA9-43A0-80D1-74E6E279C784}" srcOrd="1" destOrd="0" presId="urn:microsoft.com/office/officeart/2005/8/layout/orgChart1"/>
    <dgm:cxn modelId="{4C71DC51-E338-4B35-AC35-2563AE44AE95}" type="presParOf" srcId="{581B7E63-DF1E-483D-A858-B9AB69999D64}" destId="{167996C5-DBF5-4B69-9CD4-A345E4F2DD81}" srcOrd="2" destOrd="0" presId="urn:microsoft.com/office/officeart/2005/8/layout/orgChart1"/>
    <dgm:cxn modelId="{896CACDA-598D-4F1B-A2CE-7F302D45B13B}" type="presParOf" srcId="{7B33D46F-3A1D-486F-B0AA-E2944089FC2E}" destId="{C0D394E5-9395-446C-9F12-7DADC0A4E5A1}" srcOrd="2" destOrd="0" presId="urn:microsoft.com/office/officeart/2005/8/layout/orgChart1"/>
    <dgm:cxn modelId="{E6B769B6-317A-4C0F-B858-6C985354D0BA}" type="presParOf" srcId="{7B33D46F-3A1D-486F-B0AA-E2944089FC2E}" destId="{10B59ABD-256F-45E7-AFE1-9D7484E7E8CA}" srcOrd="3" destOrd="0" presId="urn:microsoft.com/office/officeart/2005/8/layout/orgChart1"/>
    <dgm:cxn modelId="{C676BF92-6900-4EEC-A11E-C2575AA773C0}" type="presParOf" srcId="{10B59ABD-256F-45E7-AFE1-9D7484E7E8CA}" destId="{8F89BD4B-9593-456A-B836-C6B43C504B71}" srcOrd="0" destOrd="0" presId="urn:microsoft.com/office/officeart/2005/8/layout/orgChart1"/>
    <dgm:cxn modelId="{F7DFD0B7-5073-4A63-BB5F-AEDFDC0A6EB1}" type="presParOf" srcId="{8F89BD4B-9593-456A-B836-C6B43C504B71}" destId="{7D39DCEF-68FD-41A3-A333-4BB1BD4A7CAE}" srcOrd="0" destOrd="0" presId="urn:microsoft.com/office/officeart/2005/8/layout/orgChart1"/>
    <dgm:cxn modelId="{B0BF9D50-7668-433C-A67B-C62A21198A45}" type="presParOf" srcId="{8F89BD4B-9593-456A-B836-C6B43C504B71}" destId="{45F9CEB0-93D0-42F8-AD22-BE78A06D04A8}" srcOrd="1" destOrd="0" presId="urn:microsoft.com/office/officeart/2005/8/layout/orgChart1"/>
    <dgm:cxn modelId="{4B1E4555-9B67-44E1-B99B-DAB2B5677061}" type="presParOf" srcId="{10B59ABD-256F-45E7-AFE1-9D7484E7E8CA}" destId="{FABA72BF-1E25-4501-AC63-C3D40B77C0E7}" srcOrd="1" destOrd="0" presId="urn:microsoft.com/office/officeart/2005/8/layout/orgChart1"/>
    <dgm:cxn modelId="{AF1BE9F3-B757-4585-B609-4DF90FA707D9}" type="presParOf" srcId="{10B59ABD-256F-45E7-AFE1-9D7484E7E8CA}" destId="{0DA03E29-CD51-451A-9C52-858F5EC18F18}" srcOrd="2" destOrd="0" presId="urn:microsoft.com/office/officeart/2005/8/layout/orgChart1"/>
    <dgm:cxn modelId="{D36FA54F-7882-4C77-A318-17CED715DBF8}" type="presParOf" srcId="{7B33D46F-3A1D-486F-B0AA-E2944089FC2E}" destId="{2B910BED-17CC-4472-BC1C-E73032C5B609}" srcOrd="4" destOrd="0" presId="urn:microsoft.com/office/officeart/2005/8/layout/orgChart1"/>
    <dgm:cxn modelId="{0A57933E-DD96-42A4-A7D5-A414A586C462}" type="presParOf" srcId="{7B33D46F-3A1D-486F-B0AA-E2944089FC2E}" destId="{F085B618-F439-4103-9BAD-31D0B76E7DEF}" srcOrd="5" destOrd="0" presId="urn:microsoft.com/office/officeart/2005/8/layout/orgChart1"/>
    <dgm:cxn modelId="{6027DFD4-7C2A-4752-ABEA-AEE4F8E869F3}" type="presParOf" srcId="{F085B618-F439-4103-9BAD-31D0B76E7DEF}" destId="{E2BB095B-CC70-4127-8F65-3479657DC514}" srcOrd="0" destOrd="0" presId="urn:microsoft.com/office/officeart/2005/8/layout/orgChart1"/>
    <dgm:cxn modelId="{90C93FC3-2002-45F8-B7D6-B564D9D75B62}" type="presParOf" srcId="{E2BB095B-CC70-4127-8F65-3479657DC514}" destId="{62C95A90-BA89-40C8-97BA-9947B3394DA7}" srcOrd="0" destOrd="0" presId="urn:microsoft.com/office/officeart/2005/8/layout/orgChart1"/>
    <dgm:cxn modelId="{8E46C3E0-DA38-4567-8BA9-4DF885661D6F}" type="presParOf" srcId="{E2BB095B-CC70-4127-8F65-3479657DC514}" destId="{0C95ED7D-2378-4C2D-9AE9-996BB4A56238}" srcOrd="1" destOrd="0" presId="urn:microsoft.com/office/officeart/2005/8/layout/orgChart1"/>
    <dgm:cxn modelId="{6FA809DB-EEBF-4816-A49C-3553404C37B6}" type="presParOf" srcId="{F085B618-F439-4103-9BAD-31D0B76E7DEF}" destId="{A7D15E3B-C3F9-4D22-825A-CA9C24717280}" srcOrd="1" destOrd="0" presId="urn:microsoft.com/office/officeart/2005/8/layout/orgChart1"/>
    <dgm:cxn modelId="{D1ADEA75-D04A-4EDE-9279-8A03C270B2DA}" type="presParOf" srcId="{F085B618-F439-4103-9BAD-31D0B76E7DEF}" destId="{5EA9DB65-AB38-4437-B992-DDC70BAC7C9C}" srcOrd="2" destOrd="0" presId="urn:microsoft.com/office/officeart/2005/8/layout/orgChart1"/>
    <dgm:cxn modelId="{D44029A5-18AC-4864-90AB-5CD47443FA98}" type="presParOf" srcId="{7B33D46F-3A1D-486F-B0AA-E2944089FC2E}" destId="{97E60DCE-C4C4-41A1-B068-E04A2C72A54B}" srcOrd="6" destOrd="0" presId="urn:microsoft.com/office/officeart/2005/8/layout/orgChart1"/>
    <dgm:cxn modelId="{F64112AC-3CFC-44E0-8E9D-985278C1657A}" type="presParOf" srcId="{7B33D46F-3A1D-486F-B0AA-E2944089FC2E}" destId="{2AB41886-A343-4254-AD4F-07DBE85331F0}" srcOrd="7" destOrd="0" presId="urn:microsoft.com/office/officeart/2005/8/layout/orgChart1"/>
    <dgm:cxn modelId="{6DBF28D1-D950-404C-B6D3-30961E693452}" type="presParOf" srcId="{2AB41886-A343-4254-AD4F-07DBE85331F0}" destId="{713237E0-FE6A-4EE4-A94B-73DFF2141559}" srcOrd="0" destOrd="0" presId="urn:microsoft.com/office/officeart/2005/8/layout/orgChart1"/>
    <dgm:cxn modelId="{1D357A0A-B039-4A15-A114-88388B83B86C}" type="presParOf" srcId="{713237E0-FE6A-4EE4-A94B-73DFF2141559}" destId="{839C9C0E-2C9D-481B-AF4D-525E8C56E1DA}" srcOrd="0" destOrd="0" presId="urn:microsoft.com/office/officeart/2005/8/layout/orgChart1"/>
    <dgm:cxn modelId="{674544B1-99D0-4B0E-9A6E-B86355E424F9}" type="presParOf" srcId="{713237E0-FE6A-4EE4-A94B-73DFF2141559}" destId="{A1C66453-023D-486A-BCC9-4E59D057EAEB}" srcOrd="1" destOrd="0" presId="urn:microsoft.com/office/officeart/2005/8/layout/orgChart1"/>
    <dgm:cxn modelId="{6C662567-3D13-464B-B375-5FB0BC304F27}" type="presParOf" srcId="{2AB41886-A343-4254-AD4F-07DBE85331F0}" destId="{6679BC52-F245-4DF5-97D7-0EC49C449A57}" srcOrd="1" destOrd="0" presId="urn:microsoft.com/office/officeart/2005/8/layout/orgChart1"/>
    <dgm:cxn modelId="{5E220CFF-7164-4AA0-A0BD-B9CD5E025E64}" type="presParOf" srcId="{2AB41886-A343-4254-AD4F-07DBE85331F0}" destId="{C00F6E83-3C3A-4CC3-982E-87AC78F10456}" srcOrd="2" destOrd="0" presId="urn:microsoft.com/office/officeart/2005/8/layout/orgChart1"/>
    <dgm:cxn modelId="{4D60BE97-47FC-4623-9EB9-ABECFE4BEBC6}" type="presParOf" srcId="{7B33D46F-3A1D-486F-B0AA-E2944089FC2E}" destId="{C311FF1D-8535-440A-9100-5E7A11AADE06}" srcOrd="8" destOrd="0" presId="urn:microsoft.com/office/officeart/2005/8/layout/orgChart1"/>
    <dgm:cxn modelId="{BAEEB3A4-1F0B-4FD1-BB5D-F121DEC90494}" type="presParOf" srcId="{7B33D46F-3A1D-486F-B0AA-E2944089FC2E}" destId="{D42BFD34-54E0-4512-BC4F-B5E0F457B5ED}" srcOrd="9" destOrd="0" presId="urn:microsoft.com/office/officeart/2005/8/layout/orgChart1"/>
    <dgm:cxn modelId="{09E774C3-EC95-474B-8DDF-5F70C0DB4816}" type="presParOf" srcId="{D42BFD34-54E0-4512-BC4F-B5E0F457B5ED}" destId="{46F5F134-5A69-4A05-B5E8-BAF305CA23CA}" srcOrd="0" destOrd="0" presId="urn:microsoft.com/office/officeart/2005/8/layout/orgChart1"/>
    <dgm:cxn modelId="{6487B8A9-80C0-4CD3-B642-8AF4C83EAD8E}" type="presParOf" srcId="{46F5F134-5A69-4A05-B5E8-BAF305CA23CA}" destId="{AA6F2A79-7EB3-49C1-B068-5C8E797D2AD9}" srcOrd="0" destOrd="0" presId="urn:microsoft.com/office/officeart/2005/8/layout/orgChart1"/>
    <dgm:cxn modelId="{1B67C874-8710-48D7-A5F3-ADD71075F826}" type="presParOf" srcId="{46F5F134-5A69-4A05-B5E8-BAF305CA23CA}" destId="{76B96CB4-25A1-4959-B02F-8041D8B2C596}" srcOrd="1" destOrd="0" presId="urn:microsoft.com/office/officeart/2005/8/layout/orgChart1"/>
    <dgm:cxn modelId="{0189B8B1-A72E-4CBF-9AF1-9ACC81250ED0}" type="presParOf" srcId="{D42BFD34-54E0-4512-BC4F-B5E0F457B5ED}" destId="{AB9D9726-2ACE-4652-A49C-4302C34E3B99}" srcOrd="1" destOrd="0" presId="urn:microsoft.com/office/officeart/2005/8/layout/orgChart1"/>
    <dgm:cxn modelId="{1006B037-AD83-4696-A155-F8752D7F3112}" type="presParOf" srcId="{D42BFD34-54E0-4512-BC4F-B5E0F457B5ED}" destId="{D58A530D-6643-4941-8FD0-C7AAF14733C8}" srcOrd="2" destOrd="0" presId="urn:microsoft.com/office/officeart/2005/8/layout/orgChart1"/>
    <dgm:cxn modelId="{AC5A044E-99A4-4B2D-BFD1-4032C2EA04A0}" type="presParOf" srcId="{D55FA968-E410-4113-AED7-1B21F9402DE2}" destId="{D4282F2D-9EF1-495C-9456-441638407B04}" srcOrd="2" destOrd="0" presId="urn:microsoft.com/office/officeart/2005/8/layout/orgChart1"/>
    <dgm:cxn modelId="{7D14E91F-FD28-43AA-BBEE-D7FB0BED5DA5}" type="presParOf" srcId="{D4282F2D-9EF1-495C-9456-441638407B04}" destId="{84341D53-208B-4E66-8417-966EDBB4478D}" srcOrd="0" destOrd="0" presId="urn:microsoft.com/office/officeart/2005/8/layout/orgChart1"/>
    <dgm:cxn modelId="{EDEBECC3-9975-4728-B08F-B40A352D26BE}" type="presParOf" srcId="{D4282F2D-9EF1-495C-9456-441638407B04}" destId="{AD213BD0-98C3-4506-B020-0A9D8897248B}" srcOrd="1" destOrd="0" presId="urn:microsoft.com/office/officeart/2005/8/layout/orgChart1"/>
    <dgm:cxn modelId="{91CA138F-0E56-4E7E-9306-5EF563718A2A}" type="presParOf" srcId="{AD213BD0-98C3-4506-B020-0A9D8897248B}" destId="{6878E27B-30BB-4917-8133-66D5D5B0E063}" srcOrd="0" destOrd="0" presId="urn:microsoft.com/office/officeart/2005/8/layout/orgChart1"/>
    <dgm:cxn modelId="{B401D08F-242F-4B3C-9CE7-17AF5B4C2D6B}" type="presParOf" srcId="{6878E27B-30BB-4917-8133-66D5D5B0E063}" destId="{10886D7C-7F04-42AF-913E-6C29BB2E8704}" srcOrd="0" destOrd="0" presId="urn:microsoft.com/office/officeart/2005/8/layout/orgChart1"/>
    <dgm:cxn modelId="{F25FBC9B-FE76-4263-8C26-23F98B6B620D}" type="presParOf" srcId="{6878E27B-30BB-4917-8133-66D5D5B0E063}" destId="{CF3C680B-89EE-4A09-AFAC-B2AFE59C7F61}" srcOrd="1" destOrd="0" presId="urn:microsoft.com/office/officeart/2005/8/layout/orgChart1"/>
    <dgm:cxn modelId="{1EF05263-5D11-4708-8F01-C8CC21BB7612}" type="presParOf" srcId="{AD213BD0-98C3-4506-B020-0A9D8897248B}" destId="{31E287A4-8690-496C-818D-8D758620624F}" srcOrd="1" destOrd="0" presId="urn:microsoft.com/office/officeart/2005/8/layout/orgChart1"/>
    <dgm:cxn modelId="{06467316-3FCC-4F0E-9B68-F10D4549F2A4}" type="presParOf" srcId="{AD213BD0-98C3-4506-B020-0A9D8897248B}" destId="{5466B559-1D5E-41AB-AFD3-83D5FE03C024}"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4341D53-208B-4E66-8417-966EDBB4478D}">
      <dsp:nvSpPr>
        <dsp:cNvPr id="0" name=""/>
        <dsp:cNvSpPr/>
      </dsp:nvSpPr>
      <dsp:spPr>
        <a:xfrm>
          <a:off x="2447100" y="722445"/>
          <a:ext cx="1031303" cy="439687"/>
        </a:xfrm>
        <a:custGeom>
          <a:avLst/>
          <a:gdLst/>
          <a:ahLst/>
          <a:cxnLst/>
          <a:rect l="0" t="0" r="0" b="0"/>
          <a:pathLst>
            <a:path>
              <a:moveTo>
                <a:pt x="1031303" y="0"/>
              </a:moveTo>
              <a:lnTo>
                <a:pt x="1031303" y="439687"/>
              </a:lnTo>
              <a:lnTo>
                <a:pt x="0" y="439687"/>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311FF1D-8535-440A-9100-5E7A11AADE06}">
      <dsp:nvSpPr>
        <dsp:cNvPr id="0" name=""/>
        <dsp:cNvSpPr/>
      </dsp:nvSpPr>
      <dsp:spPr>
        <a:xfrm>
          <a:off x="3478404" y="722445"/>
          <a:ext cx="1807778" cy="1328532"/>
        </a:xfrm>
        <a:custGeom>
          <a:avLst/>
          <a:gdLst/>
          <a:ahLst/>
          <a:cxnLst/>
          <a:rect l="0" t="0" r="0" b="0"/>
          <a:pathLst>
            <a:path>
              <a:moveTo>
                <a:pt x="0" y="0"/>
              </a:moveTo>
              <a:lnTo>
                <a:pt x="0" y="1197120"/>
              </a:lnTo>
              <a:lnTo>
                <a:pt x="1807778" y="1197120"/>
              </a:lnTo>
              <a:lnTo>
                <a:pt x="1807778" y="1328532"/>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7E60DCE-C4C4-41A1-B068-E04A2C72A54B}">
      <dsp:nvSpPr>
        <dsp:cNvPr id="0" name=""/>
        <dsp:cNvSpPr/>
      </dsp:nvSpPr>
      <dsp:spPr>
        <a:xfrm>
          <a:off x="3478404" y="722445"/>
          <a:ext cx="917287" cy="1328532"/>
        </a:xfrm>
        <a:custGeom>
          <a:avLst/>
          <a:gdLst/>
          <a:ahLst/>
          <a:cxnLst/>
          <a:rect l="0" t="0" r="0" b="0"/>
          <a:pathLst>
            <a:path>
              <a:moveTo>
                <a:pt x="0" y="0"/>
              </a:moveTo>
              <a:lnTo>
                <a:pt x="0" y="1197120"/>
              </a:lnTo>
              <a:lnTo>
                <a:pt x="917287" y="1197120"/>
              </a:lnTo>
              <a:lnTo>
                <a:pt x="917287" y="1328532"/>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B910BED-17CC-4472-BC1C-E73032C5B609}">
      <dsp:nvSpPr>
        <dsp:cNvPr id="0" name=""/>
        <dsp:cNvSpPr/>
      </dsp:nvSpPr>
      <dsp:spPr>
        <a:xfrm>
          <a:off x="3432684" y="722445"/>
          <a:ext cx="91440" cy="1328532"/>
        </a:xfrm>
        <a:custGeom>
          <a:avLst/>
          <a:gdLst/>
          <a:ahLst/>
          <a:cxnLst/>
          <a:rect l="0" t="0" r="0" b="0"/>
          <a:pathLst>
            <a:path>
              <a:moveTo>
                <a:pt x="45720" y="0"/>
              </a:moveTo>
              <a:lnTo>
                <a:pt x="45720" y="1197120"/>
              </a:lnTo>
              <a:lnTo>
                <a:pt x="72515" y="1197120"/>
              </a:lnTo>
              <a:lnTo>
                <a:pt x="72515" y="1328532"/>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0D394E5-9395-446C-9F12-7DADC0A4E5A1}">
      <dsp:nvSpPr>
        <dsp:cNvPr id="0" name=""/>
        <dsp:cNvSpPr/>
      </dsp:nvSpPr>
      <dsp:spPr>
        <a:xfrm>
          <a:off x="2614708" y="722445"/>
          <a:ext cx="863695" cy="1328532"/>
        </a:xfrm>
        <a:custGeom>
          <a:avLst/>
          <a:gdLst/>
          <a:ahLst/>
          <a:cxnLst/>
          <a:rect l="0" t="0" r="0" b="0"/>
          <a:pathLst>
            <a:path>
              <a:moveTo>
                <a:pt x="863695" y="0"/>
              </a:moveTo>
              <a:lnTo>
                <a:pt x="863695" y="1197120"/>
              </a:lnTo>
              <a:lnTo>
                <a:pt x="0" y="1197120"/>
              </a:lnTo>
              <a:lnTo>
                <a:pt x="0" y="1328532"/>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165D1B3-EC8D-4426-8C1C-332E6267EE83}">
      <dsp:nvSpPr>
        <dsp:cNvPr id="0" name=""/>
        <dsp:cNvSpPr/>
      </dsp:nvSpPr>
      <dsp:spPr>
        <a:xfrm>
          <a:off x="1724217" y="722445"/>
          <a:ext cx="1754187" cy="1328532"/>
        </a:xfrm>
        <a:custGeom>
          <a:avLst/>
          <a:gdLst/>
          <a:ahLst/>
          <a:cxnLst/>
          <a:rect l="0" t="0" r="0" b="0"/>
          <a:pathLst>
            <a:path>
              <a:moveTo>
                <a:pt x="1754187" y="0"/>
              </a:moveTo>
              <a:lnTo>
                <a:pt x="1754187" y="1197120"/>
              </a:lnTo>
              <a:lnTo>
                <a:pt x="0" y="1197120"/>
              </a:lnTo>
              <a:lnTo>
                <a:pt x="0" y="1328532"/>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C6BA388-1060-4E96-9971-890727FCE14F}">
      <dsp:nvSpPr>
        <dsp:cNvPr id="0" name=""/>
        <dsp:cNvSpPr/>
      </dsp:nvSpPr>
      <dsp:spPr>
        <a:xfrm>
          <a:off x="2726522" y="0"/>
          <a:ext cx="1503764" cy="722445"/>
        </a:xfrm>
        <a:prstGeom prst="rect">
          <a:avLst/>
        </a:prstGeom>
        <a:gradFill rotWithShape="1">
          <a:gsLst>
            <a:gs pos="0">
              <a:schemeClr val="accent4">
                <a:shade val="51000"/>
                <a:satMod val="130000"/>
              </a:schemeClr>
            </a:gs>
            <a:gs pos="80000">
              <a:schemeClr val="accent4">
                <a:shade val="93000"/>
                <a:satMod val="130000"/>
              </a:schemeClr>
            </a:gs>
            <a:gs pos="100000">
              <a:schemeClr val="accent4">
                <a:shade val="94000"/>
                <a:satMod val="135000"/>
              </a:schemeClr>
            </a:gs>
          </a:gsLst>
          <a:lin ang="16200000" scaled="0"/>
        </a:gradFill>
        <a:ln>
          <a:noFill/>
        </a:ln>
        <a:effectLst>
          <a:outerShdw blurRad="40000" dist="23000" dir="5400000" rotWithShape="0">
            <a:srgbClr xmlns:mc="http://schemas.openxmlformats.org/markup-compatibility/2006" xmlns:a14="http://schemas.microsoft.com/office/drawing/2010/main" val="000000" mc:Ignorable="">
              <a:alpha val="35000"/>
            </a:srgbClr>
          </a:outerShdw>
        </a:effectLst>
        <a:scene3d>
          <a:camera prst="orthographicFront">
            <a:rot lat="0" lon="0" rev="0"/>
          </a:camera>
          <a:lightRig rig="threePt" dir="t">
            <a:rot lat="0" lon="0" rev="1200000"/>
          </a:lightRig>
        </a:scene3d>
        <a:sp3d>
          <a:bevelT w="63500" h="25400"/>
        </a:sp3d>
      </dsp:spPr>
      <dsp:style>
        <a:lnRef idx="0">
          <a:schemeClr val="accent4"/>
        </a:lnRef>
        <a:fillRef idx="3">
          <a:schemeClr val="accent4"/>
        </a:fillRef>
        <a:effectRef idx="3">
          <a:schemeClr val="accent4"/>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en-US" sz="2400" kern="1200" smtClean="0"/>
            <a:t>Project Manager</a:t>
          </a:r>
          <a:endParaRPr lang="en-US" sz="2400" kern="1200" dirty="0"/>
        </a:p>
      </dsp:txBody>
      <dsp:txXfrm>
        <a:off x="2726522" y="0"/>
        <a:ext cx="1503764" cy="722445"/>
      </dsp:txXfrm>
    </dsp:sp>
    <dsp:sp modelId="{41DC7086-DAA6-41C1-A3D5-90F7E6844E86}">
      <dsp:nvSpPr>
        <dsp:cNvPr id="0" name=""/>
        <dsp:cNvSpPr/>
      </dsp:nvSpPr>
      <dsp:spPr>
        <a:xfrm>
          <a:off x="1410384" y="2050978"/>
          <a:ext cx="627665" cy="1606535"/>
        </a:xfrm>
        <a:prstGeom prst="rect">
          <a:avLst/>
        </a:prstGeom>
        <a:gradFill rotWithShape="1">
          <a:gsLst>
            <a:gs pos="0">
              <a:schemeClr val="accent4">
                <a:shade val="51000"/>
                <a:satMod val="130000"/>
              </a:schemeClr>
            </a:gs>
            <a:gs pos="80000">
              <a:schemeClr val="accent4">
                <a:shade val="93000"/>
                <a:satMod val="130000"/>
              </a:schemeClr>
            </a:gs>
            <a:gs pos="100000">
              <a:schemeClr val="accent4">
                <a:shade val="94000"/>
                <a:satMod val="135000"/>
              </a:schemeClr>
            </a:gs>
          </a:gsLst>
          <a:lin ang="16200000" scaled="0"/>
        </a:gradFill>
        <a:ln>
          <a:noFill/>
        </a:ln>
        <a:effectLst>
          <a:outerShdw blurRad="40000" dist="23000" dir="5400000" rotWithShape="0">
            <a:srgbClr xmlns:mc="http://schemas.openxmlformats.org/markup-compatibility/2006" xmlns:a14="http://schemas.microsoft.com/office/drawing/2010/main" val="000000" mc:Ignorable="">
              <a:alpha val="35000"/>
            </a:srgbClr>
          </a:outerShdw>
        </a:effectLst>
        <a:scene3d>
          <a:camera prst="orthographicFront">
            <a:rot lat="0" lon="0" rev="0"/>
          </a:camera>
          <a:lightRig rig="threePt" dir="t">
            <a:rot lat="0" lon="0" rev="1200000"/>
          </a:lightRig>
        </a:scene3d>
        <a:sp3d>
          <a:bevelT w="63500" h="25400"/>
        </a:sp3d>
      </dsp:spPr>
      <dsp:style>
        <a:lnRef idx="0">
          <a:schemeClr val="accent4"/>
        </a:lnRef>
        <a:fillRef idx="3">
          <a:schemeClr val="accent4"/>
        </a:fillRef>
        <a:effectRef idx="3">
          <a:schemeClr val="accent4"/>
        </a:effectRef>
        <a:fontRef idx="minor">
          <a:schemeClr val="lt1"/>
        </a:fontRef>
      </dsp:style>
      <dsp:txBody>
        <a:bodyPr spcFirstLastPara="0" vert="vert" wrap="square" lIns="12700" tIns="12700" rIns="12700" bIns="12700" numCol="1" spcCol="1270" anchor="ctr" anchorCtr="0">
          <a:noAutofit/>
        </a:bodyPr>
        <a:lstStyle/>
        <a:p>
          <a:pPr lvl="0" algn="ctr" defTabSz="889000">
            <a:lnSpc>
              <a:spcPct val="90000"/>
            </a:lnSpc>
            <a:spcBef>
              <a:spcPct val="0"/>
            </a:spcBef>
            <a:spcAft>
              <a:spcPct val="35000"/>
            </a:spcAft>
          </a:pPr>
          <a:r>
            <a:rPr lang="en-US" sz="2000" kern="1200" dirty="0" smtClean="0"/>
            <a:t>Buyer/Short Sale agent</a:t>
          </a:r>
          <a:endParaRPr lang="en-US" sz="2000" kern="1200" dirty="0"/>
        </a:p>
      </dsp:txBody>
      <dsp:txXfrm>
        <a:off x="1410384" y="2050978"/>
        <a:ext cx="627665" cy="1606535"/>
      </dsp:txXfrm>
    </dsp:sp>
    <dsp:sp modelId="{7D39DCEF-68FD-41A3-A333-4BB1BD4A7CAE}">
      <dsp:nvSpPr>
        <dsp:cNvPr id="0" name=""/>
        <dsp:cNvSpPr/>
      </dsp:nvSpPr>
      <dsp:spPr>
        <a:xfrm>
          <a:off x="2300875" y="2050978"/>
          <a:ext cx="627665" cy="1606535"/>
        </a:xfrm>
        <a:prstGeom prst="rect">
          <a:avLst/>
        </a:prstGeom>
        <a:gradFill rotWithShape="1">
          <a:gsLst>
            <a:gs pos="0">
              <a:schemeClr val="accent4">
                <a:shade val="51000"/>
                <a:satMod val="130000"/>
              </a:schemeClr>
            </a:gs>
            <a:gs pos="80000">
              <a:schemeClr val="accent4">
                <a:shade val="93000"/>
                <a:satMod val="130000"/>
              </a:schemeClr>
            </a:gs>
            <a:gs pos="100000">
              <a:schemeClr val="accent4">
                <a:shade val="94000"/>
                <a:satMod val="135000"/>
              </a:schemeClr>
            </a:gs>
          </a:gsLst>
          <a:lin ang="16200000" scaled="0"/>
        </a:gradFill>
        <a:ln>
          <a:noFill/>
        </a:ln>
        <a:effectLst>
          <a:outerShdw blurRad="40000" dist="23000" dir="5400000" rotWithShape="0">
            <a:srgbClr xmlns:mc="http://schemas.openxmlformats.org/markup-compatibility/2006" xmlns:a14="http://schemas.microsoft.com/office/drawing/2010/main" val="000000" mc:Ignorable="">
              <a:alpha val="35000"/>
            </a:srgbClr>
          </a:outerShdw>
        </a:effectLst>
        <a:scene3d>
          <a:camera prst="orthographicFront">
            <a:rot lat="0" lon="0" rev="0"/>
          </a:camera>
          <a:lightRig rig="threePt" dir="t">
            <a:rot lat="0" lon="0" rev="1200000"/>
          </a:lightRig>
        </a:scene3d>
        <a:sp3d>
          <a:bevelT w="63500" h="25400"/>
        </a:sp3d>
      </dsp:spPr>
      <dsp:style>
        <a:lnRef idx="0">
          <a:schemeClr val="accent4"/>
        </a:lnRef>
        <a:fillRef idx="3">
          <a:schemeClr val="accent4"/>
        </a:fillRef>
        <a:effectRef idx="3">
          <a:schemeClr val="accent4"/>
        </a:effectRef>
        <a:fontRef idx="minor">
          <a:schemeClr val="lt1"/>
        </a:fontRef>
      </dsp:style>
      <dsp:txBody>
        <a:bodyPr spcFirstLastPara="0" vert="vert" wrap="square" lIns="12700" tIns="12700" rIns="12700" bIns="12700" numCol="1" spcCol="1270" anchor="ctr" anchorCtr="0">
          <a:noAutofit/>
        </a:bodyPr>
        <a:lstStyle/>
        <a:p>
          <a:pPr lvl="0" algn="ctr" defTabSz="889000">
            <a:lnSpc>
              <a:spcPct val="90000"/>
            </a:lnSpc>
            <a:spcBef>
              <a:spcPct val="0"/>
            </a:spcBef>
            <a:spcAft>
              <a:spcPct val="35000"/>
            </a:spcAft>
          </a:pPr>
          <a:r>
            <a:rPr lang="en-US" sz="2000" kern="1200" dirty="0" smtClean="0"/>
            <a:t>Buyer/Short Sale agent</a:t>
          </a:r>
          <a:endParaRPr lang="en-US" sz="2000" kern="1200" dirty="0"/>
        </a:p>
      </dsp:txBody>
      <dsp:txXfrm>
        <a:off x="2300875" y="2050978"/>
        <a:ext cx="627665" cy="1606535"/>
      </dsp:txXfrm>
    </dsp:sp>
    <dsp:sp modelId="{62C95A90-BA89-40C8-97BA-9947B3394DA7}">
      <dsp:nvSpPr>
        <dsp:cNvPr id="0" name=""/>
        <dsp:cNvSpPr/>
      </dsp:nvSpPr>
      <dsp:spPr>
        <a:xfrm>
          <a:off x="3191367" y="2050978"/>
          <a:ext cx="627665" cy="1606535"/>
        </a:xfrm>
        <a:prstGeom prst="rect">
          <a:avLst/>
        </a:prstGeom>
        <a:gradFill rotWithShape="1">
          <a:gsLst>
            <a:gs pos="0">
              <a:schemeClr val="accent4">
                <a:shade val="51000"/>
                <a:satMod val="130000"/>
              </a:schemeClr>
            </a:gs>
            <a:gs pos="80000">
              <a:schemeClr val="accent4">
                <a:shade val="93000"/>
                <a:satMod val="130000"/>
              </a:schemeClr>
            </a:gs>
            <a:gs pos="100000">
              <a:schemeClr val="accent4">
                <a:shade val="94000"/>
                <a:satMod val="135000"/>
              </a:schemeClr>
            </a:gs>
          </a:gsLst>
          <a:lin ang="16200000" scaled="0"/>
        </a:gradFill>
        <a:ln>
          <a:noFill/>
        </a:ln>
        <a:effectLst>
          <a:outerShdw blurRad="40000" dist="23000" dir="5400000" rotWithShape="0">
            <a:srgbClr xmlns:mc="http://schemas.openxmlformats.org/markup-compatibility/2006" xmlns:a14="http://schemas.microsoft.com/office/drawing/2010/main" val="000000" mc:Ignorable="">
              <a:alpha val="35000"/>
            </a:srgbClr>
          </a:outerShdw>
        </a:effectLst>
        <a:scene3d>
          <a:camera prst="orthographicFront">
            <a:rot lat="0" lon="0" rev="0"/>
          </a:camera>
          <a:lightRig rig="threePt" dir="t">
            <a:rot lat="0" lon="0" rev="1200000"/>
          </a:lightRig>
        </a:scene3d>
        <a:sp3d>
          <a:bevelT w="63500" h="25400"/>
        </a:sp3d>
      </dsp:spPr>
      <dsp:style>
        <a:lnRef idx="0">
          <a:schemeClr val="accent4"/>
        </a:lnRef>
        <a:fillRef idx="3">
          <a:schemeClr val="accent4"/>
        </a:fillRef>
        <a:effectRef idx="3">
          <a:schemeClr val="accent4"/>
        </a:effectRef>
        <a:fontRef idx="minor">
          <a:schemeClr val="lt1"/>
        </a:fontRef>
      </dsp:style>
      <dsp:txBody>
        <a:bodyPr spcFirstLastPara="0" vert="vert" wrap="square" lIns="12700" tIns="12700" rIns="12700" bIns="12700" numCol="1" spcCol="1270" anchor="ctr" anchorCtr="0">
          <a:noAutofit/>
        </a:bodyPr>
        <a:lstStyle/>
        <a:p>
          <a:pPr lvl="0" algn="ctr" defTabSz="889000">
            <a:lnSpc>
              <a:spcPct val="90000"/>
            </a:lnSpc>
            <a:spcBef>
              <a:spcPct val="0"/>
            </a:spcBef>
            <a:spcAft>
              <a:spcPct val="35000"/>
            </a:spcAft>
          </a:pPr>
          <a:r>
            <a:rPr lang="en-US" sz="2000" kern="1200" dirty="0" smtClean="0"/>
            <a:t>Buyer/Short Sale agent</a:t>
          </a:r>
          <a:endParaRPr lang="en-US" sz="2000" kern="1200" dirty="0"/>
        </a:p>
      </dsp:txBody>
      <dsp:txXfrm>
        <a:off x="3191367" y="2050978"/>
        <a:ext cx="627665" cy="1606535"/>
      </dsp:txXfrm>
    </dsp:sp>
    <dsp:sp modelId="{839C9C0E-2C9D-481B-AF4D-525E8C56E1DA}">
      <dsp:nvSpPr>
        <dsp:cNvPr id="0" name=""/>
        <dsp:cNvSpPr/>
      </dsp:nvSpPr>
      <dsp:spPr>
        <a:xfrm>
          <a:off x="4081858" y="2050978"/>
          <a:ext cx="627665" cy="1606535"/>
        </a:xfrm>
        <a:prstGeom prst="rect">
          <a:avLst/>
        </a:prstGeom>
        <a:gradFill rotWithShape="1">
          <a:gsLst>
            <a:gs pos="0">
              <a:schemeClr val="accent4">
                <a:shade val="51000"/>
                <a:satMod val="130000"/>
              </a:schemeClr>
            </a:gs>
            <a:gs pos="80000">
              <a:schemeClr val="accent4">
                <a:shade val="93000"/>
                <a:satMod val="130000"/>
              </a:schemeClr>
            </a:gs>
            <a:gs pos="100000">
              <a:schemeClr val="accent4">
                <a:shade val="94000"/>
                <a:satMod val="135000"/>
              </a:schemeClr>
            </a:gs>
          </a:gsLst>
          <a:lin ang="16200000" scaled="0"/>
        </a:gradFill>
        <a:ln>
          <a:noFill/>
        </a:ln>
        <a:effectLst>
          <a:outerShdw blurRad="40000" dist="23000" dir="5400000" rotWithShape="0">
            <a:srgbClr xmlns:mc="http://schemas.openxmlformats.org/markup-compatibility/2006" xmlns:a14="http://schemas.microsoft.com/office/drawing/2010/main" val="000000" mc:Ignorable="">
              <a:alpha val="35000"/>
            </a:srgbClr>
          </a:outerShdw>
        </a:effectLst>
        <a:scene3d>
          <a:camera prst="orthographicFront">
            <a:rot lat="0" lon="0" rev="0"/>
          </a:camera>
          <a:lightRig rig="threePt" dir="t">
            <a:rot lat="0" lon="0" rev="1200000"/>
          </a:lightRig>
        </a:scene3d>
        <a:sp3d>
          <a:bevelT w="63500" h="25400"/>
        </a:sp3d>
      </dsp:spPr>
      <dsp:style>
        <a:lnRef idx="0">
          <a:schemeClr val="accent4"/>
        </a:lnRef>
        <a:fillRef idx="3">
          <a:schemeClr val="accent4"/>
        </a:fillRef>
        <a:effectRef idx="3">
          <a:schemeClr val="accent4"/>
        </a:effectRef>
        <a:fontRef idx="minor">
          <a:schemeClr val="lt1"/>
        </a:fontRef>
      </dsp:style>
      <dsp:txBody>
        <a:bodyPr spcFirstLastPara="0" vert="vert" wrap="square" lIns="12700" tIns="12700" rIns="12700" bIns="12700" numCol="1" spcCol="1270" anchor="ctr" anchorCtr="0">
          <a:noAutofit/>
        </a:bodyPr>
        <a:lstStyle/>
        <a:p>
          <a:pPr lvl="0" algn="ctr" defTabSz="889000">
            <a:lnSpc>
              <a:spcPct val="90000"/>
            </a:lnSpc>
            <a:spcBef>
              <a:spcPct val="0"/>
            </a:spcBef>
            <a:spcAft>
              <a:spcPct val="35000"/>
            </a:spcAft>
          </a:pPr>
          <a:r>
            <a:rPr lang="en-US" sz="2000" kern="1200" dirty="0" smtClean="0"/>
            <a:t>Buyer/Short Sale agent</a:t>
          </a:r>
          <a:endParaRPr lang="en-US" sz="2000" kern="1200" dirty="0"/>
        </a:p>
      </dsp:txBody>
      <dsp:txXfrm>
        <a:off x="4081858" y="2050978"/>
        <a:ext cx="627665" cy="1606535"/>
      </dsp:txXfrm>
    </dsp:sp>
    <dsp:sp modelId="{AA6F2A79-7EB3-49C1-B068-5C8E797D2AD9}">
      <dsp:nvSpPr>
        <dsp:cNvPr id="0" name=""/>
        <dsp:cNvSpPr/>
      </dsp:nvSpPr>
      <dsp:spPr>
        <a:xfrm>
          <a:off x="4972350" y="2050978"/>
          <a:ext cx="627665" cy="1606535"/>
        </a:xfrm>
        <a:prstGeom prst="rect">
          <a:avLst/>
        </a:prstGeom>
        <a:gradFill rotWithShape="1">
          <a:gsLst>
            <a:gs pos="0">
              <a:schemeClr val="accent4">
                <a:shade val="51000"/>
                <a:satMod val="130000"/>
              </a:schemeClr>
            </a:gs>
            <a:gs pos="80000">
              <a:schemeClr val="accent4">
                <a:shade val="93000"/>
                <a:satMod val="130000"/>
              </a:schemeClr>
            </a:gs>
            <a:gs pos="100000">
              <a:schemeClr val="accent4">
                <a:shade val="94000"/>
                <a:satMod val="135000"/>
              </a:schemeClr>
            </a:gs>
          </a:gsLst>
          <a:lin ang="16200000" scaled="0"/>
        </a:gradFill>
        <a:ln>
          <a:noFill/>
        </a:ln>
        <a:effectLst>
          <a:outerShdw blurRad="40000" dist="23000" dir="5400000" rotWithShape="0">
            <a:srgbClr xmlns:mc="http://schemas.openxmlformats.org/markup-compatibility/2006" xmlns:a14="http://schemas.microsoft.com/office/drawing/2010/main" val="000000" mc:Ignorable="">
              <a:alpha val="35000"/>
            </a:srgbClr>
          </a:outerShdw>
        </a:effectLst>
        <a:scene3d>
          <a:camera prst="orthographicFront">
            <a:rot lat="0" lon="0" rev="0"/>
          </a:camera>
          <a:lightRig rig="threePt" dir="t">
            <a:rot lat="0" lon="0" rev="1200000"/>
          </a:lightRig>
        </a:scene3d>
        <a:sp3d>
          <a:bevelT w="63500" h="25400"/>
        </a:sp3d>
      </dsp:spPr>
      <dsp:style>
        <a:lnRef idx="0">
          <a:schemeClr val="accent4"/>
        </a:lnRef>
        <a:fillRef idx="3">
          <a:schemeClr val="accent4"/>
        </a:fillRef>
        <a:effectRef idx="3">
          <a:schemeClr val="accent4"/>
        </a:effectRef>
        <a:fontRef idx="minor">
          <a:schemeClr val="lt1"/>
        </a:fontRef>
      </dsp:style>
      <dsp:txBody>
        <a:bodyPr spcFirstLastPara="0" vert="vert" wrap="square" lIns="12700" tIns="12700" rIns="12700" bIns="12700" numCol="1" spcCol="1270" anchor="ctr" anchorCtr="0">
          <a:noAutofit/>
        </a:bodyPr>
        <a:lstStyle/>
        <a:p>
          <a:pPr lvl="0" algn="ctr" defTabSz="889000">
            <a:lnSpc>
              <a:spcPct val="90000"/>
            </a:lnSpc>
            <a:spcBef>
              <a:spcPct val="0"/>
            </a:spcBef>
            <a:spcAft>
              <a:spcPct val="35000"/>
            </a:spcAft>
          </a:pPr>
          <a:r>
            <a:rPr lang="en-US" sz="2000" kern="1200" dirty="0" smtClean="0"/>
            <a:t>Buyer/Short Sale agent</a:t>
          </a:r>
          <a:endParaRPr lang="en-US" sz="2000" kern="1200" dirty="0"/>
        </a:p>
      </dsp:txBody>
      <dsp:txXfrm>
        <a:off x="4972350" y="2050978"/>
        <a:ext cx="627665" cy="1606535"/>
      </dsp:txXfrm>
    </dsp:sp>
    <dsp:sp modelId="{10886D7C-7F04-42AF-913E-6C29BB2E8704}">
      <dsp:nvSpPr>
        <dsp:cNvPr id="0" name=""/>
        <dsp:cNvSpPr/>
      </dsp:nvSpPr>
      <dsp:spPr>
        <a:xfrm>
          <a:off x="1195549" y="760735"/>
          <a:ext cx="1251551" cy="802795"/>
        </a:xfrm>
        <a:prstGeom prst="rect">
          <a:avLst/>
        </a:prstGeom>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a:noFill/>
        </a:ln>
        <a:effectLst>
          <a:outerShdw blurRad="40000" dist="23000" dir="5400000" rotWithShape="0">
            <a:srgbClr xmlns:mc="http://schemas.openxmlformats.org/markup-compatibility/2006" xmlns:a14="http://schemas.microsoft.com/office/drawing/2010/main" val="000000" mc:Ignorable="">
              <a:alpha val="35000"/>
            </a:srgbClr>
          </a:outerShdw>
        </a:effectLst>
        <a:scene3d>
          <a:camera prst="orthographicFront">
            <a:rot lat="0" lon="0" rev="0"/>
          </a:camera>
          <a:lightRig rig="threePt" dir="t">
            <a:rot lat="0" lon="0" rev="1200000"/>
          </a:lightRig>
        </a:scene3d>
        <a:sp3d>
          <a:bevelT w="63500" h="25400"/>
        </a:sp3d>
      </dsp:spPr>
      <dsp:style>
        <a:lnRef idx="0">
          <a:schemeClr val="accent2"/>
        </a:lnRef>
        <a:fillRef idx="3">
          <a:schemeClr val="accent2"/>
        </a:fillRef>
        <a:effectRef idx="3">
          <a:schemeClr val="accent2"/>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US" sz="1600" b="1" kern="1200" dirty="0" smtClean="0">
              <a:solidFill>
                <a:schemeClr val="tx1"/>
              </a:solidFill>
            </a:rPr>
            <a:t>QDS Advisor</a:t>
          </a:r>
          <a:endParaRPr lang="en-US" sz="1600" b="1" kern="1200" dirty="0">
            <a:solidFill>
              <a:schemeClr val="tx1"/>
            </a:solidFill>
          </a:endParaRPr>
        </a:p>
      </dsp:txBody>
      <dsp:txXfrm>
        <a:off x="1195549" y="760735"/>
        <a:ext cx="1251551" cy="802795"/>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660880B-9A0D-49F8-AABA-73B757017BCD}" type="datetimeFigureOut">
              <a:rPr lang="en-US" smtClean="0"/>
              <a:t>7/13/2010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D84E12C-67DB-4C0A-99CE-D4CA8D404254}" type="slidenum">
              <a:rPr lang="en-US" smtClean="0"/>
              <a:t>‹#›</a:t>
            </a:fld>
            <a:endParaRPr lang="en-US"/>
          </a:p>
        </p:txBody>
      </p:sp>
    </p:spTree>
    <p:extLst>
      <p:ext uri="{BB962C8B-B14F-4D97-AF65-F5344CB8AC3E}">
        <p14:creationId xmlns:p14="http://schemas.microsoft.com/office/powerpoint/2010/main" val="36282935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D84E12C-67DB-4C0A-99CE-D4CA8D404254}" type="slidenum">
              <a:rPr lang="en-US" smtClean="0"/>
              <a:t>6</a:t>
            </a:fld>
            <a:endParaRPr lang="en-US"/>
          </a:p>
        </p:txBody>
      </p:sp>
    </p:spTree>
    <p:extLst>
      <p:ext uri="{BB962C8B-B14F-4D97-AF65-F5344CB8AC3E}">
        <p14:creationId xmlns:p14="http://schemas.microsoft.com/office/powerpoint/2010/main" val="21557694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QDS real estate agents work closely with client loan officers </a:t>
            </a:r>
          </a:p>
          <a:p>
            <a:r>
              <a:rPr lang="en-US" sz="1200" kern="1200" dirty="0" smtClean="0">
                <a:solidFill>
                  <a:schemeClr val="tx1"/>
                </a:solidFill>
                <a:effectLst/>
                <a:latin typeface="+mn-lt"/>
                <a:ea typeface="+mn-ea"/>
                <a:cs typeface="+mn-cs"/>
              </a:rPr>
              <a:t>We pair the real estate buyer agents with a specific loan officer.  They work together and rely on one another. As a result, the loan officer has access to more than the one buyer who is making an offer.  </a:t>
            </a:r>
            <a:r>
              <a:rPr lang="en-US" sz="1200" b="1" kern="1200" dirty="0" smtClean="0">
                <a:solidFill>
                  <a:schemeClr val="tx1"/>
                </a:solidFill>
                <a:effectLst/>
                <a:latin typeface="+mn-lt"/>
                <a:ea typeface="+mn-ea"/>
                <a:cs typeface="+mn-cs"/>
              </a:rPr>
              <a:t>They have access to</a:t>
            </a:r>
            <a:r>
              <a:rPr lang="en-US" sz="1200" kern="1200" dirty="0" smtClean="0">
                <a:solidFill>
                  <a:schemeClr val="tx1"/>
                </a:solidFill>
                <a:effectLst/>
                <a:latin typeface="+mn-lt"/>
                <a:ea typeface="+mn-ea"/>
                <a:cs typeface="+mn-cs"/>
              </a:rPr>
              <a:t> </a:t>
            </a:r>
            <a:r>
              <a:rPr lang="en-US" sz="1200" b="1" kern="1200" dirty="0" smtClean="0">
                <a:solidFill>
                  <a:schemeClr val="tx1"/>
                </a:solidFill>
                <a:effectLst/>
                <a:latin typeface="+mn-lt"/>
                <a:ea typeface="+mn-ea"/>
                <a:cs typeface="+mn-cs"/>
              </a:rPr>
              <a:t>all the buyer the property generates.</a:t>
            </a:r>
            <a:r>
              <a:rPr lang="en-US" sz="1200" kern="1200" dirty="0" smtClean="0">
                <a:solidFill>
                  <a:schemeClr val="tx1"/>
                </a:solidFill>
                <a:effectLst/>
                <a:latin typeface="+mn-lt"/>
                <a:ea typeface="+mn-ea"/>
                <a:cs typeface="+mn-cs"/>
              </a:rPr>
              <a:t>  Most listings generate a minimum of 5 calls from signs.  In many cases, the real estate agent uses them for other buyers as well.</a:t>
            </a:r>
          </a:p>
          <a:p>
            <a:r>
              <a:rPr lang="en-US" sz="1200" kern="1200" dirty="0" smtClean="0">
                <a:solidFill>
                  <a:schemeClr val="tx1"/>
                </a:solidFill>
                <a:effectLst/>
                <a:latin typeface="+mn-lt"/>
                <a:ea typeface="+mn-ea"/>
                <a:cs typeface="+mn-cs"/>
              </a:rPr>
              <a:t> </a:t>
            </a:r>
          </a:p>
          <a:p>
            <a:r>
              <a:rPr lang="en-US" sz="1200" b="1" kern="1200" dirty="0" smtClean="0">
                <a:solidFill>
                  <a:schemeClr val="tx1"/>
                </a:solidFill>
                <a:effectLst/>
                <a:latin typeface="+mn-lt"/>
                <a:ea typeface="+mn-ea"/>
                <a:cs typeface="+mn-cs"/>
              </a:rPr>
              <a:t>Capture potential buyers early in the house shopping process </a:t>
            </a:r>
          </a:p>
          <a:p>
            <a:r>
              <a:rPr lang="en-US" sz="1200" kern="1200" dirty="0" smtClean="0">
                <a:solidFill>
                  <a:schemeClr val="tx1"/>
                </a:solidFill>
                <a:effectLst/>
                <a:latin typeface="+mn-lt"/>
                <a:ea typeface="+mn-ea"/>
                <a:cs typeface="+mn-cs"/>
              </a:rPr>
              <a:t>Lenders have traditionally tried to re-capture loans on their REO properties by asking the listing agent to have all buyers offering to buy the property to be pre-approved by their loan officers.  The return on that activity is low.  As a result, the loan officers don’t put much time or interest in it.  The return on this effort is about 15% when the rates are really, really competitive.</a:t>
            </a:r>
            <a:br>
              <a:rPr lang="en-US" sz="1200" kern="1200" dirty="0" smtClean="0">
                <a:solidFill>
                  <a:schemeClr val="tx1"/>
                </a:solidFill>
                <a:effectLst/>
                <a:latin typeface="+mn-lt"/>
                <a:ea typeface="+mn-ea"/>
                <a:cs typeface="+mn-cs"/>
              </a:rPr>
            </a:br>
            <a:r>
              <a:rPr lang="en-US" sz="1200" kern="1200" dirty="0" smtClean="0">
                <a:solidFill>
                  <a:schemeClr val="tx1"/>
                </a:solidFill>
                <a:effectLst/>
                <a:latin typeface="+mn-lt"/>
                <a:ea typeface="+mn-ea"/>
                <a:cs typeface="+mn-cs"/>
              </a:rPr>
              <a:t/>
            </a:r>
            <a:br>
              <a:rPr lang="en-US" sz="1200" kern="1200" dirty="0" smtClean="0">
                <a:solidFill>
                  <a:schemeClr val="tx1"/>
                </a:solidFill>
                <a:effectLst/>
                <a:latin typeface="+mn-lt"/>
                <a:ea typeface="+mn-ea"/>
                <a:cs typeface="+mn-cs"/>
              </a:rPr>
            </a:br>
            <a:r>
              <a:rPr lang="en-US" sz="1200" kern="1200" dirty="0" smtClean="0">
                <a:solidFill>
                  <a:schemeClr val="tx1"/>
                </a:solidFill>
                <a:effectLst/>
                <a:latin typeface="+mn-lt"/>
                <a:ea typeface="+mn-ea"/>
                <a:cs typeface="+mn-cs"/>
              </a:rPr>
              <a:t>In our system, the loan officer is introduced to the buyer at the first meeting with the real estate agent.  In that way, the buyer gets pre-qualified, the lender is a part of the team, helping to solve problems (like credit issues, down payment, etc.) and is a trusted advisor.  Not likely to be replaced by a late-term pre-</a:t>
            </a:r>
            <a:r>
              <a:rPr lang="en-US" sz="1200" kern="1200" dirty="0" err="1" smtClean="0">
                <a:solidFill>
                  <a:schemeClr val="tx1"/>
                </a:solidFill>
                <a:effectLst/>
                <a:latin typeface="+mn-lt"/>
                <a:ea typeface="+mn-ea"/>
                <a:cs typeface="+mn-cs"/>
              </a:rPr>
              <a:t>qual</a:t>
            </a:r>
            <a:r>
              <a:rPr lang="en-US" sz="1200" kern="1200" dirty="0" smtClean="0">
                <a:solidFill>
                  <a:schemeClr val="tx1"/>
                </a:solidFill>
                <a:effectLst/>
                <a:latin typeface="+mn-lt"/>
                <a:ea typeface="+mn-ea"/>
                <a:cs typeface="+mn-cs"/>
              </a:rPr>
              <a:t> by another loan officer.</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We have evidence that the capture on these kinds of relationships is extraordinary.  A loan capture rate of 60% of every one of the leads is not unusual.  Considering that each listing generates another 2-3 buyers (for other properties than the listed one) when you multiply the results, it is mind boggling. 15% compared to 120% is phenomenal, and that is conservative. </a:t>
            </a:r>
          </a:p>
          <a:p>
            <a:endParaRPr lang="en-US"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1" dirty="0" smtClean="0"/>
              <a:t>Call center insures the buyer is captured and an appointment is made</a:t>
            </a:r>
          </a:p>
          <a:p>
            <a:r>
              <a:rPr lang="en-US" sz="1200" b="0" kern="1200" dirty="0" smtClean="0">
                <a:solidFill>
                  <a:schemeClr val="tx1"/>
                </a:solidFill>
                <a:effectLst/>
                <a:latin typeface="+mn-lt"/>
                <a:ea typeface="+mn-ea"/>
                <a:cs typeface="+mn-cs"/>
              </a:rPr>
              <a:t>Realtors are appalling</a:t>
            </a:r>
            <a:r>
              <a:rPr lang="en-US" sz="1200" b="0" kern="1200" baseline="0" dirty="0" smtClean="0">
                <a:solidFill>
                  <a:schemeClr val="tx1"/>
                </a:solidFill>
                <a:effectLst/>
                <a:latin typeface="+mn-lt"/>
                <a:ea typeface="+mn-ea"/>
                <a:cs typeface="+mn-cs"/>
              </a:rPr>
              <a:t> at making appointments with potential buyers.  Due to inattention or to poor training, they ASK for an appointment approximately 2% of the time.  We have a well-trained and monitored call center that makes appointments 60% of the time.  These appointments are passed on to the buyer-side realtors. </a:t>
            </a:r>
            <a:endParaRPr lang="en-US" sz="1200" b="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1" dirty="0" smtClean="0"/>
              <a:t>Marketing events similar to an open house provide buyer leads for loan officer and real estate agents </a:t>
            </a:r>
            <a:endParaRPr lang="en-US" sz="1200" b="1"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The loan officer and the real estate agent together put on a marketing event.  It is much like an open house.  Except it uses 7-10 times the pointer signs, it includes a shade tent in front of the house where both the agent and the loan officer meet the potential buyer.  They are both trained to make appointments with the buyer to meet later to determine their need, out-line a plan for information needed, and getting qualified.</a:t>
            </a:r>
          </a:p>
          <a:p>
            <a:r>
              <a:rPr lang="en-US" sz="1200" kern="1200" dirty="0" smtClean="0">
                <a:solidFill>
                  <a:schemeClr val="tx1"/>
                </a:solidFill>
                <a:effectLst/>
                <a:latin typeface="+mn-lt"/>
                <a:ea typeface="+mn-ea"/>
                <a:cs typeface="+mn-cs"/>
              </a:rPr>
              <a:t>These marketing events generate much more traffic than a typical open house, and due to the choreography and scripting, generate more appointments with the visitors.  </a:t>
            </a:r>
          </a:p>
          <a:p>
            <a:r>
              <a:rPr lang="en-US" sz="1200" kern="1200" dirty="0" smtClean="0">
                <a:solidFill>
                  <a:schemeClr val="tx1"/>
                </a:solidFill>
                <a:effectLst/>
                <a:latin typeface="+mn-lt"/>
                <a:ea typeface="+mn-ea"/>
                <a:cs typeface="+mn-cs"/>
              </a:rPr>
              <a:t> </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1" dirty="0" smtClean="0"/>
              <a:t>Proprietary lead management system continuously keeps loan officer in contact with their leads indefinitely </a:t>
            </a:r>
            <a:r>
              <a:rPr lang="en-US" sz="1200" kern="1200" dirty="0" smtClean="0">
                <a:solidFill>
                  <a:schemeClr val="tx1"/>
                </a:solidFill>
                <a:effectLst/>
                <a:latin typeface="+mn-lt"/>
                <a:ea typeface="+mn-ea"/>
                <a:cs typeface="+mn-cs"/>
              </a:rPr>
              <a:t/>
            </a:r>
            <a:br>
              <a:rPr lang="en-US" sz="1200" kern="1200" dirty="0" smtClean="0">
                <a:solidFill>
                  <a:schemeClr val="tx1"/>
                </a:solidFill>
                <a:effectLst/>
                <a:latin typeface="+mn-lt"/>
                <a:ea typeface="+mn-ea"/>
                <a:cs typeface="+mn-cs"/>
              </a:rPr>
            </a:br>
            <a:r>
              <a:rPr lang="en-US" sz="1200" kern="1200" dirty="0" smtClean="0">
                <a:solidFill>
                  <a:schemeClr val="tx1"/>
                </a:solidFill>
                <a:effectLst/>
                <a:latin typeface="+mn-lt"/>
                <a:ea typeface="+mn-ea"/>
                <a:cs typeface="+mn-cs"/>
              </a:rPr>
              <a:t>The real estate industry, (including the loan officer population) is focused on the immediate buyer.  Problem is, the buy cycle for a buyer is about a year.  When they focus on the immediate, they lose business that could be done if they would just stay in contact with the buyer as he moves through the process.  The buyer needs assistance in gathering the information they need to become informed enough to actually buy.</a:t>
            </a:r>
            <a:br>
              <a:rPr lang="en-US" sz="1200" kern="1200" dirty="0" smtClean="0">
                <a:solidFill>
                  <a:schemeClr val="tx1"/>
                </a:solidFill>
                <a:effectLst/>
                <a:latin typeface="+mn-lt"/>
                <a:ea typeface="+mn-ea"/>
                <a:cs typeface="+mn-cs"/>
              </a:rPr>
            </a:br>
            <a:r>
              <a:rPr lang="en-US" sz="1200" kern="1200" dirty="0" smtClean="0">
                <a:solidFill>
                  <a:schemeClr val="tx1"/>
                </a:solidFill>
                <a:effectLst/>
                <a:latin typeface="+mn-lt"/>
                <a:ea typeface="+mn-ea"/>
                <a:cs typeface="+mn-cs"/>
              </a:rPr>
              <a:t/>
            </a:r>
            <a:br>
              <a:rPr lang="en-US" sz="1200" kern="1200" dirty="0" smtClean="0">
                <a:solidFill>
                  <a:schemeClr val="tx1"/>
                </a:solidFill>
                <a:effectLst/>
                <a:latin typeface="+mn-lt"/>
                <a:ea typeface="+mn-ea"/>
                <a:cs typeface="+mn-cs"/>
              </a:rPr>
            </a:br>
            <a:r>
              <a:rPr lang="en-US" sz="1200" kern="1200" dirty="0" smtClean="0">
                <a:solidFill>
                  <a:schemeClr val="tx1"/>
                </a:solidFill>
                <a:effectLst/>
                <a:latin typeface="+mn-lt"/>
                <a:ea typeface="+mn-ea"/>
                <a:cs typeface="+mn-cs"/>
              </a:rPr>
              <a:t>We have a comprehensive system to cause that personal contact to be maintained.  Computer software, together with a program of commitment and accountability that constantly reminds the loan officer and the real estate agent to keep in contact.</a:t>
            </a:r>
          </a:p>
          <a:p>
            <a:r>
              <a:rPr lang="en-US" sz="1200" kern="1200" dirty="0" smtClean="0">
                <a:solidFill>
                  <a:schemeClr val="tx1"/>
                </a:solidFill>
                <a:effectLst/>
                <a:latin typeface="+mn-lt"/>
                <a:ea typeface="+mn-ea"/>
                <a:cs typeface="+mn-cs"/>
              </a:rPr>
              <a:t> </a:t>
            </a:r>
          </a:p>
        </p:txBody>
      </p:sp>
      <p:sp>
        <p:nvSpPr>
          <p:cNvPr id="4" name="Slide Number Placeholder 3"/>
          <p:cNvSpPr>
            <a:spLocks noGrp="1"/>
          </p:cNvSpPr>
          <p:nvPr>
            <p:ph type="sldNum" sz="quarter" idx="10"/>
          </p:nvPr>
        </p:nvSpPr>
        <p:spPr/>
        <p:txBody>
          <a:bodyPr/>
          <a:lstStyle/>
          <a:p>
            <a:fld id="{7D84E12C-67DB-4C0A-99CE-D4CA8D404254}" type="slidenum">
              <a:rPr lang="en-US" smtClean="0"/>
              <a:t>8</a:t>
            </a:fld>
            <a:endParaRPr lang="en-US"/>
          </a:p>
        </p:txBody>
      </p:sp>
    </p:spTree>
    <p:extLst>
      <p:ext uri="{BB962C8B-B14F-4D97-AF65-F5344CB8AC3E}">
        <p14:creationId xmlns:p14="http://schemas.microsoft.com/office/powerpoint/2010/main" val="18066338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Comprehensive training in communication with consumers to create trust and understanding of the consumers real needs </a:t>
            </a:r>
          </a:p>
          <a:p>
            <a:r>
              <a:rPr lang="en-US" sz="1200" kern="1200" dirty="0" smtClean="0">
                <a:solidFill>
                  <a:schemeClr val="tx1"/>
                </a:solidFill>
                <a:effectLst/>
                <a:latin typeface="+mn-lt"/>
                <a:ea typeface="+mn-ea"/>
                <a:cs typeface="+mn-cs"/>
              </a:rPr>
              <a:t>We provide a three-day training in communication technique that causes the personal, emotional needs of the buyer to emerge.  People do not spend 4-5 times their annual income on a house to get a roof over their head.  They do it for profound emotional reasons that are most often beyond their own consciousness.  When the agent can get through to those feelings and needs, the buyer is theirs for life.  The trust it engenders is powerful.  It is what makes the agent a trusted advocate.  It is what makes the agent’s recommendation of the loan officer so powerful.  We offer the same training to the loan officers as well.</a:t>
            </a:r>
          </a:p>
          <a:p>
            <a:r>
              <a:rPr lang="en-US" sz="1200" kern="1200" dirty="0" smtClean="0">
                <a:solidFill>
                  <a:schemeClr val="tx1"/>
                </a:solidFill>
                <a:effectLst/>
                <a:latin typeface="+mn-lt"/>
                <a:ea typeface="+mn-ea"/>
                <a:cs typeface="+mn-cs"/>
              </a:rPr>
              <a:t> </a:t>
            </a:r>
          </a:p>
          <a:p>
            <a:r>
              <a:rPr lang="en-US" sz="1200" b="1" kern="1200" dirty="0" smtClean="0">
                <a:solidFill>
                  <a:schemeClr val="tx1"/>
                </a:solidFill>
                <a:effectLst/>
                <a:latin typeface="+mn-lt"/>
                <a:ea typeface="+mn-ea"/>
                <a:cs typeface="+mn-cs"/>
              </a:rPr>
              <a:t>High real estate agent to loan officer ratio </a:t>
            </a:r>
            <a:r>
              <a:rPr lang="en-US" sz="1200" kern="1200" dirty="0" smtClean="0">
                <a:solidFill>
                  <a:schemeClr val="tx1"/>
                </a:solidFill>
                <a:effectLst/>
                <a:latin typeface="+mn-lt"/>
                <a:ea typeface="+mn-ea"/>
                <a:cs typeface="+mn-cs"/>
              </a:rPr>
              <a:t/>
            </a:r>
            <a:br>
              <a:rPr lang="en-US" sz="1200" kern="1200" dirty="0" smtClean="0">
                <a:solidFill>
                  <a:schemeClr val="tx1"/>
                </a:solidFill>
                <a:effectLst/>
                <a:latin typeface="+mn-lt"/>
                <a:ea typeface="+mn-ea"/>
                <a:cs typeface="+mn-cs"/>
              </a:rPr>
            </a:br>
            <a:r>
              <a:rPr lang="en-US" sz="1200" kern="1200" dirty="0" smtClean="0">
                <a:solidFill>
                  <a:schemeClr val="tx1"/>
                </a:solidFill>
                <a:effectLst/>
                <a:latin typeface="+mn-lt"/>
                <a:ea typeface="+mn-ea"/>
                <a:cs typeface="+mn-cs"/>
              </a:rPr>
              <a:t>Each loan agent is paired with a number of real estate agents.  Up to 10.  The loan officer is charged with and trained in creating accountability with his team.  They are responsible to the loan officer for generating business for him.  The loan officer is influential with the agents because he is the source of listings (and buyer prospects) for them.</a:t>
            </a:r>
            <a:br>
              <a:rPr lang="en-US" sz="1200" kern="1200" dirty="0" smtClean="0">
                <a:solidFill>
                  <a:schemeClr val="tx1"/>
                </a:solidFill>
                <a:effectLst/>
                <a:latin typeface="+mn-lt"/>
                <a:ea typeface="+mn-ea"/>
                <a:cs typeface="+mn-cs"/>
              </a:rPr>
            </a:br>
            <a:r>
              <a:rPr lang="en-US" sz="1200" kern="1200" dirty="0" smtClean="0">
                <a:solidFill>
                  <a:schemeClr val="tx1"/>
                </a:solidFill>
                <a:effectLst/>
                <a:latin typeface="+mn-lt"/>
                <a:ea typeface="+mn-ea"/>
                <a:cs typeface="+mn-cs"/>
              </a:rPr>
              <a:t/>
            </a:r>
            <a:br>
              <a:rPr lang="en-US" sz="1200" kern="1200" dirty="0" smtClean="0">
                <a:solidFill>
                  <a:schemeClr val="tx1"/>
                </a:solidFill>
                <a:effectLst/>
                <a:latin typeface="+mn-lt"/>
                <a:ea typeface="+mn-ea"/>
                <a:cs typeface="+mn-cs"/>
              </a:rPr>
            </a:br>
            <a:r>
              <a:rPr lang="en-US" sz="1200" kern="1200" dirty="0" smtClean="0">
                <a:solidFill>
                  <a:schemeClr val="tx1"/>
                </a:solidFill>
                <a:effectLst/>
                <a:latin typeface="+mn-lt"/>
                <a:ea typeface="+mn-ea"/>
                <a:cs typeface="+mn-cs"/>
              </a:rPr>
              <a:t>With up to 10 agents generating business for the loan officer, the ratio of time invested to the return is high. </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The entire process is a complex inter-related system.  It has never been done.  There is no other program that forces extraordinary loan origination results from offering REO and Short Sale properties to realtors.</a:t>
            </a:r>
          </a:p>
          <a:p>
            <a:endParaRPr lang="en-US" dirty="0" smtClean="0"/>
          </a:p>
          <a:p>
            <a:pPr>
              <a:spcBef>
                <a:spcPts val="1800"/>
              </a:spcBef>
              <a:spcAft>
                <a:spcPts val="1200"/>
              </a:spcAft>
            </a:pPr>
            <a:r>
              <a:rPr lang="en-US" b="1" dirty="0" smtClean="0"/>
              <a:t>Loan officers need a way to be valuable to Realtors®</a:t>
            </a:r>
          </a:p>
          <a:p>
            <a:pPr>
              <a:spcBef>
                <a:spcPts val="1800"/>
              </a:spcBef>
              <a:spcAft>
                <a:spcPts val="1200"/>
              </a:spcAft>
            </a:pPr>
            <a:r>
              <a:rPr lang="en-US" b="0" dirty="0" smtClean="0"/>
              <a:t>Since the buyer is highly influenced by the Realtor, the only way the loan officer can get to the buyer is through the agent.  The agent is really the business source for the loan officer.  They need a way to work with, become allies</a:t>
            </a:r>
            <a:r>
              <a:rPr lang="en-US" b="0" baseline="0" dirty="0" smtClean="0"/>
              <a:t> with and be a benefit to the realtor.  Generally the only thing they can do is take them to lunch or bring donuts to the office meeting. With RESPA, that has been diminished.  They need a way to be valuable.</a:t>
            </a:r>
            <a:endParaRPr lang="en-US" b="0" dirty="0" smtClean="0"/>
          </a:p>
          <a:p>
            <a:pPr>
              <a:spcBef>
                <a:spcPts val="1800"/>
              </a:spcBef>
              <a:spcAft>
                <a:spcPts val="1200"/>
              </a:spcAft>
            </a:pPr>
            <a:endParaRPr lang="en-US" dirty="0" smtClean="0"/>
          </a:p>
          <a:p>
            <a:pPr>
              <a:spcBef>
                <a:spcPts val="1800"/>
              </a:spcBef>
              <a:spcAft>
                <a:spcPts val="1200"/>
              </a:spcAft>
            </a:pPr>
            <a:r>
              <a:rPr lang="en-US" b="1" dirty="0" smtClean="0"/>
              <a:t>Lender’s valuable commodities:  Short Sale seller leads</a:t>
            </a:r>
          </a:p>
          <a:p>
            <a:pPr>
              <a:spcBef>
                <a:spcPts val="1800"/>
              </a:spcBef>
              <a:spcAft>
                <a:spcPts val="1200"/>
              </a:spcAft>
            </a:pPr>
            <a:r>
              <a:rPr lang="en-US" dirty="0" smtClean="0"/>
              <a:t>Providing short sale leads,</a:t>
            </a:r>
            <a:r>
              <a:rPr lang="en-US" baseline="0" dirty="0" smtClean="0"/>
              <a:t> being clear they are provided out of the loan officer relationship is what drives them to do business with the loan officer.</a:t>
            </a:r>
            <a:endParaRPr lang="en-US" dirty="0" smtClean="0"/>
          </a:p>
          <a:p>
            <a:pPr>
              <a:spcBef>
                <a:spcPts val="1800"/>
              </a:spcBef>
              <a:spcAft>
                <a:spcPts val="1200"/>
              </a:spcAft>
            </a:pPr>
            <a:endParaRPr lang="en-US" dirty="0" smtClean="0"/>
          </a:p>
          <a:p>
            <a:pPr>
              <a:spcBef>
                <a:spcPts val="1800"/>
              </a:spcBef>
              <a:spcAft>
                <a:spcPts val="1200"/>
              </a:spcAft>
            </a:pPr>
            <a:r>
              <a:rPr lang="en-US" b="1" dirty="0" smtClean="0"/>
              <a:t>Synchronicity between the lender and the real estate community</a:t>
            </a:r>
          </a:p>
          <a:p>
            <a:r>
              <a:rPr lang="en-US" dirty="0" smtClean="0"/>
              <a:t>Quid pro quo.</a:t>
            </a:r>
            <a:endParaRPr lang="en-US" dirty="0"/>
          </a:p>
        </p:txBody>
      </p:sp>
      <p:sp>
        <p:nvSpPr>
          <p:cNvPr id="4" name="Slide Number Placeholder 3"/>
          <p:cNvSpPr>
            <a:spLocks noGrp="1"/>
          </p:cNvSpPr>
          <p:nvPr>
            <p:ph type="sldNum" sz="quarter" idx="10"/>
          </p:nvPr>
        </p:nvSpPr>
        <p:spPr/>
        <p:txBody>
          <a:bodyPr/>
          <a:lstStyle/>
          <a:p>
            <a:fld id="{7D84E12C-67DB-4C0A-99CE-D4CA8D404254}" type="slidenum">
              <a:rPr lang="en-US" smtClean="0"/>
              <a:t>9</a:t>
            </a:fld>
            <a:endParaRPr lang="en-US"/>
          </a:p>
        </p:txBody>
      </p:sp>
    </p:spTree>
    <p:extLst>
      <p:ext uri="{BB962C8B-B14F-4D97-AF65-F5344CB8AC3E}">
        <p14:creationId xmlns:p14="http://schemas.microsoft.com/office/powerpoint/2010/main" val="5869395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xmlns:mc="http://schemas.openxmlformats.org/markup-compatibility/2006" xmlns:a14="http://schemas.microsoft.com/office/drawing/2010/main" val="FFFFFF" mc:Ignorable=""/>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xmlns:mc="http://schemas.openxmlformats.org/markup-compatibility/2006" xmlns:a14="http://schemas.microsoft.com/office/drawing/2010/main" val="FFFFFF" mc:Ignorable=""/>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xmlns:mc="http://schemas.openxmlformats.org/markup-compatibility/2006" xmlns:a14="http://schemas.microsoft.com/office/drawing/2010/main" val="FFFFFF" mc:Ignorable=""/>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xmlns:mc="http://schemas.openxmlformats.org/markup-compatibility/2006" xmlns:a14="http://schemas.microsoft.com/office/drawing/2010/main" val="FFFFFF" mc:Ignorable=""/>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B8CC9ACF-3E95-4B82-AF12-5A759DADDB0C}" type="datetimeFigureOut">
              <a:rPr lang="en-US" smtClean="0"/>
              <a:t>7/13/2010</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xmlns:mc="http://schemas.openxmlformats.org/markup-compatibility/2006" xmlns:a14="http://schemas.microsoft.com/office/drawing/2010/main" val="FFFFFF" mc:Ignorable=""/>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xmlns:mc="http://schemas.openxmlformats.org/markup-compatibility/2006" xmlns:a14="http://schemas.microsoft.com/office/drawing/2010/main" val="FFFFFF" mc:Ignorable=""/>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20A70AA9-C58C-4D67-B6E4-B4D8D54E2EB8}" type="slidenum">
              <a:rPr lang="en-US" smtClean="0"/>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8CC9ACF-3E95-4B82-AF12-5A759DADDB0C}" type="datetimeFigureOut">
              <a:rPr lang="en-US" smtClean="0"/>
              <a:t>7/13/2010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A70AA9-C58C-4D67-B6E4-B4D8D54E2EB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xmlns:mc="http://schemas.openxmlformats.org/markup-compatibility/2006" xmlns:a14="http://schemas.microsoft.com/office/drawing/2010/main" val="FFFFFF" mc:Ignorable=""/>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xmlns:mc="http://schemas.openxmlformats.org/markup-compatibility/2006" xmlns:a14="http://schemas.microsoft.com/office/drawing/2010/main" val="FFFFFF" mc:Ignorable=""/>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xmlns:mc="http://schemas.openxmlformats.org/markup-compatibility/2006" xmlns:a14="http://schemas.microsoft.com/office/drawing/2010/main" val="FFFFFF" mc:Ignorable=""/>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xmlns:mc="http://schemas.openxmlformats.org/markup-compatibility/2006" xmlns:a14="http://schemas.microsoft.com/office/drawing/2010/main" val="FFFFFF" mc:Ignorable=""/>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xmlns:mc="http://schemas.openxmlformats.org/markup-compatibility/2006" xmlns:a14="http://schemas.microsoft.com/office/drawing/2010/main" val="FFFFFF" mc:Ignorable=""/>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xmlns:mc="http://schemas.openxmlformats.org/markup-compatibility/2006" xmlns:a14="http://schemas.microsoft.com/office/drawing/2010/main" val="FFFFFF" mc:Ignorable=""/>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20A70AA9-C58C-4D67-B6E4-B4D8D54E2EB8}" type="slidenum">
              <a:rPr lang="en-US" smtClean="0"/>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8CC9ACF-3E95-4B82-AF12-5A759DADDB0C}" type="datetimeFigureOut">
              <a:rPr lang="en-US" smtClean="0"/>
              <a:t>7/13/2010</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B8CC9ACF-3E95-4B82-AF12-5A759DADDB0C}" type="datetimeFigureOut">
              <a:rPr lang="en-US" smtClean="0"/>
              <a:t>7/13/2010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20A70AA9-C58C-4D67-B6E4-B4D8D54E2EB8}" type="slidenum">
              <a:rPr lang="en-US" smtClean="0"/>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xmlns:mc="http://schemas.openxmlformats.org/markup-compatibility/2006" xmlns:a14="http://schemas.microsoft.com/office/drawing/2010/main" val="FFFFFF" mc:Ignorable=""/>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xmlns:mc="http://schemas.openxmlformats.org/markup-compatibility/2006" xmlns:a14="http://schemas.microsoft.com/office/drawing/2010/main" val="FFFFFF" mc:Ignorable=""/>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xmlns:mc="http://schemas.openxmlformats.org/markup-compatibility/2006" xmlns:a14="http://schemas.microsoft.com/office/drawing/2010/main" val="FFFFFF" mc:Ignorable=""/>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xmlns:mc="http://schemas.openxmlformats.org/markup-compatibility/2006" xmlns:a14="http://schemas.microsoft.com/office/drawing/2010/main" val="FFFFFF" mc:Ignorable=""/>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xmlns:mc="http://schemas.openxmlformats.org/markup-compatibility/2006" xmlns:a14="http://schemas.microsoft.com/office/drawing/2010/main" val="FFFFFF" mc:Ignorable=""/>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B8CC9ACF-3E95-4B82-AF12-5A759DADDB0C}" type="datetimeFigureOut">
              <a:rPr lang="en-US" smtClean="0"/>
              <a:t>7/13/2010</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xmlns:mc="http://schemas.openxmlformats.org/markup-compatibility/2006" xmlns:a14="http://schemas.microsoft.com/office/drawing/2010/main" val="FFFFFF" mc:Ignorable=""/>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xmlns:mc="http://schemas.openxmlformats.org/markup-compatibility/2006" xmlns:a14="http://schemas.microsoft.com/office/drawing/2010/main" val="FFFFFF" mc:Ignorable=""/>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20A70AA9-C58C-4D67-B6E4-B4D8D54E2EB8}" type="slidenum">
              <a:rPr lang="en-US" smtClean="0"/>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xmlns:mc="http://schemas.openxmlformats.org/markup-compatibility/2006" xmlns:a14="http://schemas.microsoft.com/office/drawing/2010/main" val="FFFFFF" mc:Ignorable=""/>
                </a:solidFill>
              </a:defRPr>
            </a:lvl1pPr>
          </a:lstStyle>
          <a:p>
            <a:r>
              <a:rPr kumimoji="0" lang="en-US" smtClean="0"/>
              <a:t>Click to edit Master title style</a:t>
            </a:r>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B8CC9ACF-3E95-4B82-AF12-5A759DADDB0C}" type="datetimeFigureOut">
              <a:rPr lang="en-US" smtClean="0"/>
              <a:t>7/13/2010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A70AA9-C58C-4D67-B6E4-B4D8D54E2EB8}" type="slidenum">
              <a:rPr lang="en-US" smtClean="0"/>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xmlns:mc="http://schemas.openxmlformats.org/markup-compatibility/2006" xmlns:a14="http://schemas.microsoft.com/office/drawing/2010/main" val="FFFFFF" mc:Ignorable=""/>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xmlns:mc="http://schemas.openxmlformats.org/markup-compatibility/2006" xmlns:a14="http://schemas.microsoft.com/office/drawing/2010/main" val="FFFFFF" mc:Ignorable=""/>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xmlns:mc="http://schemas.openxmlformats.org/markup-compatibility/2006" xmlns:a14="http://schemas.microsoft.com/office/drawing/2010/main" val="FFFFFF" mc:Ignorable=""/>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xmlns:mc="http://schemas.openxmlformats.org/markup-compatibility/2006" xmlns:a14="http://schemas.microsoft.com/office/drawing/2010/main" val="FFFFFF" mc:Ignorable=""/>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xmlns:mc="http://schemas.openxmlformats.org/markup-compatibility/2006" xmlns:a14="http://schemas.microsoft.com/office/drawing/2010/main" val="FFFFFF" mc:Ignorable=""/>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B8CC9ACF-3E95-4B82-AF12-5A759DADDB0C}" type="datetimeFigureOut">
              <a:rPr lang="en-US" smtClean="0"/>
              <a:t>7/13/2010</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xmlns:mc="http://schemas.openxmlformats.org/markup-compatibility/2006" xmlns:a14="http://schemas.microsoft.com/office/drawing/2010/main" val="FFFFFF" mc:Ignorable=""/>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xmlns:mc="http://schemas.openxmlformats.org/markup-compatibility/2006" xmlns:a14="http://schemas.microsoft.com/office/drawing/2010/main" val="FFFFFF" mc:Ignorable=""/>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20A70AA9-C58C-4D67-B6E4-B4D8D54E2EB8}" type="slidenum">
              <a:rPr lang="en-US" smtClean="0"/>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B8CC9ACF-3E95-4B82-AF12-5A759DADDB0C}" type="datetimeFigureOut">
              <a:rPr lang="en-US" smtClean="0"/>
              <a:t>7/13/2010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20A70AA9-C58C-4D67-B6E4-B4D8D54E2EB8}"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xmlns:mc="http://schemas.openxmlformats.org/markup-compatibility/2006" xmlns:a14="http://schemas.microsoft.com/office/drawing/2010/main" val="FFFFFF" mc:Ignorable=""/>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xmlns:mc="http://schemas.openxmlformats.org/markup-compatibility/2006" xmlns:a14="http://schemas.microsoft.com/office/drawing/2010/main" val="FFFFFF" mc:Ignorable=""/>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xmlns:mc="http://schemas.openxmlformats.org/markup-compatibility/2006" xmlns:a14="http://schemas.microsoft.com/office/drawing/2010/main" val="FFFFFF" mc:Ignorable=""/>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xmlns:mc="http://schemas.openxmlformats.org/markup-compatibility/2006" xmlns:a14="http://schemas.microsoft.com/office/drawing/2010/main" val="FFFFFF" mc:Ignorable=""/>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B8CC9ACF-3E95-4B82-AF12-5A759DADDB0C}" type="datetimeFigureOut">
              <a:rPr lang="en-US" smtClean="0"/>
              <a:t>7/13/2010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xmlns:mc="http://schemas.openxmlformats.org/markup-compatibility/2006" xmlns:a14="http://schemas.microsoft.com/office/drawing/2010/main" val="FFFFFF" mc:Ignorable=""/>
                </a:solidFill>
              </a:defRPr>
            </a:lvl1pPr>
          </a:lstStyle>
          <a:p>
            <a:fld id="{20A70AA9-C58C-4D67-B6E4-B4D8D54E2EB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xmlns:mc="http://schemas.openxmlformats.org/markup-compatibility/2006" xmlns:a14="http://schemas.microsoft.com/office/drawing/2010/main" val="FFFFFF" mc:Ignorable=""/>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xmlns:mc="http://schemas.openxmlformats.org/markup-compatibility/2006" xmlns:a14="http://schemas.microsoft.com/office/drawing/2010/main" val="FFFFFF" mc:Ignorable=""/>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xmlns:mc="http://schemas.openxmlformats.org/markup-compatibility/2006" xmlns:a14="http://schemas.microsoft.com/office/drawing/2010/main" val="FFFFFF" mc:Ignorable=""/>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xmlns:mc="http://schemas.openxmlformats.org/markup-compatibility/2006" xmlns:a14="http://schemas.microsoft.com/office/drawing/2010/main" val="FFFFFF" mc:Ignorable=""/>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xmlns:mc="http://schemas.openxmlformats.org/markup-compatibility/2006" xmlns:a14="http://schemas.microsoft.com/office/drawing/2010/main" val="FFFFFF" mc:Ignorable=""/>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xmlns:mc="http://schemas.openxmlformats.org/markup-compatibility/2006" xmlns:a14="http://schemas.microsoft.com/office/drawing/2010/main" val="FFFFFF" mc:Ignorable=""/>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xmlns:mc="http://schemas.openxmlformats.org/markup-compatibility/2006" xmlns:a14="http://schemas.microsoft.com/office/drawing/2010/main" val="FFFFFF" mc:Ignorable=""/>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xmlns:mc="http://schemas.openxmlformats.org/markup-compatibility/2006" xmlns:a14="http://schemas.microsoft.com/office/drawing/2010/main" val="FFFFFF" mc:Ignorable=""/>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20A70AA9-C58C-4D67-B6E4-B4D8D54E2EB8}" type="slidenum">
              <a:rPr lang="en-US" smtClean="0"/>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B8CC9ACF-3E95-4B82-AF12-5A759DADDB0C}" type="datetimeFigureOut">
              <a:rPr lang="en-US" smtClean="0"/>
              <a:t>7/13/2010</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xmlns:mc="http://schemas.openxmlformats.org/markup-compatibility/2006" xmlns:a14="http://schemas.microsoft.com/office/drawing/2010/main" val="FFFFFF" mc:Ignorable=""/>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xmlns:mc="http://schemas.openxmlformats.org/markup-compatibility/2006" xmlns:a14="http://schemas.microsoft.com/office/drawing/2010/main" val="FFFFFF" mc:Ignorable=""/>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xmlns:mc="http://schemas.openxmlformats.org/markup-compatibility/2006" xmlns:a14="http://schemas.microsoft.com/office/drawing/2010/main" val="FFFFFF" mc:Ignorable=""/>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xmlns:mc="http://schemas.openxmlformats.org/markup-compatibility/2006" xmlns:a14="http://schemas.microsoft.com/office/drawing/2010/main" val="FFFFFF" mc:Ignorable=""/>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xmlns:mc="http://schemas.openxmlformats.org/markup-compatibility/2006" xmlns:a14="http://schemas.microsoft.com/office/drawing/2010/main" val="FFFFFF" mc:Ignorable=""/>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xmlns:mc="http://schemas.openxmlformats.org/markup-compatibility/2006" xmlns:a14="http://schemas.microsoft.com/office/drawing/2010/main" val="FFFFFF" mc:Ignorable=""/>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20A70AA9-C58C-4D67-B6E4-B4D8D54E2EB8}" type="slidenum">
              <a:rPr lang="en-US" smtClean="0"/>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xmlns:mc="http://schemas.openxmlformats.org/markup-compatibility/2006" xmlns:a14="http://schemas.microsoft.com/office/drawing/2010/main" val="FFFFFF" mc:Ignorable=""/>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B8CC9ACF-3E95-4B82-AF12-5A759DADDB0C}" type="datetimeFigureOut">
              <a:rPr lang="en-US" smtClean="0"/>
              <a:t>7/13/2010</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xmlns:mc="http://schemas.openxmlformats.org/markup-compatibility/2006" xmlns:a14="http://schemas.microsoft.com/office/drawing/2010/main" val="FFFFFF" mc:Ignorable=""/>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xmlns:mc="http://schemas.openxmlformats.org/markup-compatibility/2006" xmlns:a14="http://schemas.microsoft.com/office/drawing/2010/main" val="FFFFFF" mc:Ignorable=""/>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xmlns:mc="http://schemas.openxmlformats.org/markup-compatibility/2006" xmlns:a14="http://schemas.microsoft.com/office/drawing/2010/main" val="FFFFFF" mc:Ignorable=""/>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xmlns:mc="http://schemas.openxmlformats.org/markup-compatibility/2006" xmlns:a14="http://schemas.microsoft.com/office/drawing/2010/main" val="FFFFFF" mc:Ignorable=""/>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xmlns:mc="http://schemas.openxmlformats.org/markup-compatibility/2006" xmlns:a14="http://schemas.microsoft.com/office/drawing/2010/main" val="FFFFFF" mc:Ignorable=""/>
                </a:solidFill>
              </a:defRPr>
            </a:lvl1pPr>
          </a:lstStyle>
          <a:p>
            <a:fld id="{B8CC9ACF-3E95-4B82-AF12-5A759DADDB0C}" type="datetimeFigureOut">
              <a:rPr lang="en-US" smtClean="0"/>
              <a:t>7/13/2010</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xmlns:mc="http://schemas.openxmlformats.org/markup-compatibility/2006" xmlns:a14="http://schemas.microsoft.com/office/drawing/2010/main" val="FFFFFF" mc:Ignorable=""/>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xmlns:mc="http://schemas.openxmlformats.org/markup-compatibility/2006" xmlns:a14="http://schemas.microsoft.com/office/drawing/2010/main" val="FFFFFF" mc:Ignorable=""/>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xmlns:mc="http://schemas.openxmlformats.org/markup-compatibility/2006" xmlns:a14="http://schemas.microsoft.com/office/drawing/2010/main" val="FFFFFF" mc:Ignorable=""/>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20A70AA9-C58C-4D67-B6E4-B4D8D54E2EB8}" type="slidenum">
              <a:rPr lang="en-US" smtClean="0"/>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diagramLayout" Target="../diagrams/layout1.xml"/><Relationship Id="rId7" Type="http://schemas.openxmlformats.org/officeDocument/2006/relationships/image" Target="../media/image6.png"/><Relationship Id="rId12" Type="http://schemas.openxmlformats.org/officeDocument/2006/relationships/image" Target="../media/image11.png"/><Relationship Id="rId2" Type="http://schemas.openxmlformats.org/officeDocument/2006/relationships/diagramData" Target="../diagrams/data1.xml"/><Relationship Id="rId1" Type="http://schemas.openxmlformats.org/officeDocument/2006/relationships/slideLayout" Target="../slideLayouts/slideLayout6.xml"/><Relationship Id="rId6" Type="http://schemas.microsoft.com/office/2007/relationships/diagramDrawing" Target="../diagrams/drawing1.xml"/><Relationship Id="rId11" Type="http://schemas.openxmlformats.org/officeDocument/2006/relationships/image" Target="../media/image10.png"/><Relationship Id="rId5" Type="http://schemas.openxmlformats.org/officeDocument/2006/relationships/diagramColors" Target="../diagrams/colors1.xml"/><Relationship Id="rId10" Type="http://schemas.openxmlformats.org/officeDocument/2006/relationships/image" Target="../media/image9.png"/><Relationship Id="rId4" Type="http://schemas.openxmlformats.org/officeDocument/2006/relationships/diagramQuickStyle" Target="../diagrams/quickStyle1.xml"/><Relationship Id="rId9" Type="http://schemas.openxmlformats.org/officeDocument/2006/relationships/image" Target="../media/image8.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81200" y="2286000"/>
            <a:ext cx="5756635" cy="1219200"/>
          </a:xfrm>
          <a:prstGeom prst="rect">
            <a:avLst/>
          </a:prstGeom>
        </p:spPr>
      </p:pic>
    </p:spTree>
    <p:extLst>
      <p:ext uri="{BB962C8B-B14F-4D97-AF65-F5344CB8AC3E}">
        <p14:creationId xmlns:p14="http://schemas.microsoft.com/office/powerpoint/2010/main" val="3785062386"/>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Leads</a:t>
            </a:r>
            <a:endParaRPr lang="en-US" b="1" dirty="0"/>
          </a:p>
        </p:txBody>
      </p:sp>
      <p:sp>
        <p:nvSpPr>
          <p:cNvPr id="3" name="Content Placeholder 2"/>
          <p:cNvSpPr>
            <a:spLocks noGrp="1"/>
          </p:cNvSpPr>
          <p:nvPr>
            <p:ph sz="quarter" idx="1"/>
          </p:nvPr>
        </p:nvSpPr>
        <p:spPr>
          <a:xfrm>
            <a:off x="301752" y="1752600"/>
            <a:ext cx="8503920" cy="4346448"/>
          </a:xfrm>
        </p:spPr>
        <p:txBody>
          <a:bodyPr/>
          <a:lstStyle/>
          <a:p>
            <a:pPr marL="0" indent="0" algn="ctr">
              <a:spcBef>
                <a:spcPts val="1800"/>
              </a:spcBef>
              <a:buNone/>
            </a:pPr>
            <a:endParaRPr lang="en-US" dirty="0" smtClean="0"/>
          </a:p>
          <a:p>
            <a:pPr marL="0" indent="0" algn="ctr">
              <a:spcBef>
                <a:spcPts val="1800"/>
              </a:spcBef>
              <a:buNone/>
            </a:pPr>
            <a:r>
              <a:rPr lang="en-US" dirty="0" smtClean="0"/>
              <a:t>Short Sale seller leads from lender</a:t>
            </a:r>
          </a:p>
          <a:p>
            <a:pPr marL="0" indent="0" algn="ctr">
              <a:spcBef>
                <a:spcPts val="1800"/>
              </a:spcBef>
              <a:buNone/>
            </a:pPr>
            <a:r>
              <a:rPr lang="en-US" dirty="0" smtClean="0"/>
              <a:t>Joint Open House Leads from open house</a:t>
            </a:r>
          </a:p>
          <a:p>
            <a:pPr marL="0" indent="0" algn="ctr">
              <a:spcBef>
                <a:spcPts val="1800"/>
              </a:spcBef>
              <a:buNone/>
            </a:pPr>
            <a:r>
              <a:rPr lang="en-US" dirty="0" smtClean="0"/>
              <a:t>Short Sale sign-call leads</a:t>
            </a:r>
            <a:endParaRPr lang="en-US" dirty="0"/>
          </a:p>
        </p:txBody>
      </p:sp>
    </p:spTree>
    <p:extLst>
      <p:ext uri="{BB962C8B-B14F-4D97-AF65-F5344CB8AC3E}">
        <p14:creationId xmlns:p14="http://schemas.microsoft.com/office/powerpoint/2010/main" val="91085025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25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250"/>
                                        <p:tgtEl>
                                          <p:spTgt spid="3">
                                            <p:txEl>
                                              <p:pRg st="1" end="1"/>
                                            </p:txEl>
                                          </p:spTgt>
                                        </p:tgtEl>
                                      </p:cBhvr>
                                    </p:animEffect>
                                  </p:childTnLst>
                                </p:cTn>
                              </p:par>
                            </p:childTnLst>
                          </p:cTn>
                        </p:par>
                        <p:par>
                          <p:cTn id="8" fill="hold">
                            <p:stCondLst>
                              <p:cond delay="1500"/>
                            </p:stCondLst>
                            <p:childTnLst>
                              <p:par>
                                <p:cTn id="9" presetID="10" presetClass="entr" presetSubtype="0" fill="hold" nodeType="afterEffect">
                                  <p:stCondLst>
                                    <p:cond delay="250"/>
                                  </p:stCondLst>
                                  <p:childTnLst>
                                    <p:set>
                                      <p:cBhvr>
                                        <p:cTn id="10" dur="1" fill="hold">
                                          <p:stCondLst>
                                            <p:cond delay="0"/>
                                          </p:stCondLst>
                                        </p:cTn>
                                        <p:tgtEl>
                                          <p:spTgt spid="3">
                                            <p:txEl>
                                              <p:pRg st="2" end="2"/>
                                            </p:txEl>
                                          </p:spTgt>
                                        </p:tgtEl>
                                        <p:attrNameLst>
                                          <p:attrName>style.visibility</p:attrName>
                                        </p:attrNameLst>
                                      </p:cBhvr>
                                      <p:to>
                                        <p:strVal val="visible"/>
                                      </p:to>
                                    </p:set>
                                    <p:animEffect transition="in" filter="fade">
                                      <p:cBhvr>
                                        <p:cTn id="11" dur="1250"/>
                                        <p:tgtEl>
                                          <p:spTgt spid="3">
                                            <p:txEl>
                                              <p:pRg st="2" end="2"/>
                                            </p:txEl>
                                          </p:spTgt>
                                        </p:tgtEl>
                                      </p:cBhvr>
                                    </p:animEffect>
                                  </p:childTnLst>
                                </p:cTn>
                              </p:par>
                            </p:childTnLst>
                          </p:cTn>
                        </p:par>
                        <p:par>
                          <p:cTn id="12" fill="hold">
                            <p:stCondLst>
                              <p:cond delay="3000"/>
                            </p:stCondLst>
                            <p:childTnLst>
                              <p:par>
                                <p:cTn id="13" presetID="10" presetClass="entr" presetSubtype="0" fill="hold" nodeType="afterEffect">
                                  <p:stCondLst>
                                    <p:cond delay="25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fade">
                                      <p:cBhvr>
                                        <p:cTn id="15" dur="125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Short Sale Seller Leads</a:t>
            </a:r>
            <a:endParaRPr lang="en-US" b="1" dirty="0"/>
          </a:p>
        </p:txBody>
      </p:sp>
      <p:sp>
        <p:nvSpPr>
          <p:cNvPr id="3" name="Content Placeholder 2"/>
          <p:cNvSpPr>
            <a:spLocks noGrp="1"/>
          </p:cNvSpPr>
          <p:nvPr>
            <p:ph sz="quarter" idx="1"/>
          </p:nvPr>
        </p:nvSpPr>
        <p:spPr>
          <a:xfrm>
            <a:off x="301752" y="1676400"/>
            <a:ext cx="8503920" cy="4422648"/>
          </a:xfrm>
        </p:spPr>
        <p:txBody>
          <a:bodyPr>
            <a:normAutofit/>
          </a:bodyPr>
          <a:lstStyle/>
          <a:p>
            <a:pPr>
              <a:spcBef>
                <a:spcPts val="2400"/>
              </a:spcBef>
            </a:pPr>
            <a:r>
              <a:rPr lang="en-US" sz="2400" dirty="0" smtClean="0"/>
              <a:t>The lender interfaces with the Project Manager</a:t>
            </a:r>
          </a:p>
          <a:p>
            <a:pPr>
              <a:spcBef>
                <a:spcPts val="2400"/>
              </a:spcBef>
            </a:pPr>
            <a:r>
              <a:rPr lang="en-US" sz="2400" dirty="0" smtClean="0"/>
              <a:t>Project Manager determines the best agent </a:t>
            </a:r>
          </a:p>
          <a:p>
            <a:pPr>
              <a:spcBef>
                <a:spcPts val="2400"/>
              </a:spcBef>
            </a:pPr>
            <a:r>
              <a:rPr lang="en-US" sz="2400" dirty="0" smtClean="0"/>
              <a:t>Decision is based upon level of participation and cooperation in the loan capture model, customer feedback and lead follow-up</a:t>
            </a:r>
          </a:p>
          <a:p>
            <a:pPr>
              <a:spcBef>
                <a:spcPts val="2400"/>
              </a:spcBef>
            </a:pPr>
            <a:r>
              <a:rPr lang="en-US" sz="2400" dirty="0" smtClean="0"/>
              <a:t>Lead is passed to the agent, who then contacts seller</a:t>
            </a:r>
          </a:p>
          <a:p>
            <a:pPr>
              <a:spcBef>
                <a:spcPts val="2400"/>
              </a:spcBef>
            </a:pPr>
            <a:r>
              <a:rPr lang="en-US" sz="2400" dirty="0" smtClean="0"/>
              <a:t>Structured listing presentation includes disclosure DVD</a:t>
            </a:r>
          </a:p>
          <a:p>
            <a:pPr>
              <a:spcBef>
                <a:spcPts val="2400"/>
              </a:spcBef>
            </a:pPr>
            <a:r>
              <a:rPr lang="en-US" sz="2400" dirty="0" smtClean="0"/>
              <a:t>Customer feedback scores the agent</a:t>
            </a:r>
            <a:endParaRPr lang="en-US" sz="2400" dirty="0"/>
          </a:p>
        </p:txBody>
      </p:sp>
    </p:spTree>
    <p:extLst>
      <p:ext uri="{BB962C8B-B14F-4D97-AF65-F5344CB8AC3E}">
        <p14:creationId xmlns:p14="http://schemas.microsoft.com/office/powerpoint/2010/main" val="235038302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Joint Open House Leads</a:t>
            </a:r>
            <a:endParaRPr lang="en-US" b="1" baseline="30000" dirty="0"/>
          </a:p>
        </p:txBody>
      </p:sp>
      <p:sp>
        <p:nvSpPr>
          <p:cNvPr id="3" name="Content Placeholder 2"/>
          <p:cNvSpPr>
            <a:spLocks noGrp="1"/>
          </p:cNvSpPr>
          <p:nvPr>
            <p:ph sz="quarter" idx="1"/>
          </p:nvPr>
        </p:nvSpPr>
        <p:spPr>
          <a:xfrm>
            <a:off x="301752" y="1752600"/>
            <a:ext cx="8503920" cy="4346448"/>
          </a:xfrm>
        </p:spPr>
        <p:txBody>
          <a:bodyPr/>
          <a:lstStyle/>
          <a:p>
            <a:pPr>
              <a:spcBef>
                <a:spcPts val="1800"/>
              </a:spcBef>
            </a:pPr>
            <a:r>
              <a:rPr lang="en-US" sz="2400" dirty="0" smtClean="0"/>
              <a:t>Leads belong jointly to loan officer and agent</a:t>
            </a:r>
          </a:p>
          <a:p>
            <a:pPr>
              <a:spcBef>
                <a:spcPts val="1800"/>
              </a:spcBef>
            </a:pPr>
            <a:r>
              <a:rPr lang="en-US" sz="2400" dirty="0" smtClean="0"/>
              <a:t>Entered into a Lead Management system</a:t>
            </a:r>
          </a:p>
          <a:p>
            <a:pPr>
              <a:spcBef>
                <a:spcPts val="1800"/>
              </a:spcBef>
            </a:pPr>
            <a:r>
              <a:rPr lang="en-US" sz="2400" dirty="0" smtClean="0"/>
              <a:t>Each lead is called once per month by both the loan officer </a:t>
            </a:r>
            <a:br>
              <a:rPr lang="en-US" sz="2400" dirty="0" smtClean="0"/>
            </a:br>
            <a:r>
              <a:rPr lang="en-US" sz="2400" dirty="0" smtClean="0"/>
              <a:t>and the agent. (Green dot calls)</a:t>
            </a:r>
          </a:p>
          <a:p>
            <a:pPr>
              <a:spcBef>
                <a:spcPts val="1800"/>
              </a:spcBef>
            </a:pPr>
            <a:r>
              <a:rPr lang="en-US" sz="2400" dirty="0" smtClean="0"/>
              <a:t>After two months of no green dot calls they become the property of QDS who will attempt to revive them</a:t>
            </a:r>
          </a:p>
          <a:p>
            <a:pPr>
              <a:spcBef>
                <a:spcPts val="1800"/>
              </a:spcBef>
            </a:pPr>
            <a:r>
              <a:rPr lang="en-US" sz="2400" dirty="0" smtClean="0"/>
              <a:t>The revived leads are re-assigned to other buyer-side agents</a:t>
            </a:r>
          </a:p>
          <a:p>
            <a:pPr>
              <a:spcBef>
                <a:spcPts val="1800"/>
              </a:spcBef>
            </a:pPr>
            <a:r>
              <a:rPr lang="en-US" sz="2400" dirty="0" smtClean="0"/>
              <a:t>They remain the property of the loan officer </a:t>
            </a:r>
          </a:p>
          <a:p>
            <a:pPr>
              <a:spcBef>
                <a:spcPts val="1200"/>
              </a:spcBef>
            </a:pPr>
            <a:endParaRPr lang="en-US" dirty="0"/>
          </a:p>
        </p:txBody>
      </p:sp>
    </p:spTree>
    <p:extLst>
      <p:ext uri="{BB962C8B-B14F-4D97-AF65-F5344CB8AC3E}">
        <p14:creationId xmlns:p14="http://schemas.microsoft.com/office/powerpoint/2010/main" val="413756821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Short-Sale Buyer Capture</a:t>
            </a:r>
            <a:endParaRPr lang="en-US" b="1" dirty="0"/>
          </a:p>
        </p:txBody>
      </p:sp>
      <p:sp>
        <p:nvSpPr>
          <p:cNvPr id="3" name="Content Placeholder 2"/>
          <p:cNvSpPr>
            <a:spLocks noGrp="1"/>
          </p:cNvSpPr>
          <p:nvPr>
            <p:ph sz="quarter" idx="1"/>
          </p:nvPr>
        </p:nvSpPr>
        <p:spPr/>
        <p:txBody>
          <a:bodyPr>
            <a:normAutofit lnSpcReduction="10000"/>
          </a:bodyPr>
          <a:lstStyle/>
          <a:p>
            <a:pPr>
              <a:spcBef>
                <a:spcPts val="1800"/>
              </a:spcBef>
            </a:pPr>
            <a:r>
              <a:rPr lang="en-US" sz="2400" dirty="0" smtClean="0"/>
              <a:t>Short sale listing taken</a:t>
            </a:r>
          </a:p>
          <a:p>
            <a:pPr>
              <a:spcBef>
                <a:spcPts val="1800"/>
              </a:spcBef>
            </a:pPr>
            <a:r>
              <a:rPr lang="en-US" sz="2400" dirty="0" smtClean="0"/>
              <a:t>800 number for sale sign on property</a:t>
            </a:r>
          </a:p>
          <a:p>
            <a:pPr>
              <a:spcBef>
                <a:spcPts val="1800"/>
              </a:spcBef>
            </a:pPr>
            <a:r>
              <a:rPr lang="en-US" sz="2400" dirty="0" smtClean="0"/>
              <a:t>In-bound call is handled by professional operators</a:t>
            </a:r>
            <a:br>
              <a:rPr lang="en-US" sz="2400" dirty="0" smtClean="0"/>
            </a:br>
            <a:r>
              <a:rPr lang="en-US" sz="2400" dirty="0" smtClean="0"/>
              <a:t>Skilled at making appointment at 60% (vs. 2%)</a:t>
            </a:r>
          </a:p>
          <a:p>
            <a:pPr>
              <a:spcBef>
                <a:spcPts val="1800"/>
              </a:spcBef>
            </a:pPr>
            <a:r>
              <a:rPr lang="en-US" sz="2400" dirty="0" smtClean="0"/>
              <a:t>Depending upon zip code of property, lead is directed to buyer-side agent in rotation</a:t>
            </a:r>
          </a:p>
          <a:p>
            <a:pPr>
              <a:spcBef>
                <a:spcPts val="1800"/>
              </a:spcBef>
            </a:pPr>
            <a:r>
              <a:rPr lang="en-US" sz="2400" dirty="0" smtClean="0"/>
              <a:t>Agent has 15 minutes to accept</a:t>
            </a:r>
          </a:p>
          <a:p>
            <a:pPr>
              <a:spcBef>
                <a:spcPts val="1800"/>
              </a:spcBef>
            </a:pPr>
            <a:r>
              <a:rPr lang="en-US" sz="2400" dirty="0" smtClean="0"/>
              <a:t>MUST call lead within 15 minutes of accepting</a:t>
            </a:r>
          </a:p>
          <a:p>
            <a:pPr>
              <a:spcBef>
                <a:spcPts val="1800"/>
              </a:spcBef>
            </a:pPr>
            <a:r>
              <a:rPr lang="en-US" sz="2400" dirty="0" smtClean="0"/>
              <a:t>Keeps the appointment</a:t>
            </a:r>
            <a:endParaRPr lang="en-US" sz="2400" dirty="0"/>
          </a:p>
        </p:txBody>
      </p:sp>
    </p:spTree>
    <p:extLst>
      <p:ext uri="{BB962C8B-B14F-4D97-AF65-F5344CB8AC3E}">
        <p14:creationId xmlns:p14="http://schemas.microsoft.com/office/powerpoint/2010/main" val="355215527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subTnLst>
                                    <p:animClr clrSpc="rgb" dir="cw">
                                      <p:cBhvr override="childStyle">
                                        <p:cTn dur="1" fill="hold" display="0" masterRel="nextClick" afterEffect="1"/>
                                        <p:tgtEl>
                                          <p:spTgt spid="3">
                                            <p:txEl>
                                              <p:pRg st="0" end="0"/>
                                            </p:txEl>
                                          </p:spTgt>
                                        </p:tgtEl>
                                        <p:attrNameLst>
                                          <p:attrName>ppt_c</p:attrName>
                                        </p:attrNameLst>
                                      </p:cBhvr>
                                      <p:to>
                                        <a:schemeClr val="folHlink"/>
                                      </p:to>
                                    </p:animClr>
                                  </p:sub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subTnLst>
                                    <p:animClr clrSpc="rgb" dir="cw">
                                      <p:cBhvr override="childStyle">
                                        <p:cTn dur="1" fill="hold" display="0" masterRel="nextClick" afterEffect="1"/>
                                        <p:tgtEl>
                                          <p:spTgt spid="3">
                                            <p:txEl>
                                              <p:pRg st="1" end="1"/>
                                            </p:txEl>
                                          </p:spTgt>
                                        </p:tgtEl>
                                        <p:attrNameLst>
                                          <p:attrName>ppt_c</p:attrName>
                                        </p:attrNameLst>
                                      </p:cBhvr>
                                      <p:to>
                                        <a:schemeClr val="folHlink"/>
                                      </p:to>
                                    </p:animClr>
                                  </p:sub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subTnLst>
                                    <p:animClr clrSpc="rgb" dir="cw">
                                      <p:cBhvr override="childStyle">
                                        <p:cTn dur="1" fill="hold" display="0" masterRel="nextClick" afterEffect="1"/>
                                        <p:tgtEl>
                                          <p:spTgt spid="3">
                                            <p:txEl>
                                              <p:pRg st="2" end="2"/>
                                            </p:txEl>
                                          </p:spTgt>
                                        </p:tgtEl>
                                        <p:attrNameLst>
                                          <p:attrName>ppt_c</p:attrName>
                                        </p:attrNameLst>
                                      </p:cBhvr>
                                      <p:to>
                                        <a:schemeClr val="folHlink"/>
                                      </p:to>
                                    </p:animClr>
                                  </p:sub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subTnLst>
                                    <p:animClr clrSpc="rgb" dir="cw">
                                      <p:cBhvr override="childStyle">
                                        <p:cTn dur="1" fill="hold" display="0" masterRel="nextClick" afterEffect="1"/>
                                        <p:tgtEl>
                                          <p:spTgt spid="3">
                                            <p:txEl>
                                              <p:pRg st="3" end="3"/>
                                            </p:txEl>
                                          </p:spTgt>
                                        </p:tgtEl>
                                        <p:attrNameLst>
                                          <p:attrName>ppt_c</p:attrName>
                                        </p:attrNameLst>
                                      </p:cBhvr>
                                      <p:to>
                                        <a:schemeClr val="folHlink"/>
                                      </p:to>
                                    </p:animClr>
                                  </p:sub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subTnLst>
                                    <p:animClr clrSpc="rgb" dir="cw">
                                      <p:cBhvr override="childStyle">
                                        <p:cTn dur="1" fill="hold" display="0" masterRel="nextClick" afterEffect="1"/>
                                        <p:tgtEl>
                                          <p:spTgt spid="3">
                                            <p:txEl>
                                              <p:pRg st="4" end="4"/>
                                            </p:txEl>
                                          </p:spTgt>
                                        </p:tgtEl>
                                        <p:attrNameLst>
                                          <p:attrName>ppt_c</p:attrName>
                                        </p:attrNameLst>
                                      </p:cBhvr>
                                      <p:to>
                                        <a:schemeClr val="folHlink"/>
                                      </p:to>
                                    </p:animClr>
                                  </p:sub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subTnLst>
                                    <p:animClr clrSpc="rgb" dir="cw">
                                      <p:cBhvr override="childStyle">
                                        <p:cTn dur="1" fill="hold" display="0" masterRel="nextClick" afterEffect="1"/>
                                        <p:tgtEl>
                                          <p:spTgt spid="3">
                                            <p:txEl>
                                              <p:pRg st="5" end="5"/>
                                            </p:txEl>
                                          </p:spTgt>
                                        </p:tgtEl>
                                        <p:attrNameLst>
                                          <p:attrName>ppt_c</p:attrName>
                                        </p:attrNameLst>
                                      </p:cBhvr>
                                      <p:to>
                                        <a:schemeClr val="folHlink"/>
                                      </p:to>
                                    </p:animClr>
                                  </p:sub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subTnLst>
                                    <p:animClr clrSpc="rgb" dir="cw">
                                      <p:cBhvr override="childStyle">
                                        <p:cTn dur="1" fill="hold" display="0" masterRel="nextClick" afterEffect="1"/>
                                        <p:tgtEl>
                                          <p:spTgt spid="3">
                                            <p:txEl>
                                              <p:pRg st="6" end="6"/>
                                            </p:txEl>
                                          </p:spTgt>
                                        </p:tgtEl>
                                        <p:attrNameLst>
                                          <p:attrName>ppt_c</p:attrName>
                                        </p:attrNameLst>
                                      </p:cBhvr>
                                      <p:to>
                                        <a:schemeClr val="folHlink"/>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4"/>
          <p:cNvGrpSpPr/>
          <p:nvPr/>
        </p:nvGrpSpPr>
        <p:grpSpPr>
          <a:xfrm>
            <a:off x="1447800" y="1589542"/>
            <a:ext cx="5913907" cy="3870277"/>
            <a:chOff x="1782291" y="1589542"/>
            <a:chExt cx="5579416" cy="3870277"/>
          </a:xfrm>
        </p:grpSpPr>
        <p:sp>
          <p:nvSpPr>
            <p:cNvPr id="6" name="Freeform 5"/>
            <p:cNvSpPr/>
            <p:nvPr/>
          </p:nvSpPr>
          <p:spPr>
            <a:xfrm>
              <a:off x="3519785" y="1589542"/>
              <a:ext cx="2339037" cy="1458458"/>
            </a:xfrm>
            <a:custGeom>
              <a:avLst/>
              <a:gdLst>
                <a:gd name="connsiteX0" fmla="*/ 0 w 2104429"/>
                <a:gd name="connsiteY0" fmla="*/ 105221 h 1052214"/>
                <a:gd name="connsiteX1" fmla="*/ 105221 w 2104429"/>
                <a:gd name="connsiteY1" fmla="*/ 0 h 1052214"/>
                <a:gd name="connsiteX2" fmla="*/ 1999208 w 2104429"/>
                <a:gd name="connsiteY2" fmla="*/ 0 h 1052214"/>
                <a:gd name="connsiteX3" fmla="*/ 2104429 w 2104429"/>
                <a:gd name="connsiteY3" fmla="*/ 105221 h 1052214"/>
                <a:gd name="connsiteX4" fmla="*/ 2104429 w 2104429"/>
                <a:gd name="connsiteY4" fmla="*/ 946993 h 1052214"/>
                <a:gd name="connsiteX5" fmla="*/ 1999208 w 2104429"/>
                <a:gd name="connsiteY5" fmla="*/ 1052214 h 1052214"/>
                <a:gd name="connsiteX6" fmla="*/ 105221 w 2104429"/>
                <a:gd name="connsiteY6" fmla="*/ 1052214 h 1052214"/>
                <a:gd name="connsiteX7" fmla="*/ 0 w 2104429"/>
                <a:gd name="connsiteY7" fmla="*/ 946993 h 1052214"/>
                <a:gd name="connsiteX8" fmla="*/ 0 w 2104429"/>
                <a:gd name="connsiteY8" fmla="*/ 105221 h 10522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104429" h="1052214">
                  <a:moveTo>
                    <a:pt x="0" y="105221"/>
                  </a:moveTo>
                  <a:cubicBezTo>
                    <a:pt x="0" y="47109"/>
                    <a:pt x="47109" y="0"/>
                    <a:pt x="105221" y="0"/>
                  </a:cubicBezTo>
                  <a:lnTo>
                    <a:pt x="1999208" y="0"/>
                  </a:lnTo>
                  <a:cubicBezTo>
                    <a:pt x="2057320" y="0"/>
                    <a:pt x="2104429" y="47109"/>
                    <a:pt x="2104429" y="105221"/>
                  </a:cubicBezTo>
                  <a:lnTo>
                    <a:pt x="2104429" y="946993"/>
                  </a:lnTo>
                  <a:cubicBezTo>
                    <a:pt x="2104429" y="1005105"/>
                    <a:pt x="2057320" y="1052214"/>
                    <a:pt x="1999208" y="1052214"/>
                  </a:cubicBezTo>
                  <a:lnTo>
                    <a:pt x="105221" y="1052214"/>
                  </a:lnTo>
                  <a:cubicBezTo>
                    <a:pt x="47109" y="1052214"/>
                    <a:pt x="0" y="1005105"/>
                    <a:pt x="0" y="946993"/>
                  </a:cubicBezTo>
                  <a:lnTo>
                    <a:pt x="0" y="105221"/>
                  </a:lnTo>
                  <a:close/>
                </a:path>
              </a:pathLst>
            </a:custGeom>
          </p:spPr>
          <p:style>
            <a:lnRef idx="0">
              <a:schemeClr val="accent5"/>
            </a:lnRef>
            <a:fillRef idx="3">
              <a:schemeClr val="accent5"/>
            </a:fillRef>
            <a:effectRef idx="3">
              <a:schemeClr val="accent5"/>
            </a:effectRef>
            <a:fontRef idx="minor">
              <a:schemeClr val="lt1"/>
            </a:fontRef>
          </p:style>
          <p:txBody>
            <a:bodyPr spcFirstLastPara="0" vert="horz" wrap="square" lIns="145118" tIns="145118" rIns="145118" bIns="145118" numCol="1" spcCol="1270" anchor="ctr" anchorCtr="0">
              <a:noAutofit/>
            </a:bodyPr>
            <a:lstStyle/>
            <a:p>
              <a:pPr lvl="0" algn="ctr" defTabSz="1333500">
                <a:lnSpc>
                  <a:spcPct val="90000"/>
                </a:lnSpc>
                <a:spcBef>
                  <a:spcPct val="0"/>
                </a:spcBef>
                <a:spcAft>
                  <a:spcPct val="35000"/>
                </a:spcAft>
              </a:pPr>
              <a:r>
                <a:rPr lang="en-US" sz="3000" kern="1200" dirty="0" smtClean="0"/>
                <a:t>Lender</a:t>
              </a:r>
              <a:br>
                <a:rPr lang="en-US" sz="3000" kern="1200" dirty="0" smtClean="0"/>
              </a:br>
              <a:r>
                <a:rPr lang="en-US" sz="3000" kern="1200" dirty="0" smtClean="0"/>
                <a:t>Asset Management</a:t>
              </a:r>
              <a:endParaRPr lang="en-US" sz="3000" kern="1200" dirty="0"/>
            </a:p>
          </p:txBody>
        </p:sp>
        <p:sp>
          <p:nvSpPr>
            <p:cNvPr id="7" name="Freeform 6"/>
            <p:cNvSpPr/>
            <p:nvPr/>
          </p:nvSpPr>
          <p:spPr>
            <a:xfrm rot="3600000">
              <a:off x="4913730" y="3434499"/>
              <a:ext cx="1096445" cy="368275"/>
            </a:xfrm>
            <a:custGeom>
              <a:avLst/>
              <a:gdLst>
                <a:gd name="connsiteX0" fmla="*/ 0 w 1096445"/>
                <a:gd name="connsiteY0" fmla="*/ 184138 h 368275"/>
                <a:gd name="connsiteX1" fmla="*/ 184138 w 1096445"/>
                <a:gd name="connsiteY1" fmla="*/ 0 h 368275"/>
                <a:gd name="connsiteX2" fmla="*/ 184138 w 1096445"/>
                <a:gd name="connsiteY2" fmla="*/ 73655 h 368275"/>
                <a:gd name="connsiteX3" fmla="*/ 912308 w 1096445"/>
                <a:gd name="connsiteY3" fmla="*/ 73655 h 368275"/>
                <a:gd name="connsiteX4" fmla="*/ 912308 w 1096445"/>
                <a:gd name="connsiteY4" fmla="*/ 0 h 368275"/>
                <a:gd name="connsiteX5" fmla="*/ 1096445 w 1096445"/>
                <a:gd name="connsiteY5" fmla="*/ 184138 h 368275"/>
                <a:gd name="connsiteX6" fmla="*/ 912308 w 1096445"/>
                <a:gd name="connsiteY6" fmla="*/ 368275 h 368275"/>
                <a:gd name="connsiteX7" fmla="*/ 912308 w 1096445"/>
                <a:gd name="connsiteY7" fmla="*/ 294620 h 368275"/>
                <a:gd name="connsiteX8" fmla="*/ 184138 w 1096445"/>
                <a:gd name="connsiteY8" fmla="*/ 294620 h 368275"/>
                <a:gd name="connsiteX9" fmla="*/ 184138 w 1096445"/>
                <a:gd name="connsiteY9" fmla="*/ 368275 h 368275"/>
                <a:gd name="connsiteX10" fmla="*/ 0 w 1096445"/>
                <a:gd name="connsiteY10" fmla="*/ 184138 h 3682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096445" h="368275">
                  <a:moveTo>
                    <a:pt x="0" y="184138"/>
                  </a:moveTo>
                  <a:lnTo>
                    <a:pt x="184138" y="0"/>
                  </a:lnTo>
                  <a:lnTo>
                    <a:pt x="184138" y="73655"/>
                  </a:lnTo>
                  <a:lnTo>
                    <a:pt x="912308" y="73655"/>
                  </a:lnTo>
                  <a:lnTo>
                    <a:pt x="912308" y="0"/>
                  </a:lnTo>
                  <a:lnTo>
                    <a:pt x="1096445" y="184138"/>
                  </a:lnTo>
                  <a:lnTo>
                    <a:pt x="912308" y="368275"/>
                  </a:lnTo>
                  <a:lnTo>
                    <a:pt x="912308" y="294620"/>
                  </a:lnTo>
                  <a:lnTo>
                    <a:pt x="184138" y="294620"/>
                  </a:lnTo>
                  <a:lnTo>
                    <a:pt x="184138" y="368275"/>
                  </a:lnTo>
                  <a:lnTo>
                    <a:pt x="0" y="184138"/>
                  </a:lnTo>
                  <a:close/>
                </a:path>
              </a:pathLst>
            </a:custGeom>
          </p:spPr>
          <p:style>
            <a:lnRef idx="0">
              <a:schemeClr val="accent1">
                <a:tint val="60000"/>
                <a:hueOff val="0"/>
                <a:satOff val="0"/>
                <a:lumOff val="0"/>
                <a:alphaOff val="0"/>
              </a:schemeClr>
            </a:lnRef>
            <a:fillRef idx="3">
              <a:schemeClr val="accent1">
                <a:tint val="60000"/>
                <a:hueOff val="0"/>
                <a:satOff val="0"/>
                <a:lumOff val="0"/>
                <a:alphaOff val="0"/>
              </a:schemeClr>
            </a:fillRef>
            <a:effectRef idx="2">
              <a:schemeClr val="accent1">
                <a:tint val="60000"/>
                <a:hueOff val="0"/>
                <a:satOff val="0"/>
                <a:lumOff val="0"/>
                <a:alphaOff val="0"/>
              </a:schemeClr>
            </a:effectRef>
            <a:fontRef idx="minor">
              <a:schemeClr val="lt1"/>
            </a:fontRef>
          </p:style>
          <p:txBody>
            <a:bodyPr spcFirstLastPara="0" vert="horz" wrap="square" lIns="110482" tIns="73653" rIns="110482" bIns="73656" numCol="1" spcCol="1270" anchor="ctr" anchorCtr="0">
              <a:noAutofit/>
            </a:bodyPr>
            <a:lstStyle/>
            <a:p>
              <a:pPr lvl="0" algn="ctr" defTabSz="666750">
                <a:lnSpc>
                  <a:spcPct val="90000"/>
                </a:lnSpc>
                <a:spcBef>
                  <a:spcPct val="0"/>
                </a:spcBef>
                <a:spcAft>
                  <a:spcPct val="35000"/>
                </a:spcAft>
              </a:pPr>
              <a:endParaRPr lang="en-US" sz="1500" kern="1200"/>
            </a:p>
          </p:txBody>
        </p:sp>
        <p:sp>
          <p:nvSpPr>
            <p:cNvPr id="8" name="Freeform 7"/>
            <p:cNvSpPr/>
            <p:nvPr/>
          </p:nvSpPr>
          <p:spPr>
            <a:xfrm>
              <a:off x="5257278" y="4407605"/>
              <a:ext cx="2104429" cy="1052214"/>
            </a:xfrm>
            <a:custGeom>
              <a:avLst/>
              <a:gdLst>
                <a:gd name="connsiteX0" fmla="*/ 0 w 2104429"/>
                <a:gd name="connsiteY0" fmla="*/ 105221 h 1052214"/>
                <a:gd name="connsiteX1" fmla="*/ 105221 w 2104429"/>
                <a:gd name="connsiteY1" fmla="*/ 0 h 1052214"/>
                <a:gd name="connsiteX2" fmla="*/ 1999208 w 2104429"/>
                <a:gd name="connsiteY2" fmla="*/ 0 h 1052214"/>
                <a:gd name="connsiteX3" fmla="*/ 2104429 w 2104429"/>
                <a:gd name="connsiteY3" fmla="*/ 105221 h 1052214"/>
                <a:gd name="connsiteX4" fmla="*/ 2104429 w 2104429"/>
                <a:gd name="connsiteY4" fmla="*/ 946993 h 1052214"/>
                <a:gd name="connsiteX5" fmla="*/ 1999208 w 2104429"/>
                <a:gd name="connsiteY5" fmla="*/ 1052214 h 1052214"/>
                <a:gd name="connsiteX6" fmla="*/ 105221 w 2104429"/>
                <a:gd name="connsiteY6" fmla="*/ 1052214 h 1052214"/>
                <a:gd name="connsiteX7" fmla="*/ 0 w 2104429"/>
                <a:gd name="connsiteY7" fmla="*/ 946993 h 1052214"/>
                <a:gd name="connsiteX8" fmla="*/ 0 w 2104429"/>
                <a:gd name="connsiteY8" fmla="*/ 105221 h 10522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104429" h="1052214">
                  <a:moveTo>
                    <a:pt x="0" y="105221"/>
                  </a:moveTo>
                  <a:cubicBezTo>
                    <a:pt x="0" y="47109"/>
                    <a:pt x="47109" y="0"/>
                    <a:pt x="105221" y="0"/>
                  </a:cubicBezTo>
                  <a:lnTo>
                    <a:pt x="1999208" y="0"/>
                  </a:lnTo>
                  <a:cubicBezTo>
                    <a:pt x="2057320" y="0"/>
                    <a:pt x="2104429" y="47109"/>
                    <a:pt x="2104429" y="105221"/>
                  </a:cubicBezTo>
                  <a:lnTo>
                    <a:pt x="2104429" y="946993"/>
                  </a:lnTo>
                  <a:cubicBezTo>
                    <a:pt x="2104429" y="1005105"/>
                    <a:pt x="2057320" y="1052214"/>
                    <a:pt x="1999208" y="1052214"/>
                  </a:cubicBezTo>
                  <a:lnTo>
                    <a:pt x="105221" y="1052214"/>
                  </a:lnTo>
                  <a:cubicBezTo>
                    <a:pt x="47109" y="1052214"/>
                    <a:pt x="0" y="1005105"/>
                    <a:pt x="0" y="946993"/>
                  </a:cubicBezTo>
                  <a:lnTo>
                    <a:pt x="0" y="105221"/>
                  </a:lnTo>
                  <a:close/>
                </a:path>
              </a:pathLst>
            </a:custGeom>
          </p:spPr>
          <p:style>
            <a:lnRef idx="0">
              <a:schemeClr val="accent4"/>
            </a:lnRef>
            <a:fillRef idx="3">
              <a:schemeClr val="accent4"/>
            </a:fillRef>
            <a:effectRef idx="3">
              <a:schemeClr val="accent4"/>
            </a:effectRef>
            <a:fontRef idx="minor">
              <a:schemeClr val="lt1"/>
            </a:fontRef>
          </p:style>
          <p:txBody>
            <a:bodyPr spcFirstLastPara="0" vert="horz" wrap="square" lIns="145118" tIns="145118" rIns="145118" bIns="145118" numCol="1" spcCol="1270" anchor="ctr" anchorCtr="0">
              <a:noAutofit/>
            </a:bodyPr>
            <a:lstStyle/>
            <a:p>
              <a:pPr lvl="0" algn="ctr" defTabSz="1333500">
                <a:lnSpc>
                  <a:spcPct val="90000"/>
                </a:lnSpc>
                <a:spcBef>
                  <a:spcPct val="0"/>
                </a:spcBef>
                <a:spcAft>
                  <a:spcPct val="35000"/>
                </a:spcAft>
              </a:pPr>
              <a:r>
                <a:rPr lang="en-US" sz="3000" kern="1200" dirty="0" smtClean="0"/>
                <a:t>Real Estate Brokerage</a:t>
              </a:r>
              <a:endParaRPr lang="en-US" sz="3000" kern="1200" dirty="0"/>
            </a:p>
          </p:txBody>
        </p:sp>
        <p:sp>
          <p:nvSpPr>
            <p:cNvPr id="9" name="Freeform 8"/>
            <p:cNvSpPr/>
            <p:nvPr/>
          </p:nvSpPr>
          <p:spPr>
            <a:xfrm rot="21600000">
              <a:off x="4023777" y="4749574"/>
              <a:ext cx="1096446" cy="368276"/>
            </a:xfrm>
            <a:custGeom>
              <a:avLst/>
              <a:gdLst>
                <a:gd name="connsiteX0" fmla="*/ 0 w 1096445"/>
                <a:gd name="connsiteY0" fmla="*/ 184138 h 368275"/>
                <a:gd name="connsiteX1" fmla="*/ 184138 w 1096445"/>
                <a:gd name="connsiteY1" fmla="*/ 0 h 368275"/>
                <a:gd name="connsiteX2" fmla="*/ 184138 w 1096445"/>
                <a:gd name="connsiteY2" fmla="*/ 73655 h 368275"/>
                <a:gd name="connsiteX3" fmla="*/ 912308 w 1096445"/>
                <a:gd name="connsiteY3" fmla="*/ 73655 h 368275"/>
                <a:gd name="connsiteX4" fmla="*/ 912308 w 1096445"/>
                <a:gd name="connsiteY4" fmla="*/ 0 h 368275"/>
                <a:gd name="connsiteX5" fmla="*/ 1096445 w 1096445"/>
                <a:gd name="connsiteY5" fmla="*/ 184138 h 368275"/>
                <a:gd name="connsiteX6" fmla="*/ 912308 w 1096445"/>
                <a:gd name="connsiteY6" fmla="*/ 368275 h 368275"/>
                <a:gd name="connsiteX7" fmla="*/ 912308 w 1096445"/>
                <a:gd name="connsiteY7" fmla="*/ 294620 h 368275"/>
                <a:gd name="connsiteX8" fmla="*/ 184138 w 1096445"/>
                <a:gd name="connsiteY8" fmla="*/ 294620 h 368275"/>
                <a:gd name="connsiteX9" fmla="*/ 184138 w 1096445"/>
                <a:gd name="connsiteY9" fmla="*/ 368275 h 368275"/>
                <a:gd name="connsiteX10" fmla="*/ 0 w 1096445"/>
                <a:gd name="connsiteY10" fmla="*/ 184138 h 3682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096445" h="368275">
                  <a:moveTo>
                    <a:pt x="1096445" y="184137"/>
                  </a:moveTo>
                  <a:lnTo>
                    <a:pt x="912307" y="368274"/>
                  </a:lnTo>
                  <a:lnTo>
                    <a:pt x="912307" y="294619"/>
                  </a:lnTo>
                  <a:lnTo>
                    <a:pt x="184137" y="294619"/>
                  </a:lnTo>
                  <a:lnTo>
                    <a:pt x="184137" y="368274"/>
                  </a:lnTo>
                  <a:lnTo>
                    <a:pt x="0" y="184137"/>
                  </a:lnTo>
                  <a:lnTo>
                    <a:pt x="184137" y="1"/>
                  </a:lnTo>
                  <a:lnTo>
                    <a:pt x="184137" y="73656"/>
                  </a:lnTo>
                  <a:lnTo>
                    <a:pt x="912307" y="73656"/>
                  </a:lnTo>
                  <a:lnTo>
                    <a:pt x="912307" y="1"/>
                  </a:lnTo>
                  <a:lnTo>
                    <a:pt x="1096445" y="184137"/>
                  </a:lnTo>
                  <a:close/>
                </a:path>
              </a:pathLst>
            </a:custGeom>
          </p:spPr>
          <p:style>
            <a:lnRef idx="0">
              <a:schemeClr val="accent1">
                <a:tint val="60000"/>
                <a:hueOff val="0"/>
                <a:satOff val="0"/>
                <a:lumOff val="0"/>
                <a:alphaOff val="0"/>
              </a:schemeClr>
            </a:lnRef>
            <a:fillRef idx="3">
              <a:schemeClr val="accent1">
                <a:tint val="60000"/>
                <a:hueOff val="0"/>
                <a:satOff val="0"/>
                <a:lumOff val="0"/>
                <a:alphaOff val="0"/>
              </a:schemeClr>
            </a:fillRef>
            <a:effectRef idx="2">
              <a:schemeClr val="accent1">
                <a:tint val="60000"/>
                <a:hueOff val="0"/>
                <a:satOff val="0"/>
                <a:lumOff val="0"/>
                <a:alphaOff val="0"/>
              </a:schemeClr>
            </a:effectRef>
            <a:fontRef idx="minor">
              <a:schemeClr val="lt1"/>
            </a:fontRef>
          </p:style>
          <p:txBody>
            <a:bodyPr spcFirstLastPara="0" vert="horz" wrap="square" lIns="110482" tIns="73656" rIns="110484" bIns="73655" numCol="1" spcCol="1270" anchor="ctr" anchorCtr="0">
              <a:noAutofit/>
            </a:bodyPr>
            <a:lstStyle/>
            <a:p>
              <a:pPr lvl="0" algn="ctr" defTabSz="666750">
                <a:lnSpc>
                  <a:spcPct val="90000"/>
                </a:lnSpc>
                <a:spcBef>
                  <a:spcPct val="0"/>
                </a:spcBef>
                <a:spcAft>
                  <a:spcPct val="35000"/>
                </a:spcAft>
              </a:pPr>
              <a:endParaRPr lang="en-US" sz="1500" kern="1200"/>
            </a:p>
          </p:txBody>
        </p:sp>
        <p:sp>
          <p:nvSpPr>
            <p:cNvPr id="10" name="Freeform 9"/>
            <p:cNvSpPr/>
            <p:nvPr/>
          </p:nvSpPr>
          <p:spPr>
            <a:xfrm>
              <a:off x="1782291" y="4407605"/>
              <a:ext cx="2104429" cy="1052214"/>
            </a:xfrm>
            <a:custGeom>
              <a:avLst/>
              <a:gdLst>
                <a:gd name="connsiteX0" fmla="*/ 0 w 2104429"/>
                <a:gd name="connsiteY0" fmla="*/ 105221 h 1052214"/>
                <a:gd name="connsiteX1" fmla="*/ 105221 w 2104429"/>
                <a:gd name="connsiteY1" fmla="*/ 0 h 1052214"/>
                <a:gd name="connsiteX2" fmla="*/ 1999208 w 2104429"/>
                <a:gd name="connsiteY2" fmla="*/ 0 h 1052214"/>
                <a:gd name="connsiteX3" fmla="*/ 2104429 w 2104429"/>
                <a:gd name="connsiteY3" fmla="*/ 105221 h 1052214"/>
                <a:gd name="connsiteX4" fmla="*/ 2104429 w 2104429"/>
                <a:gd name="connsiteY4" fmla="*/ 946993 h 1052214"/>
                <a:gd name="connsiteX5" fmla="*/ 1999208 w 2104429"/>
                <a:gd name="connsiteY5" fmla="*/ 1052214 h 1052214"/>
                <a:gd name="connsiteX6" fmla="*/ 105221 w 2104429"/>
                <a:gd name="connsiteY6" fmla="*/ 1052214 h 1052214"/>
                <a:gd name="connsiteX7" fmla="*/ 0 w 2104429"/>
                <a:gd name="connsiteY7" fmla="*/ 946993 h 1052214"/>
                <a:gd name="connsiteX8" fmla="*/ 0 w 2104429"/>
                <a:gd name="connsiteY8" fmla="*/ 105221 h 10522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104429" h="1052214">
                  <a:moveTo>
                    <a:pt x="0" y="105221"/>
                  </a:moveTo>
                  <a:cubicBezTo>
                    <a:pt x="0" y="47109"/>
                    <a:pt x="47109" y="0"/>
                    <a:pt x="105221" y="0"/>
                  </a:cubicBezTo>
                  <a:lnTo>
                    <a:pt x="1999208" y="0"/>
                  </a:lnTo>
                  <a:cubicBezTo>
                    <a:pt x="2057320" y="0"/>
                    <a:pt x="2104429" y="47109"/>
                    <a:pt x="2104429" y="105221"/>
                  </a:cubicBezTo>
                  <a:lnTo>
                    <a:pt x="2104429" y="946993"/>
                  </a:lnTo>
                  <a:cubicBezTo>
                    <a:pt x="2104429" y="1005105"/>
                    <a:pt x="2057320" y="1052214"/>
                    <a:pt x="1999208" y="1052214"/>
                  </a:cubicBezTo>
                  <a:lnTo>
                    <a:pt x="105221" y="1052214"/>
                  </a:lnTo>
                  <a:cubicBezTo>
                    <a:pt x="47109" y="1052214"/>
                    <a:pt x="0" y="1005105"/>
                    <a:pt x="0" y="946993"/>
                  </a:cubicBezTo>
                  <a:lnTo>
                    <a:pt x="0" y="105221"/>
                  </a:lnTo>
                  <a:close/>
                </a:path>
              </a:pathLst>
            </a:custGeom>
          </p:spPr>
          <p:style>
            <a:lnRef idx="0">
              <a:schemeClr val="accent1"/>
            </a:lnRef>
            <a:fillRef idx="3">
              <a:schemeClr val="accent1"/>
            </a:fillRef>
            <a:effectRef idx="3">
              <a:schemeClr val="accent1"/>
            </a:effectRef>
            <a:fontRef idx="minor">
              <a:schemeClr val="lt1"/>
            </a:fontRef>
          </p:style>
          <p:txBody>
            <a:bodyPr spcFirstLastPara="0" vert="horz" wrap="square" lIns="145118" tIns="145118" rIns="145118" bIns="145118" numCol="1" spcCol="1270" anchor="ctr" anchorCtr="0">
              <a:noAutofit/>
            </a:bodyPr>
            <a:lstStyle/>
            <a:p>
              <a:pPr lvl="0" algn="ctr" defTabSz="1333500">
                <a:lnSpc>
                  <a:spcPct val="90000"/>
                </a:lnSpc>
                <a:spcBef>
                  <a:spcPct val="0"/>
                </a:spcBef>
                <a:spcAft>
                  <a:spcPct val="35000"/>
                </a:spcAft>
              </a:pPr>
              <a:r>
                <a:rPr lang="en-US" sz="3000" kern="1200" dirty="0" smtClean="0"/>
                <a:t>Mortgage </a:t>
              </a:r>
              <a:br>
                <a:rPr lang="en-US" sz="3000" kern="1200" dirty="0" smtClean="0"/>
              </a:br>
              <a:r>
                <a:rPr lang="en-US" sz="3000" kern="1200" dirty="0" smtClean="0"/>
                <a:t>Loan Officer</a:t>
              </a:r>
              <a:endParaRPr lang="en-US" sz="3000" kern="1200" dirty="0"/>
            </a:p>
          </p:txBody>
        </p:sp>
        <p:sp>
          <p:nvSpPr>
            <p:cNvPr id="11" name="Freeform 10"/>
            <p:cNvSpPr/>
            <p:nvPr/>
          </p:nvSpPr>
          <p:spPr>
            <a:xfrm rot="18000000">
              <a:off x="3089946" y="3434499"/>
              <a:ext cx="1096445" cy="368275"/>
            </a:xfrm>
            <a:custGeom>
              <a:avLst/>
              <a:gdLst>
                <a:gd name="connsiteX0" fmla="*/ 0 w 1096445"/>
                <a:gd name="connsiteY0" fmla="*/ 184138 h 368275"/>
                <a:gd name="connsiteX1" fmla="*/ 184138 w 1096445"/>
                <a:gd name="connsiteY1" fmla="*/ 0 h 368275"/>
                <a:gd name="connsiteX2" fmla="*/ 184138 w 1096445"/>
                <a:gd name="connsiteY2" fmla="*/ 73655 h 368275"/>
                <a:gd name="connsiteX3" fmla="*/ 912308 w 1096445"/>
                <a:gd name="connsiteY3" fmla="*/ 73655 h 368275"/>
                <a:gd name="connsiteX4" fmla="*/ 912308 w 1096445"/>
                <a:gd name="connsiteY4" fmla="*/ 0 h 368275"/>
                <a:gd name="connsiteX5" fmla="*/ 1096445 w 1096445"/>
                <a:gd name="connsiteY5" fmla="*/ 184138 h 368275"/>
                <a:gd name="connsiteX6" fmla="*/ 912308 w 1096445"/>
                <a:gd name="connsiteY6" fmla="*/ 368275 h 368275"/>
                <a:gd name="connsiteX7" fmla="*/ 912308 w 1096445"/>
                <a:gd name="connsiteY7" fmla="*/ 294620 h 368275"/>
                <a:gd name="connsiteX8" fmla="*/ 184138 w 1096445"/>
                <a:gd name="connsiteY8" fmla="*/ 294620 h 368275"/>
                <a:gd name="connsiteX9" fmla="*/ 184138 w 1096445"/>
                <a:gd name="connsiteY9" fmla="*/ 368275 h 368275"/>
                <a:gd name="connsiteX10" fmla="*/ 0 w 1096445"/>
                <a:gd name="connsiteY10" fmla="*/ 184138 h 3682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096445" h="368275">
                  <a:moveTo>
                    <a:pt x="0" y="184138"/>
                  </a:moveTo>
                  <a:lnTo>
                    <a:pt x="184138" y="0"/>
                  </a:lnTo>
                  <a:lnTo>
                    <a:pt x="184138" y="73655"/>
                  </a:lnTo>
                  <a:lnTo>
                    <a:pt x="912308" y="73655"/>
                  </a:lnTo>
                  <a:lnTo>
                    <a:pt x="912308" y="0"/>
                  </a:lnTo>
                  <a:lnTo>
                    <a:pt x="1096445" y="184138"/>
                  </a:lnTo>
                  <a:lnTo>
                    <a:pt x="912308" y="368275"/>
                  </a:lnTo>
                  <a:lnTo>
                    <a:pt x="912308" y="294620"/>
                  </a:lnTo>
                  <a:lnTo>
                    <a:pt x="184138" y="294620"/>
                  </a:lnTo>
                  <a:lnTo>
                    <a:pt x="184138" y="368275"/>
                  </a:lnTo>
                  <a:lnTo>
                    <a:pt x="0" y="184138"/>
                  </a:lnTo>
                  <a:close/>
                </a:path>
              </a:pathLst>
            </a:custGeom>
          </p:spPr>
          <p:style>
            <a:lnRef idx="0">
              <a:schemeClr val="accent1">
                <a:tint val="60000"/>
                <a:hueOff val="0"/>
                <a:satOff val="0"/>
                <a:lumOff val="0"/>
                <a:alphaOff val="0"/>
              </a:schemeClr>
            </a:lnRef>
            <a:fillRef idx="3">
              <a:schemeClr val="accent1">
                <a:tint val="60000"/>
                <a:hueOff val="0"/>
                <a:satOff val="0"/>
                <a:lumOff val="0"/>
                <a:alphaOff val="0"/>
              </a:schemeClr>
            </a:fillRef>
            <a:effectRef idx="2">
              <a:schemeClr val="accent1">
                <a:tint val="60000"/>
                <a:hueOff val="0"/>
                <a:satOff val="0"/>
                <a:lumOff val="0"/>
                <a:alphaOff val="0"/>
              </a:schemeClr>
            </a:effectRef>
            <a:fontRef idx="minor">
              <a:schemeClr val="lt1"/>
            </a:fontRef>
          </p:style>
          <p:txBody>
            <a:bodyPr spcFirstLastPara="0" vert="horz" wrap="square" lIns="110482" tIns="73655" rIns="110482" bIns="73654" numCol="1" spcCol="1270" anchor="ctr" anchorCtr="0">
              <a:noAutofit/>
            </a:bodyPr>
            <a:lstStyle/>
            <a:p>
              <a:pPr lvl="0" algn="ctr" defTabSz="666750">
                <a:lnSpc>
                  <a:spcPct val="90000"/>
                </a:lnSpc>
                <a:spcBef>
                  <a:spcPct val="0"/>
                </a:spcBef>
                <a:spcAft>
                  <a:spcPct val="35000"/>
                </a:spcAft>
              </a:pPr>
              <a:endParaRPr lang="en-US" sz="1500" kern="1200"/>
            </a:p>
          </p:txBody>
        </p:sp>
      </p:grpSp>
      <p:sp>
        <p:nvSpPr>
          <p:cNvPr id="13" name="Title 12"/>
          <p:cNvSpPr>
            <a:spLocks noGrp="1"/>
          </p:cNvSpPr>
          <p:nvPr>
            <p:ph type="title"/>
          </p:nvPr>
        </p:nvSpPr>
        <p:spPr/>
        <p:txBody>
          <a:bodyPr/>
          <a:lstStyle/>
          <a:p>
            <a:r>
              <a:rPr lang="en-US" b="1" dirty="0" smtClean="0"/>
              <a:t>The Players</a:t>
            </a:r>
            <a:endParaRPr lang="en-US" b="1" dirty="0"/>
          </a:p>
        </p:txBody>
      </p:sp>
    </p:spTree>
    <p:extLst>
      <p:ext uri="{BB962C8B-B14F-4D97-AF65-F5344CB8AC3E}">
        <p14:creationId xmlns:p14="http://schemas.microsoft.com/office/powerpoint/2010/main" val="43823665"/>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1549400" y="1295400"/>
            <a:ext cx="2057400" cy="1447800"/>
          </a:xfrm>
          <a:prstGeom prst="roundRect">
            <a:avLst/>
          </a:prstGeom>
          <a:ln/>
        </p:spPr>
        <p:style>
          <a:lnRef idx="0">
            <a:schemeClr val="accent5"/>
          </a:lnRef>
          <a:fillRef idx="3">
            <a:schemeClr val="accent5"/>
          </a:fillRef>
          <a:effectRef idx="3">
            <a:schemeClr val="accent5"/>
          </a:effectRef>
          <a:fontRef idx="minor">
            <a:schemeClr val="lt1"/>
          </a:fontRef>
        </p:style>
        <p:txBody>
          <a:bodyPr rtlCol="0" anchor="ctr"/>
          <a:lstStyle/>
          <a:p>
            <a:pPr algn="ctr"/>
            <a:r>
              <a:rPr lang="en-US" dirty="0" smtClean="0"/>
              <a:t>Lender</a:t>
            </a:r>
            <a:br>
              <a:rPr lang="en-US" dirty="0" smtClean="0"/>
            </a:br>
            <a:r>
              <a:rPr lang="en-US" dirty="0" smtClean="0"/>
              <a:t>Manages</a:t>
            </a:r>
            <a:br>
              <a:rPr lang="en-US" dirty="0" smtClean="0"/>
            </a:br>
            <a:r>
              <a:rPr lang="en-US" dirty="0" smtClean="0"/>
              <a:t>Assets</a:t>
            </a:r>
            <a:endParaRPr lang="en-US" dirty="0"/>
          </a:p>
        </p:txBody>
      </p:sp>
      <p:sp>
        <p:nvSpPr>
          <p:cNvPr id="5" name="Rounded Rectangle 4"/>
          <p:cNvSpPr/>
          <p:nvPr/>
        </p:nvSpPr>
        <p:spPr>
          <a:xfrm>
            <a:off x="5562600" y="1333500"/>
            <a:ext cx="2057400" cy="1447800"/>
          </a:xfrm>
          <a:prstGeom prst="roundRect">
            <a:avLst/>
          </a:prstGeom>
          <a:ln/>
        </p:spPr>
        <p:style>
          <a:lnRef idx="0">
            <a:schemeClr val="accent4"/>
          </a:lnRef>
          <a:fillRef idx="3">
            <a:schemeClr val="accent4"/>
          </a:fillRef>
          <a:effectRef idx="3">
            <a:schemeClr val="accent4"/>
          </a:effectRef>
          <a:fontRef idx="minor">
            <a:schemeClr val="lt1"/>
          </a:fontRef>
        </p:style>
        <p:txBody>
          <a:bodyPr rtlCol="0" anchor="ctr"/>
          <a:lstStyle/>
          <a:p>
            <a:pPr algn="ctr"/>
            <a:r>
              <a:rPr lang="en-US" dirty="0" smtClean="0"/>
              <a:t>REO</a:t>
            </a:r>
            <a:br>
              <a:rPr lang="en-US" dirty="0" smtClean="0"/>
            </a:br>
            <a:r>
              <a:rPr lang="en-US" dirty="0" smtClean="0"/>
              <a:t>Listing Agent</a:t>
            </a:r>
            <a:endParaRPr lang="en-US" dirty="0"/>
          </a:p>
        </p:txBody>
      </p:sp>
      <p:sp>
        <p:nvSpPr>
          <p:cNvPr id="6" name="Rounded Rectangle 5"/>
          <p:cNvSpPr/>
          <p:nvPr/>
        </p:nvSpPr>
        <p:spPr>
          <a:xfrm>
            <a:off x="5867400" y="3810000"/>
            <a:ext cx="2057400" cy="1447800"/>
          </a:xfrm>
          <a:prstGeom prst="roundRect">
            <a:avLst/>
          </a:prstGeom>
          <a:ln/>
        </p:spPr>
        <p:style>
          <a:lnRef idx="0">
            <a:schemeClr val="accent4"/>
          </a:lnRef>
          <a:fillRef idx="3">
            <a:schemeClr val="accent4"/>
          </a:fillRef>
          <a:effectRef idx="3">
            <a:schemeClr val="accent4"/>
          </a:effectRef>
          <a:fontRef idx="minor">
            <a:schemeClr val="lt1"/>
          </a:fontRef>
        </p:style>
        <p:txBody>
          <a:bodyPr rtlCol="0" anchor="ctr"/>
          <a:lstStyle/>
          <a:p>
            <a:pPr algn="ctr"/>
            <a:r>
              <a:rPr lang="en-US" dirty="0" smtClean="0"/>
              <a:t>Buyer-side/</a:t>
            </a:r>
            <a:br>
              <a:rPr lang="en-US" dirty="0" smtClean="0"/>
            </a:br>
            <a:r>
              <a:rPr lang="en-US" dirty="0" smtClean="0"/>
              <a:t>Short-Sale</a:t>
            </a:r>
            <a:br>
              <a:rPr lang="en-US" dirty="0" smtClean="0"/>
            </a:br>
            <a:r>
              <a:rPr lang="en-US" dirty="0" smtClean="0"/>
              <a:t>Agent</a:t>
            </a:r>
            <a:endParaRPr lang="en-US" dirty="0"/>
          </a:p>
        </p:txBody>
      </p:sp>
      <p:sp>
        <p:nvSpPr>
          <p:cNvPr id="7" name="Rounded Rectangle 6"/>
          <p:cNvSpPr/>
          <p:nvPr/>
        </p:nvSpPr>
        <p:spPr>
          <a:xfrm>
            <a:off x="1066800" y="3810000"/>
            <a:ext cx="2057400" cy="1447800"/>
          </a:xfrm>
          <a:prstGeom prst="roundRect">
            <a:avLst/>
          </a:prstGeom>
          <a:ln/>
        </p:spPr>
        <p:style>
          <a:lnRef idx="0">
            <a:schemeClr val="accent1"/>
          </a:lnRef>
          <a:fillRef idx="3">
            <a:schemeClr val="accent1"/>
          </a:fillRef>
          <a:effectRef idx="3">
            <a:schemeClr val="accent1"/>
          </a:effectRef>
          <a:fontRef idx="minor">
            <a:schemeClr val="lt1"/>
          </a:fontRef>
        </p:style>
        <p:txBody>
          <a:bodyPr rtlCol="0" anchor="ctr"/>
          <a:lstStyle/>
          <a:p>
            <a:pPr algn="ctr"/>
            <a:r>
              <a:rPr lang="en-US" dirty="0" smtClean="0"/>
              <a:t>Lender</a:t>
            </a:r>
            <a:br>
              <a:rPr lang="en-US" dirty="0" smtClean="0"/>
            </a:br>
            <a:r>
              <a:rPr lang="en-US" dirty="0" smtClean="0"/>
              <a:t>Loan </a:t>
            </a:r>
            <a:br>
              <a:rPr lang="en-US" dirty="0" smtClean="0"/>
            </a:br>
            <a:r>
              <a:rPr lang="en-US" dirty="0" smtClean="0"/>
              <a:t>Officer</a:t>
            </a:r>
            <a:endParaRPr lang="en-US" dirty="0"/>
          </a:p>
        </p:txBody>
      </p:sp>
      <p:cxnSp>
        <p:nvCxnSpPr>
          <p:cNvPr id="13" name="Straight Arrow Connector 12"/>
          <p:cNvCxnSpPr/>
          <p:nvPr/>
        </p:nvCxnSpPr>
        <p:spPr>
          <a:xfrm>
            <a:off x="3606800" y="2305050"/>
            <a:ext cx="1879600" cy="0"/>
          </a:xfrm>
          <a:prstGeom prst="straightConnector1">
            <a:avLst/>
          </a:prstGeom>
          <a:ln w="38100">
            <a:prstDash val="lgDash"/>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a:off x="3225800" y="2781300"/>
            <a:ext cx="2641600" cy="1333500"/>
          </a:xfrm>
          <a:prstGeom prst="straightConnector1">
            <a:avLst/>
          </a:prstGeom>
          <a:ln w="38100">
            <a:prstDash val="lgDash"/>
            <a:tailEnd type="arrow"/>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rot="1620000">
            <a:off x="2756457" y="3343651"/>
            <a:ext cx="3201582" cy="369332"/>
          </a:xfrm>
          <a:prstGeom prst="rect">
            <a:avLst/>
          </a:prstGeom>
          <a:noFill/>
        </p:spPr>
        <p:txBody>
          <a:bodyPr wrap="none" rtlCol="0">
            <a:spAutoFit/>
          </a:bodyPr>
          <a:lstStyle/>
          <a:p>
            <a:r>
              <a:rPr lang="en-US" dirty="0" smtClean="0"/>
              <a:t>Lender provides short sale leads</a:t>
            </a:r>
            <a:endParaRPr lang="en-US" dirty="0"/>
          </a:p>
        </p:txBody>
      </p:sp>
      <p:cxnSp>
        <p:nvCxnSpPr>
          <p:cNvPr id="21" name="Straight Arrow Connector 20"/>
          <p:cNvCxnSpPr/>
          <p:nvPr/>
        </p:nvCxnSpPr>
        <p:spPr>
          <a:xfrm>
            <a:off x="3200400" y="4876800"/>
            <a:ext cx="2514291" cy="0"/>
          </a:xfrm>
          <a:prstGeom prst="straightConnector1">
            <a:avLst/>
          </a:prstGeom>
          <a:ln w="57150">
            <a:headEnd type="arrow"/>
            <a:tailEnd type="arrow"/>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2481247" y="5334000"/>
            <a:ext cx="4251741" cy="646331"/>
          </a:xfrm>
          <a:prstGeom prst="rect">
            <a:avLst/>
          </a:prstGeom>
          <a:noFill/>
        </p:spPr>
        <p:txBody>
          <a:bodyPr wrap="none" rtlCol="0">
            <a:spAutoFit/>
          </a:bodyPr>
          <a:lstStyle/>
          <a:p>
            <a:pPr algn="ctr"/>
            <a:r>
              <a:rPr lang="en-US" dirty="0" smtClean="0"/>
              <a:t>Buyer/Short Sale agent and Loan officer </a:t>
            </a:r>
            <a:br>
              <a:rPr lang="en-US" dirty="0" smtClean="0"/>
            </a:br>
            <a:r>
              <a:rPr lang="en-US" dirty="0" smtClean="0"/>
              <a:t>work closely to close buyers and mortgages</a:t>
            </a:r>
            <a:endParaRPr lang="en-US" dirty="0"/>
          </a:p>
        </p:txBody>
      </p:sp>
      <p:sp>
        <p:nvSpPr>
          <p:cNvPr id="23" name="Title 22"/>
          <p:cNvSpPr>
            <a:spLocks noGrp="1"/>
          </p:cNvSpPr>
          <p:nvPr>
            <p:ph type="title"/>
          </p:nvPr>
        </p:nvSpPr>
        <p:spPr/>
        <p:txBody>
          <a:bodyPr/>
          <a:lstStyle/>
          <a:p>
            <a:r>
              <a:rPr lang="en-US" b="1" dirty="0" smtClean="0"/>
              <a:t>Relationships</a:t>
            </a:r>
            <a:endParaRPr lang="en-US" b="1" dirty="0"/>
          </a:p>
        </p:txBody>
      </p:sp>
      <p:sp>
        <p:nvSpPr>
          <p:cNvPr id="25" name="TextBox 24"/>
          <p:cNvSpPr txBox="1"/>
          <p:nvPr/>
        </p:nvSpPr>
        <p:spPr>
          <a:xfrm>
            <a:off x="3352800" y="4495800"/>
            <a:ext cx="2197718" cy="369332"/>
          </a:xfrm>
          <a:prstGeom prst="rect">
            <a:avLst/>
          </a:prstGeom>
          <a:noFill/>
        </p:spPr>
        <p:txBody>
          <a:bodyPr wrap="none" rtlCol="0">
            <a:spAutoFit/>
          </a:bodyPr>
          <a:lstStyle/>
          <a:p>
            <a:r>
              <a:rPr lang="en-US" dirty="0" smtClean="0"/>
              <a:t>Jointly incubate leads</a:t>
            </a:r>
            <a:endParaRPr lang="en-US" dirty="0"/>
          </a:p>
        </p:txBody>
      </p:sp>
    </p:spTree>
    <p:extLst>
      <p:ext uri="{BB962C8B-B14F-4D97-AF65-F5344CB8AC3E}">
        <p14:creationId xmlns:p14="http://schemas.microsoft.com/office/powerpoint/2010/main" val="639643854"/>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1781603" y="1295400"/>
            <a:ext cx="2057400" cy="1447800"/>
          </a:xfrm>
          <a:prstGeom prst="roundRect">
            <a:avLst/>
          </a:prstGeom>
          <a:ln/>
        </p:spPr>
        <p:style>
          <a:lnRef idx="0">
            <a:schemeClr val="accent5"/>
          </a:lnRef>
          <a:fillRef idx="3">
            <a:schemeClr val="accent5"/>
          </a:fillRef>
          <a:effectRef idx="3">
            <a:schemeClr val="accent5"/>
          </a:effectRef>
          <a:fontRef idx="minor">
            <a:schemeClr val="lt1"/>
          </a:fontRef>
        </p:style>
        <p:txBody>
          <a:bodyPr rtlCol="0" anchor="ctr"/>
          <a:lstStyle/>
          <a:p>
            <a:pPr algn="ctr"/>
            <a:r>
              <a:rPr lang="en-US" dirty="0" smtClean="0"/>
              <a:t>Lender</a:t>
            </a:r>
            <a:br>
              <a:rPr lang="en-US" dirty="0" smtClean="0"/>
            </a:br>
            <a:r>
              <a:rPr lang="en-US" dirty="0" smtClean="0"/>
              <a:t>Manage</a:t>
            </a:r>
            <a:br>
              <a:rPr lang="en-US" dirty="0" smtClean="0"/>
            </a:br>
            <a:r>
              <a:rPr lang="en-US" dirty="0" smtClean="0"/>
              <a:t>Assets</a:t>
            </a:r>
            <a:endParaRPr lang="en-US" dirty="0"/>
          </a:p>
        </p:txBody>
      </p:sp>
      <p:sp>
        <p:nvSpPr>
          <p:cNvPr id="6" name="Rounded Rectangle 5"/>
          <p:cNvSpPr/>
          <p:nvPr/>
        </p:nvSpPr>
        <p:spPr>
          <a:xfrm>
            <a:off x="5871003" y="3276600"/>
            <a:ext cx="2057400" cy="1447800"/>
          </a:xfrm>
          <a:prstGeom prst="roundRect">
            <a:avLst/>
          </a:prstGeom>
          <a:ln/>
        </p:spPr>
        <p:style>
          <a:lnRef idx="0">
            <a:schemeClr val="accent4"/>
          </a:lnRef>
          <a:fillRef idx="3">
            <a:schemeClr val="accent4"/>
          </a:fillRef>
          <a:effectRef idx="3">
            <a:schemeClr val="accent4"/>
          </a:effectRef>
          <a:fontRef idx="minor">
            <a:schemeClr val="lt1"/>
          </a:fontRef>
        </p:style>
        <p:txBody>
          <a:bodyPr rtlCol="0" anchor="ctr"/>
          <a:lstStyle/>
          <a:p>
            <a:pPr algn="ctr"/>
            <a:r>
              <a:rPr lang="en-US" dirty="0" smtClean="0"/>
              <a:t>Buyer/</a:t>
            </a:r>
            <a:br>
              <a:rPr lang="en-US" dirty="0" smtClean="0"/>
            </a:br>
            <a:r>
              <a:rPr lang="en-US" dirty="0" smtClean="0"/>
              <a:t>Short-Sale</a:t>
            </a:r>
            <a:br>
              <a:rPr lang="en-US" dirty="0" smtClean="0"/>
            </a:br>
            <a:r>
              <a:rPr lang="en-US" dirty="0" smtClean="0"/>
              <a:t>Agent</a:t>
            </a:r>
            <a:endParaRPr lang="en-US" dirty="0"/>
          </a:p>
        </p:txBody>
      </p:sp>
      <p:sp>
        <p:nvSpPr>
          <p:cNvPr id="9" name="Rounded Rectangle 8"/>
          <p:cNvSpPr/>
          <p:nvPr/>
        </p:nvSpPr>
        <p:spPr>
          <a:xfrm>
            <a:off x="3124200" y="4724400"/>
            <a:ext cx="2895600" cy="685800"/>
          </a:xfrm>
          <a:prstGeom prst="roundRect">
            <a:avLst/>
          </a:prstGeom>
          <a:ln/>
        </p:spPr>
        <p:style>
          <a:lnRef idx="1">
            <a:schemeClr val="accent2"/>
          </a:lnRef>
          <a:fillRef idx="2">
            <a:schemeClr val="accent2"/>
          </a:fillRef>
          <a:effectRef idx="1">
            <a:schemeClr val="accent2"/>
          </a:effectRef>
          <a:fontRef idx="minor">
            <a:schemeClr val="dk1"/>
          </a:fontRef>
        </p:style>
        <p:txBody>
          <a:bodyPr rtlCol="0" anchor="ctr"/>
          <a:lstStyle/>
          <a:p>
            <a:pPr algn="ctr"/>
            <a:r>
              <a:rPr lang="en-US" dirty="0" smtClean="0"/>
              <a:t>Open House event</a:t>
            </a:r>
            <a:endParaRPr lang="en-US" dirty="0"/>
          </a:p>
        </p:txBody>
      </p:sp>
      <p:cxnSp>
        <p:nvCxnSpPr>
          <p:cNvPr id="11" name="Straight Arrow Connector 10"/>
          <p:cNvCxnSpPr>
            <a:endCxn id="9" idx="0"/>
          </p:cNvCxnSpPr>
          <p:nvPr/>
        </p:nvCxnSpPr>
        <p:spPr>
          <a:xfrm flipH="1">
            <a:off x="4572000" y="2362200"/>
            <a:ext cx="990600" cy="2362200"/>
          </a:xfrm>
          <a:prstGeom prst="straightConnector1">
            <a:avLst/>
          </a:prstGeom>
          <a:ln w="38100">
            <a:solidFill>
              <a:schemeClr val="accent1">
                <a:lumMod val="40000"/>
                <a:lumOff val="60000"/>
              </a:schemeClr>
            </a:solidFill>
            <a:prstDash val="lgDash"/>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flipH="1">
            <a:off x="6023403" y="4762500"/>
            <a:ext cx="584200" cy="342900"/>
          </a:xfrm>
          <a:prstGeom prst="straightConnector1">
            <a:avLst/>
          </a:prstGeom>
          <a:ln w="38100">
            <a:prstDash val="lgDash"/>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a:off x="3496103" y="4114800"/>
            <a:ext cx="2171700" cy="0"/>
          </a:xfrm>
          <a:prstGeom prst="straightConnector1">
            <a:avLst/>
          </a:prstGeom>
          <a:ln w="57150">
            <a:headEnd type="arrow"/>
            <a:tailEnd type="arrow"/>
          </a:ln>
        </p:spPr>
        <p:style>
          <a:lnRef idx="1">
            <a:schemeClr val="accent1"/>
          </a:lnRef>
          <a:fillRef idx="0">
            <a:schemeClr val="accent1"/>
          </a:fillRef>
          <a:effectRef idx="0">
            <a:schemeClr val="accent1"/>
          </a:effectRef>
          <a:fontRef idx="minor">
            <a:schemeClr val="tx1"/>
          </a:fontRef>
        </p:style>
      </p:cxnSp>
      <p:sp>
        <p:nvSpPr>
          <p:cNvPr id="25" name="Title 24"/>
          <p:cNvSpPr>
            <a:spLocks noGrp="1"/>
          </p:cNvSpPr>
          <p:nvPr>
            <p:ph type="title"/>
          </p:nvPr>
        </p:nvSpPr>
        <p:spPr/>
        <p:txBody>
          <a:bodyPr/>
          <a:lstStyle/>
          <a:p>
            <a:r>
              <a:rPr lang="en-US" b="1" dirty="0" smtClean="0"/>
              <a:t>Open House Event</a:t>
            </a:r>
            <a:endParaRPr lang="en-US" b="1" dirty="0"/>
          </a:p>
        </p:txBody>
      </p:sp>
      <p:sp>
        <p:nvSpPr>
          <p:cNvPr id="26" name="TextBox 25"/>
          <p:cNvSpPr txBox="1"/>
          <p:nvPr/>
        </p:nvSpPr>
        <p:spPr>
          <a:xfrm>
            <a:off x="4581953" y="2754868"/>
            <a:ext cx="4259628" cy="369332"/>
          </a:xfrm>
          <a:prstGeom prst="rect">
            <a:avLst/>
          </a:prstGeom>
          <a:noFill/>
        </p:spPr>
        <p:txBody>
          <a:bodyPr wrap="none" rtlCol="0">
            <a:spAutoFit/>
          </a:bodyPr>
          <a:lstStyle/>
          <a:p>
            <a:r>
              <a:rPr lang="en-US" dirty="0" smtClean="0"/>
              <a:t>or other brokerage agent provides property</a:t>
            </a:r>
            <a:endParaRPr lang="en-US" dirty="0"/>
          </a:p>
        </p:txBody>
      </p:sp>
      <p:sp>
        <p:nvSpPr>
          <p:cNvPr id="27" name="TextBox 26"/>
          <p:cNvSpPr txBox="1"/>
          <p:nvPr/>
        </p:nvSpPr>
        <p:spPr>
          <a:xfrm>
            <a:off x="2192462" y="5410200"/>
            <a:ext cx="4674934" cy="923330"/>
          </a:xfrm>
          <a:prstGeom prst="rect">
            <a:avLst/>
          </a:prstGeom>
          <a:noFill/>
        </p:spPr>
        <p:txBody>
          <a:bodyPr wrap="none" rtlCol="0">
            <a:spAutoFit/>
          </a:bodyPr>
          <a:lstStyle/>
          <a:p>
            <a:r>
              <a:rPr lang="en-US" dirty="0" smtClean="0"/>
              <a:t>Loan Officer and Buyer agent hold open house.</a:t>
            </a:r>
            <a:br>
              <a:rPr lang="en-US" dirty="0" smtClean="0"/>
            </a:br>
            <a:r>
              <a:rPr lang="en-US" dirty="0" smtClean="0"/>
              <a:t>Capture leads and make appointments for both </a:t>
            </a:r>
            <a:br>
              <a:rPr lang="en-US" dirty="0" smtClean="0"/>
            </a:br>
            <a:r>
              <a:rPr lang="en-US" dirty="0" smtClean="0"/>
              <a:t>Buyer-side agent and Loan Officer</a:t>
            </a:r>
            <a:endParaRPr lang="en-US" dirty="0"/>
          </a:p>
        </p:txBody>
      </p:sp>
      <p:sp>
        <p:nvSpPr>
          <p:cNvPr id="7" name="Rounded Rectangle 6"/>
          <p:cNvSpPr/>
          <p:nvPr/>
        </p:nvSpPr>
        <p:spPr>
          <a:xfrm>
            <a:off x="1260903" y="3263900"/>
            <a:ext cx="2057400" cy="1447800"/>
          </a:xfrm>
          <a:prstGeom prst="roundRect">
            <a:avLst/>
          </a:prstGeom>
          <a:ln/>
        </p:spPr>
        <p:style>
          <a:lnRef idx="0">
            <a:schemeClr val="accent1"/>
          </a:lnRef>
          <a:fillRef idx="3">
            <a:schemeClr val="accent1"/>
          </a:fillRef>
          <a:effectRef idx="3">
            <a:schemeClr val="accent1"/>
          </a:effectRef>
          <a:fontRef idx="minor">
            <a:schemeClr val="lt1"/>
          </a:fontRef>
        </p:style>
        <p:txBody>
          <a:bodyPr rtlCol="0" anchor="ctr"/>
          <a:lstStyle/>
          <a:p>
            <a:pPr algn="ctr"/>
            <a:r>
              <a:rPr lang="en-US" dirty="0" smtClean="0"/>
              <a:t>Lender</a:t>
            </a:r>
            <a:br>
              <a:rPr lang="en-US" dirty="0" smtClean="0"/>
            </a:br>
            <a:r>
              <a:rPr lang="en-US" dirty="0" smtClean="0"/>
              <a:t>Loan </a:t>
            </a:r>
            <a:br>
              <a:rPr lang="en-US" dirty="0" smtClean="0"/>
            </a:br>
            <a:r>
              <a:rPr lang="en-US" dirty="0" smtClean="0"/>
              <a:t>Officer</a:t>
            </a:r>
            <a:endParaRPr lang="en-US" dirty="0"/>
          </a:p>
        </p:txBody>
      </p:sp>
      <p:sp>
        <p:nvSpPr>
          <p:cNvPr id="5" name="Rounded Rectangle 4"/>
          <p:cNvSpPr/>
          <p:nvPr/>
        </p:nvSpPr>
        <p:spPr>
          <a:xfrm>
            <a:off x="5486400" y="1295400"/>
            <a:ext cx="2057400" cy="1447800"/>
          </a:xfrm>
          <a:prstGeom prst="roundRect">
            <a:avLst/>
          </a:prstGeom>
          <a:ln/>
        </p:spPr>
        <p:style>
          <a:lnRef idx="0">
            <a:schemeClr val="accent4"/>
          </a:lnRef>
          <a:fillRef idx="3">
            <a:schemeClr val="accent4"/>
          </a:fillRef>
          <a:effectRef idx="3">
            <a:schemeClr val="accent4"/>
          </a:effectRef>
          <a:fontRef idx="minor">
            <a:schemeClr val="lt1"/>
          </a:fontRef>
        </p:style>
        <p:txBody>
          <a:bodyPr rtlCol="0" anchor="ctr"/>
          <a:lstStyle/>
          <a:p>
            <a:pPr algn="ctr"/>
            <a:r>
              <a:rPr lang="en-US" dirty="0" smtClean="0"/>
              <a:t>REO</a:t>
            </a:r>
            <a:br>
              <a:rPr lang="en-US" dirty="0" smtClean="0"/>
            </a:br>
            <a:r>
              <a:rPr lang="en-US" dirty="0" smtClean="0"/>
              <a:t>Listing Agent</a:t>
            </a:r>
            <a:endParaRPr lang="en-US" dirty="0"/>
          </a:p>
        </p:txBody>
      </p:sp>
      <p:cxnSp>
        <p:nvCxnSpPr>
          <p:cNvPr id="33" name="Straight Arrow Connector 32"/>
          <p:cNvCxnSpPr/>
          <p:nvPr/>
        </p:nvCxnSpPr>
        <p:spPr>
          <a:xfrm>
            <a:off x="2540000" y="4762500"/>
            <a:ext cx="584200" cy="342900"/>
          </a:xfrm>
          <a:prstGeom prst="straightConnector1">
            <a:avLst/>
          </a:prstGeom>
          <a:ln w="38100">
            <a:prstDash val="lgDash"/>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18442502"/>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ed Rectangle 5"/>
          <p:cNvSpPr/>
          <p:nvPr/>
        </p:nvSpPr>
        <p:spPr>
          <a:xfrm>
            <a:off x="5871003" y="2451100"/>
            <a:ext cx="2057400" cy="1447800"/>
          </a:xfrm>
          <a:prstGeom prst="roundRect">
            <a:avLst/>
          </a:prstGeom>
          <a:ln/>
        </p:spPr>
        <p:style>
          <a:lnRef idx="0">
            <a:schemeClr val="accent4"/>
          </a:lnRef>
          <a:fillRef idx="3">
            <a:schemeClr val="accent4"/>
          </a:fillRef>
          <a:effectRef idx="3">
            <a:schemeClr val="accent4"/>
          </a:effectRef>
          <a:fontRef idx="minor">
            <a:schemeClr val="lt1"/>
          </a:fontRef>
        </p:style>
        <p:txBody>
          <a:bodyPr rtlCol="0" anchor="ctr"/>
          <a:lstStyle/>
          <a:p>
            <a:pPr algn="ctr"/>
            <a:r>
              <a:rPr lang="en-US" dirty="0" smtClean="0"/>
              <a:t>Buyer/</a:t>
            </a:r>
            <a:br>
              <a:rPr lang="en-US" dirty="0" smtClean="0"/>
            </a:br>
            <a:r>
              <a:rPr lang="en-US" dirty="0" smtClean="0"/>
              <a:t>Short-Sale</a:t>
            </a:r>
            <a:br>
              <a:rPr lang="en-US" dirty="0" smtClean="0"/>
            </a:br>
            <a:r>
              <a:rPr lang="en-US" dirty="0" smtClean="0"/>
              <a:t>Agent</a:t>
            </a:r>
            <a:endParaRPr lang="en-US" dirty="0"/>
          </a:p>
        </p:txBody>
      </p:sp>
      <p:sp>
        <p:nvSpPr>
          <p:cNvPr id="9" name="Rounded Rectangle 8"/>
          <p:cNvSpPr/>
          <p:nvPr/>
        </p:nvSpPr>
        <p:spPr>
          <a:xfrm>
            <a:off x="3124200" y="4191000"/>
            <a:ext cx="2895600" cy="685800"/>
          </a:xfrm>
          <a:prstGeom prst="roundRect">
            <a:avLst/>
          </a:prstGeom>
          <a:ln/>
        </p:spPr>
        <p:style>
          <a:lnRef idx="1">
            <a:schemeClr val="accent2"/>
          </a:lnRef>
          <a:fillRef idx="2">
            <a:schemeClr val="accent2"/>
          </a:fillRef>
          <a:effectRef idx="1">
            <a:schemeClr val="accent2"/>
          </a:effectRef>
          <a:fontRef idx="minor">
            <a:schemeClr val="dk1"/>
          </a:fontRef>
        </p:style>
        <p:txBody>
          <a:bodyPr rtlCol="0" anchor="ctr"/>
          <a:lstStyle/>
          <a:p>
            <a:pPr algn="ctr"/>
            <a:r>
              <a:rPr lang="en-US" dirty="0" smtClean="0"/>
              <a:t>Open House event</a:t>
            </a:r>
            <a:endParaRPr lang="en-US" dirty="0"/>
          </a:p>
        </p:txBody>
      </p:sp>
      <p:cxnSp>
        <p:nvCxnSpPr>
          <p:cNvPr id="11" name="Straight Arrow Connector 10"/>
          <p:cNvCxnSpPr/>
          <p:nvPr/>
        </p:nvCxnSpPr>
        <p:spPr>
          <a:xfrm flipH="1">
            <a:off x="4953000" y="1860365"/>
            <a:ext cx="1028700" cy="2248085"/>
          </a:xfrm>
          <a:prstGeom prst="straightConnector1">
            <a:avLst/>
          </a:prstGeom>
          <a:ln w="38100">
            <a:solidFill>
              <a:schemeClr val="accent1">
                <a:lumMod val="40000"/>
                <a:lumOff val="60000"/>
              </a:schemeClr>
            </a:solidFill>
            <a:prstDash val="lgDash"/>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flipH="1">
            <a:off x="6023403" y="3937000"/>
            <a:ext cx="584200" cy="342900"/>
          </a:xfrm>
          <a:prstGeom prst="straightConnector1">
            <a:avLst/>
          </a:prstGeom>
          <a:ln w="38100">
            <a:prstDash val="lgDash"/>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a:off x="3496103" y="3289300"/>
            <a:ext cx="2171700" cy="0"/>
          </a:xfrm>
          <a:prstGeom prst="straightConnector1">
            <a:avLst/>
          </a:prstGeom>
          <a:ln w="57150">
            <a:headEnd type="arrow"/>
            <a:tailEnd type="arrow"/>
          </a:ln>
        </p:spPr>
        <p:style>
          <a:lnRef idx="1">
            <a:schemeClr val="accent1"/>
          </a:lnRef>
          <a:fillRef idx="0">
            <a:schemeClr val="accent1"/>
          </a:fillRef>
          <a:effectRef idx="0">
            <a:schemeClr val="accent1"/>
          </a:effectRef>
          <a:fontRef idx="minor">
            <a:schemeClr val="tx1"/>
          </a:fontRef>
        </p:style>
      </p:cxnSp>
      <p:sp>
        <p:nvSpPr>
          <p:cNvPr id="25" name="Title 24"/>
          <p:cNvSpPr>
            <a:spLocks noGrp="1"/>
          </p:cNvSpPr>
          <p:nvPr>
            <p:ph type="title"/>
          </p:nvPr>
        </p:nvSpPr>
        <p:spPr/>
        <p:txBody>
          <a:bodyPr/>
          <a:lstStyle/>
          <a:p>
            <a:r>
              <a:rPr lang="en-US" b="1" dirty="0" smtClean="0"/>
              <a:t>Open House Event</a:t>
            </a:r>
            <a:endParaRPr lang="en-US" b="1" dirty="0"/>
          </a:p>
        </p:txBody>
      </p:sp>
      <p:sp>
        <p:nvSpPr>
          <p:cNvPr id="26" name="TextBox 25"/>
          <p:cNvSpPr txBox="1"/>
          <p:nvPr/>
        </p:nvSpPr>
        <p:spPr>
          <a:xfrm>
            <a:off x="5486400" y="1524000"/>
            <a:ext cx="3435684" cy="369332"/>
          </a:xfrm>
          <a:prstGeom prst="rect">
            <a:avLst/>
          </a:prstGeom>
          <a:noFill/>
        </p:spPr>
        <p:txBody>
          <a:bodyPr wrap="none" rtlCol="0">
            <a:spAutoFit/>
          </a:bodyPr>
          <a:lstStyle/>
          <a:p>
            <a:r>
              <a:rPr lang="en-US" dirty="0" smtClean="0"/>
              <a:t>Brokerage agent provides property</a:t>
            </a:r>
            <a:endParaRPr lang="en-US" dirty="0"/>
          </a:p>
        </p:txBody>
      </p:sp>
      <p:sp>
        <p:nvSpPr>
          <p:cNvPr id="27" name="TextBox 26"/>
          <p:cNvSpPr txBox="1"/>
          <p:nvPr/>
        </p:nvSpPr>
        <p:spPr>
          <a:xfrm>
            <a:off x="2192462" y="4944070"/>
            <a:ext cx="4674934" cy="923330"/>
          </a:xfrm>
          <a:prstGeom prst="rect">
            <a:avLst/>
          </a:prstGeom>
          <a:noFill/>
        </p:spPr>
        <p:txBody>
          <a:bodyPr wrap="none" rtlCol="0">
            <a:spAutoFit/>
          </a:bodyPr>
          <a:lstStyle/>
          <a:p>
            <a:r>
              <a:rPr lang="en-US" dirty="0" smtClean="0"/>
              <a:t>Loan Officer and Buyer agent hold open house.</a:t>
            </a:r>
            <a:br>
              <a:rPr lang="en-US" dirty="0" smtClean="0"/>
            </a:br>
            <a:r>
              <a:rPr lang="en-US" dirty="0" smtClean="0"/>
              <a:t>Capture leads and make appointments for both </a:t>
            </a:r>
            <a:br>
              <a:rPr lang="en-US" dirty="0" smtClean="0"/>
            </a:br>
            <a:r>
              <a:rPr lang="en-US" dirty="0" smtClean="0"/>
              <a:t>Buyer-side agent and Loan Officer</a:t>
            </a:r>
            <a:endParaRPr lang="en-US" dirty="0"/>
          </a:p>
        </p:txBody>
      </p:sp>
      <p:sp>
        <p:nvSpPr>
          <p:cNvPr id="7" name="Rounded Rectangle 6"/>
          <p:cNvSpPr/>
          <p:nvPr/>
        </p:nvSpPr>
        <p:spPr>
          <a:xfrm>
            <a:off x="1260903" y="2438400"/>
            <a:ext cx="2057400" cy="1447800"/>
          </a:xfrm>
          <a:prstGeom prst="roundRect">
            <a:avLst/>
          </a:prstGeom>
          <a:ln/>
        </p:spPr>
        <p:style>
          <a:lnRef idx="0">
            <a:schemeClr val="accent1"/>
          </a:lnRef>
          <a:fillRef idx="3">
            <a:schemeClr val="accent1"/>
          </a:fillRef>
          <a:effectRef idx="3">
            <a:schemeClr val="accent1"/>
          </a:effectRef>
          <a:fontRef idx="minor">
            <a:schemeClr val="lt1"/>
          </a:fontRef>
        </p:style>
        <p:txBody>
          <a:bodyPr rtlCol="0" anchor="ctr"/>
          <a:lstStyle/>
          <a:p>
            <a:pPr algn="ctr"/>
            <a:r>
              <a:rPr lang="en-US" dirty="0" smtClean="0"/>
              <a:t>Lender</a:t>
            </a:r>
            <a:br>
              <a:rPr lang="en-US" dirty="0" smtClean="0"/>
            </a:br>
            <a:r>
              <a:rPr lang="en-US" dirty="0" smtClean="0"/>
              <a:t>Loan </a:t>
            </a:r>
            <a:br>
              <a:rPr lang="en-US" dirty="0" smtClean="0"/>
            </a:br>
            <a:r>
              <a:rPr lang="en-US" dirty="0" smtClean="0"/>
              <a:t>Officer</a:t>
            </a:r>
            <a:endParaRPr lang="en-US" dirty="0"/>
          </a:p>
        </p:txBody>
      </p:sp>
      <p:cxnSp>
        <p:nvCxnSpPr>
          <p:cNvPr id="33" name="Straight Arrow Connector 32"/>
          <p:cNvCxnSpPr/>
          <p:nvPr/>
        </p:nvCxnSpPr>
        <p:spPr>
          <a:xfrm>
            <a:off x="2540000" y="3937000"/>
            <a:ext cx="584200" cy="342900"/>
          </a:xfrm>
          <a:prstGeom prst="straightConnector1">
            <a:avLst/>
          </a:prstGeom>
          <a:ln w="38100">
            <a:prstDash val="lgDash"/>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80837207"/>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In-Brokerage Organization</a:t>
            </a:r>
            <a:endParaRPr lang="en-US" b="1" dirty="0"/>
          </a:p>
        </p:txBody>
      </p:sp>
      <p:graphicFrame>
        <p:nvGraphicFramePr>
          <p:cNvPr id="3" name="Diagram 2"/>
          <p:cNvGraphicFramePr/>
          <p:nvPr>
            <p:extLst>
              <p:ext uri="{D42A27DB-BD31-4B8C-83A1-F6EECF244321}">
                <p14:modId xmlns:p14="http://schemas.microsoft.com/office/powerpoint/2010/main" val="1644243413"/>
              </p:ext>
            </p:extLst>
          </p:nvPr>
        </p:nvGraphicFramePr>
        <p:xfrm>
          <a:off x="838200" y="1600200"/>
          <a:ext cx="7010400" cy="3657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1" name="TextBox 20"/>
          <p:cNvSpPr txBox="1"/>
          <p:nvPr/>
        </p:nvSpPr>
        <p:spPr>
          <a:xfrm>
            <a:off x="4343400" y="2971800"/>
            <a:ext cx="1856534" cy="523220"/>
          </a:xfrm>
          <a:prstGeom prst="rect">
            <a:avLst/>
          </a:prstGeom>
          <a:noFill/>
        </p:spPr>
        <p:txBody>
          <a:bodyPr wrap="none" rtlCol="0">
            <a:spAutoFit/>
          </a:bodyPr>
          <a:lstStyle/>
          <a:p>
            <a:r>
              <a:rPr lang="en-US" sz="1400" b="1" dirty="0" smtClean="0"/>
              <a:t>Buyer-side/Short Sale </a:t>
            </a:r>
            <a:br>
              <a:rPr lang="en-US" sz="1400" b="1" dirty="0" smtClean="0"/>
            </a:br>
            <a:r>
              <a:rPr lang="en-US" sz="1400" b="1" dirty="0" smtClean="0"/>
              <a:t>realtor team members</a:t>
            </a:r>
            <a:endParaRPr lang="en-US" sz="1400" b="1" dirty="0"/>
          </a:p>
        </p:txBody>
      </p:sp>
      <p:grpSp>
        <p:nvGrpSpPr>
          <p:cNvPr id="4" name="Group 3"/>
          <p:cNvGrpSpPr/>
          <p:nvPr/>
        </p:nvGrpSpPr>
        <p:grpSpPr>
          <a:xfrm>
            <a:off x="2240132" y="5410200"/>
            <a:ext cx="4465468" cy="845799"/>
            <a:chOff x="1143000" y="5410200"/>
            <a:chExt cx="4465468" cy="845799"/>
          </a:xfrm>
        </p:grpSpPr>
        <p:grpSp>
          <p:nvGrpSpPr>
            <p:cNvPr id="8" name="Group 27"/>
            <p:cNvGrpSpPr>
              <a:grpSpLocks/>
            </p:cNvGrpSpPr>
            <p:nvPr/>
          </p:nvGrpSpPr>
          <p:grpSpPr bwMode="auto">
            <a:xfrm>
              <a:off x="3352800" y="5410200"/>
              <a:ext cx="639763" cy="688975"/>
              <a:chOff x="2295191" y="4445958"/>
              <a:chExt cx="687285" cy="816491"/>
            </a:xfrm>
          </p:grpSpPr>
          <p:pic>
            <p:nvPicPr>
              <p:cNvPr id="9" name="Picture 12" descr="biz4.png"/>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flipH="1">
                <a:off x="2636589" y="4445958"/>
                <a:ext cx="345887" cy="509367"/>
              </a:xfrm>
              <a:prstGeom prst="rect">
                <a:avLst/>
              </a:prstGeom>
              <a:noFill/>
              <a:ln>
                <a:noFill/>
              </a:ln>
              <a:extLst>
                <a:ext uri="{909E8E84-426E-40DD-AFC4-6F175D3DCCD1}">
                  <a14:hiddenFill xmlns:a14="http://schemas.microsoft.com/office/drawing/2010/main">
                    <a:solidFill>
                      <a:srgbClr xmlns:mc="http://schemas.openxmlformats.org/markup-compatibility/2006" val="FFFFFF" mc:Ignorable=""/>
                    </a:solidFill>
                  </a14:hiddenFill>
                </a:ext>
                <a:ext uri="{91240B29-F687-4F45-9708-019B960494DF}">
                  <a14:hiddenLine xmlns:a14="http://schemas.microsoft.com/office/drawing/2010/main" w="9525">
                    <a:solidFill>
                      <a:srgbClr xmlns:mc="http://schemas.openxmlformats.org/markup-compatibility/2006" val="000000" mc:Ignorable=""/>
                    </a:solidFill>
                    <a:miter lim="800000"/>
                    <a:headEnd/>
                    <a:tailEnd/>
                  </a14:hiddenLine>
                </a:ext>
              </a:extLst>
            </p:spPr>
          </p:pic>
          <p:pic>
            <p:nvPicPr>
              <p:cNvPr id="10" name="Picture 13" descr="biz5.png"/>
              <p:cNvPicPr>
                <a:picLocks noChangeAspect="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2295191" y="4445958"/>
                <a:ext cx="325849" cy="561808"/>
              </a:xfrm>
              <a:prstGeom prst="rect">
                <a:avLst/>
              </a:prstGeom>
              <a:noFill/>
              <a:ln>
                <a:noFill/>
              </a:ln>
              <a:extLst>
                <a:ext uri="{909E8E84-426E-40DD-AFC4-6F175D3DCCD1}">
                  <a14:hiddenFill xmlns:a14="http://schemas.microsoft.com/office/drawing/2010/main">
                    <a:solidFill>
                      <a:srgbClr xmlns:mc="http://schemas.openxmlformats.org/markup-compatibility/2006" val="FFFFFF" mc:Ignorable=""/>
                    </a:solidFill>
                  </a14:hiddenFill>
                </a:ext>
                <a:ext uri="{91240B29-F687-4F45-9708-019B960494DF}">
                  <a14:hiddenLine xmlns:a14="http://schemas.microsoft.com/office/drawing/2010/main" w="9525">
                    <a:solidFill>
                      <a:srgbClr xmlns:mc="http://schemas.openxmlformats.org/markup-compatibility/2006" val="000000" mc:Ignorable=""/>
                    </a:solidFill>
                    <a:miter lim="800000"/>
                    <a:headEnd/>
                    <a:tailEnd/>
                  </a14:hiddenLine>
                </a:ext>
              </a:extLst>
            </p:spPr>
          </p:pic>
          <p:pic>
            <p:nvPicPr>
              <p:cNvPr id="11" name="Picture 9" descr="bizman.png"/>
              <p:cNvPicPr>
                <a:picLocks noChangeAspect="1"/>
              </p:cNvPicPr>
              <p:nvPr/>
            </p:nvPicPr>
            <p:blipFill>
              <a:blip r:embed="rId9">
                <a:extLst>
                  <a:ext uri="{28A0092B-C50C-407E-A947-70E740481C1C}">
                    <a14:useLocalDpi xmlns:a14="http://schemas.microsoft.com/office/drawing/2010/main" val="0"/>
                  </a:ext>
                </a:extLst>
              </a:blip>
              <a:srcRect/>
              <a:stretch>
                <a:fillRect/>
              </a:stretch>
            </p:blipFill>
            <p:spPr bwMode="auto">
              <a:xfrm>
                <a:off x="2493779" y="4753082"/>
                <a:ext cx="391029" cy="509367"/>
              </a:xfrm>
              <a:prstGeom prst="rect">
                <a:avLst/>
              </a:prstGeom>
              <a:noFill/>
              <a:ln>
                <a:noFill/>
              </a:ln>
              <a:extLst>
                <a:ext uri="{909E8E84-426E-40DD-AFC4-6F175D3DCCD1}">
                  <a14:hiddenFill xmlns:a14="http://schemas.microsoft.com/office/drawing/2010/main">
                    <a:solidFill>
                      <a:srgbClr xmlns:mc="http://schemas.openxmlformats.org/markup-compatibility/2006" val="FFFFFF" mc:Ignorable=""/>
                    </a:solidFill>
                  </a14:hiddenFill>
                </a:ext>
                <a:ext uri="{91240B29-F687-4F45-9708-019B960494DF}">
                  <a14:hiddenLine xmlns:a14="http://schemas.microsoft.com/office/drawing/2010/main" w="9525">
                    <a:solidFill>
                      <a:srgbClr xmlns:mc="http://schemas.openxmlformats.org/markup-compatibility/2006" val="000000" mc:Ignorable=""/>
                    </a:solidFill>
                    <a:miter lim="800000"/>
                    <a:headEnd/>
                    <a:tailEnd/>
                  </a14:hiddenLine>
                </a:ext>
              </a:extLst>
            </p:spPr>
          </p:pic>
        </p:grpSp>
        <p:grpSp>
          <p:nvGrpSpPr>
            <p:cNvPr id="12" name="Group 155"/>
            <p:cNvGrpSpPr>
              <a:grpSpLocks/>
            </p:cNvGrpSpPr>
            <p:nvPr/>
          </p:nvGrpSpPr>
          <p:grpSpPr bwMode="auto">
            <a:xfrm>
              <a:off x="3886200" y="5501243"/>
              <a:ext cx="696913" cy="720725"/>
              <a:chOff x="2226606" y="3430501"/>
              <a:chExt cx="735834" cy="840654"/>
            </a:xfrm>
          </p:grpSpPr>
          <p:pic>
            <p:nvPicPr>
              <p:cNvPr id="13" name="Picture 156" descr="biz3.png"/>
              <p:cNvPicPr>
                <a:picLocks noChangeAspect="1"/>
              </p:cNvPicPr>
              <p:nvPr/>
            </p:nvPicPr>
            <p:blipFill>
              <a:blip r:embed="rId10">
                <a:extLst>
                  <a:ext uri="{28A0092B-C50C-407E-A947-70E740481C1C}">
                    <a14:useLocalDpi xmlns:a14="http://schemas.microsoft.com/office/drawing/2010/main" val="0"/>
                  </a:ext>
                </a:extLst>
              </a:blip>
              <a:srcRect/>
              <a:stretch>
                <a:fillRect/>
              </a:stretch>
            </p:blipFill>
            <p:spPr bwMode="auto">
              <a:xfrm>
                <a:off x="2226606" y="3468482"/>
                <a:ext cx="351567" cy="551827"/>
              </a:xfrm>
              <a:prstGeom prst="rect">
                <a:avLst/>
              </a:prstGeom>
              <a:noFill/>
              <a:ln>
                <a:noFill/>
              </a:ln>
              <a:extLst>
                <a:ext uri="{909E8E84-426E-40DD-AFC4-6F175D3DCCD1}">
                  <a14:hiddenFill xmlns:a14="http://schemas.microsoft.com/office/drawing/2010/main">
                    <a:solidFill>
                      <a:srgbClr xmlns:mc="http://schemas.openxmlformats.org/markup-compatibility/2006" val="FFFFFF" mc:Ignorable=""/>
                    </a:solidFill>
                  </a14:hiddenFill>
                </a:ext>
                <a:ext uri="{91240B29-F687-4F45-9708-019B960494DF}">
                  <a14:hiddenLine xmlns:a14="http://schemas.microsoft.com/office/drawing/2010/main" w="9525">
                    <a:solidFill>
                      <a:srgbClr xmlns:mc="http://schemas.openxmlformats.org/markup-compatibility/2006" val="000000" mc:Ignorable=""/>
                    </a:solidFill>
                    <a:miter lim="800000"/>
                    <a:headEnd/>
                    <a:tailEnd/>
                  </a14:hiddenLine>
                </a:ext>
              </a:extLst>
            </p:spPr>
          </p:pic>
          <p:pic>
            <p:nvPicPr>
              <p:cNvPr id="14" name="Picture 157" descr="biz6.png"/>
              <p:cNvPicPr>
                <a:picLocks noChangeAspect="1"/>
              </p:cNvPicPr>
              <p:nvPr/>
            </p:nvPicPr>
            <p:blipFill>
              <a:blip r:embed="rId11">
                <a:extLst>
                  <a:ext uri="{28A0092B-C50C-407E-A947-70E740481C1C}">
                    <a14:useLocalDpi xmlns:a14="http://schemas.microsoft.com/office/drawing/2010/main" val="0"/>
                  </a:ext>
                </a:extLst>
              </a:blip>
              <a:srcRect/>
              <a:stretch>
                <a:fillRect/>
              </a:stretch>
            </p:blipFill>
            <p:spPr bwMode="auto">
              <a:xfrm>
                <a:off x="2636591" y="3430501"/>
                <a:ext cx="325849" cy="561808"/>
              </a:xfrm>
              <a:prstGeom prst="rect">
                <a:avLst/>
              </a:prstGeom>
              <a:noFill/>
              <a:ln>
                <a:noFill/>
              </a:ln>
              <a:extLst>
                <a:ext uri="{909E8E84-426E-40DD-AFC4-6F175D3DCCD1}">
                  <a14:hiddenFill xmlns:a14="http://schemas.microsoft.com/office/drawing/2010/main">
                    <a:solidFill>
                      <a:srgbClr xmlns:mc="http://schemas.openxmlformats.org/markup-compatibility/2006" val="FFFFFF" mc:Ignorable=""/>
                    </a:solidFill>
                  </a14:hiddenFill>
                </a:ext>
                <a:ext uri="{91240B29-F687-4F45-9708-019B960494DF}">
                  <a14:hiddenLine xmlns:a14="http://schemas.microsoft.com/office/drawing/2010/main" w="9525">
                    <a:solidFill>
                      <a:srgbClr xmlns:mc="http://schemas.openxmlformats.org/markup-compatibility/2006" val="000000" mc:Ignorable=""/>
                    </a:solidFill>
                    <a:miter lim="800000"/>
                    <a:headEnd/>
                    <a:tailEnd/>
                  </a14:hiddenLine>
                </a:ext>
              </a:extLst>
            </p:spPr>
          </p:pic>
          <p:pic>
            <p:nvPicPr>
              <p:cNvPr id="15" name="Picture 158" descr="biz8.png"/>
              <p:cNvPicPr>
                <a:picLocks noChangeAspect="1"/>
              </p:cNvPicPr>
              <p:nvPr/>
            </p:nvPicPr>
            <p:blipFill>
              <a:blip r:embed="rId12">
                <a:extLst>
                  <a:ext uri="{28A0092B-C50C-407E-A947-70E740481C1C}">
                    <a14:useLocalDpi xmlns:a14="http://schemas.microsoft.com/office/drawing/2010/main" val="0"/>
                  </a:ext>
                </a:extLst>
              </a:blip>
              <a:srcRect/>
              <a:stretch>
                <a:fillRect/>
              </a:stretch>
            </p:blipFill>
            <p:spPr bwMode="auto">
              <a:xfrm>
                <a:off x="2431688" y="3713462"/>
                <a:ext cx="378704" cy="557693"/>
              </a:xfrm>
              <a:prstGeom prst="rect">
                <a:avLst/>
              </a:prstGeom>
              <a:noFill/>
              <a:ln>
                <a:noFill/>
              </a:ln>
              <a:extLst>
                <a:ext uri="{909E8E84-426E-40DD-AFC4-6F175D3DCCD1}">
                  <a14:hiddenFill xmlns:a14="http://schemas.microsoft.com/office/drawing/2010/main">
                    <a:solidFill>
                      <a:srgbClr xmlns:mc="http://schemas.openxmlformats.org/markup-compatibility/2006" val="FFFFFF" mc:Ignorable=""/>
                    </a:solidFill>
                  </a14:hiddenFill>
                </a:ext>
                <a:ext uri="{91240B29-F687-4F45-9708-019B960494DF}">
                  <a14:hiddenLine xmlns:a14="http://schemas.microsoft.com/office/drawing/2010/main" w="9525">
                    <a:solidFill>
                      <a:srgbClr xmlns:mc="http://schemas.openxmlformats.org/markup-compatibility/2006" val="000000" mc:Ignorable=""/>
                    </a:solidFill>
                    <a:miter lim="800000"/>
                    <a:headEnd/>
                    <a:tailEnd/>
                  </a14:hiddenLine>
                </a:ext>
              </a:extLst>
            </p:spPr>
          </p:pic>
        </p:grpSp>
        <p:grpSp>
          <p:nvGrpSpPr>
            <p:cNvPr id="16" name="Group 27"/>
            <p:cNvGrpSpPr>
              <a:grpSpLocks/>
            </p:cNvGrpSpPr>
            <p:nvPr/>
          </p:nvGrpSpPr>
          <p:grpSpPr bwMode="auto">
            <a:xfrm>
              <a:off x="4968705" y="5413375"/>
              <a:ext cx="639763" cy="688975"/>
              <a:chOff x="2295191" y="4445958"/>
              <a:chExt cx="687285" cy="816491"/>
            </a:xfrm>
          </p:grpSpPr>
          <p:pic>
            <p:nvPicPr>
              <p:cNvPr id="17" name="Picture 12" descr="biz4.png"/>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flipH="1">
                <a:off x="2636589" y="4445958"/>
                <a:ext cx="345887" cy="509367"/>
              </a:xfrm>
              <a:prstGeom prst="rect">
                <a:avLst/>
              </a:prstGeom>
              <a:noFill/>
              <a:ln>
                <a:noFill/>
              </a:ln>
              <a:extLst>
                <a:ext uri="{909E8E84-426E-40DD-AFC4-6F175D3DCCD1}">
                  <a14:hiddenFill xmlns:a14="http://schemas.microsoft.com/office/drawing/2010/main">
                    <a:solidFill>
                      <a:srgbClr xmlns:mc="http://schemas.openxmlformats.org/markup-compatibility/2006" val="FFFFFF" mc:Ignorable=""/>
                    </a:solidFill>
                  </a14:hiddenFill>
                </a:ext>
                <a:ext uri="{91240B29-F687-4F45-9708-019B960494DF}">
                  <a14:hiddenLine xmlns:a14="http://schemas.microsoft.com/office/drawing/2010/main" w="9525">
                    <a:solidFill>
                      <a:srgbClr xmlns:mc="http://schemas.openxmlformats.org/markup-compatibility/2006" val="000000" mc:Ignorable=""/>
                    </a:solidFill>
                    <a:miter lim="800000"/>
                    <a:headEnd/>
                    <a:tailEnd/>
                  </a14:hiddenLine>
                </a:ext>
              </a:extLst>
            </p:spPr>
          </p:pic>
          <p:pic>
            <p:nvPicPr>
              <p:cNvPr id="18" name="Picture 13" descr="biz5.png"/>
              <p:cNvPicPr>
                <a:picLocks noChangeAspect="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2295191" y="4445958"/>
                <a:ext cx="325849" cy="561808"/>
              </a:xfrm>
              <a:prstGeom prst="rect">
                <a:avLst/>
              </a:prstGeom>
              <a:noFill/>
              <a:ln>
                <a:noFill/>
              </a:ln>
              <a:extLst>
                <a:ext uri="{909E8E84-426E-40DD-AFC4-6F175D3DCCD1}">
                  <a14:hiddenFill xmlns:a14="http://schemas.microsoft.com/office/drawing/2010/main">
                    <a:solidFill>
                      <a:srgbClr xmlns:mc="http://schemas.openxmlformats.org/markup-compatibility/2006" val="FFFFFF" mc:Ignorable=""/>
                    </a:solidFill>
                  </a14:hiddenFill>
                </a:ext>
                <a:ext uri="{91240B29-F687-4F45-9708-019B960494DF}">
                  <a14:hiddenLine xmlns:a14="http://schemas.microsoft.com/office/drawing/2010/main" w="9525">
                    <a:solidFill>
                      <a:srgbClr xmlns:mc="http://schemas.openxmlformats.org/markup-compatibility/2006" val="000000" mc:Ignorable=""/>
                    </a:solidFill>
                    <a:miter lim="800000"/>
                    <a:headEnd/>
                    <a:tailEnd/>
                  </a14:hiddenLine>
                </a:ext>
              </a:extLst>
            </p:spPr>
          </p:pic>
          <p:pic>
            <p:nvPicPr>
              <p:cNvPr id="19" name="Picture 9" descr="bizman.png"/>
              <p:cNvPicPr>
                <a:picLocks noChangeAspect="1"/>
              </p:cNvPicPr>
              <p:nvPr/>
            </p:nvPicPr>
            <p:blipFill>
              <a:blip r:embed="rId9">
                <a:extLst>
                  <a:ext uri="{28A0092B-C50C-407E-A947-70E740481C1C}">
                    <a14:useLocalDpi xmlns:a14="http://schemas.microsoft.com/office/drawing/2010/main" val="0"/>
                  </a:ext>
                </a:extLst>
              </a:blip>
              <a:srcRect/>
              <a:stretch>
                <a:fillRect/>
              </a:stretch>
            </p:blipFill>
            <p:spPr bwMode="auto">
              <a:xfrm>
                <a:off x="2493779" y="4753082"/>
                <a:ext cx="391029" cy="509367"/>
              </a:xfrm>
              <a:prstGeom prst="rect">
                <a:avLst/>
              </a:prstGeom>
              <a:noFill/>
              <a:ln>
                <a:noFill/>
              </a:ln>
              <a:extLst>
                <a:ext uri="{909E8E84-426E-40DD-AFC4-6F175D3DCCD1}">
                  <a14:hiddenFill xmlns:a14="http://schemas.microsoft.com/office/drawing/2010/main">
                    <a:solidFill>
                      <a:srgbClr xmlns:mc="http://schemas.openxmlformats.org/markup-compatibility/2006" val="FFFFFF" mc:Ignorable=""/>
                    </a:solidFill>
                  </a14:hiddenFill>
                </a:ext>
                <a:ext uri="{91240B29-F687-4F45-9708-019B960494DF}">
                  <a14:hiddenLine xmlns:a14="http://schemas.microsoft.com/office/drawing/2010/main" w="9525">
                    <a:solidFill>
                      <a:srgbClr xmlns:mc="http://schemas.openxmlformats.org/markup-compatibility/2006" val="000000" mc:Ignorable=""/>
                    </a:solidFill>
                    <a:miter lim="800000"/>
                    <a:headEnd/>
                    <a:tailEnd/>
                  </a14:hiddenLine>
                </a:ext>
              </a:extLst>
            </p:spPr>
          </p:pic>
        </p:grpSp>
        <p:grpSp>
          <p:nvGrpSpPr>
            <p:cNvPr id="22" name="Group 155"/>
            <p:cNvGrpSpPr>
              <a:grpSpLocks/>
            </p:cNvGrpSpPr>
            <p:nvPr/>
          </p:nvGrpSpPr>
          <p:grpSpPr bwMode="auto">
            <a:xfrm flipH="1">
              <a:off x="2667000" y="5535274"/>
              <a:ext cx="696913" cy="720725"/>
              <a:chOff x="2226606" y="3430501"/>
              <a:chExt cx="735834" cy="840654"/>
            </a:xfrm>
          </p:grpSpPr>
          <p:pic>
            <p:nvPicPr>
              <p:cNvPr id="23" name="Picture 156" descr="biz3.png"/>
              <p:cNvPicPr>
                <a:picLocks noChangeAspect="1"/>
              </p:cNvPicPr>
              <p:nvPr/>
            </p:nvPicPr>
            <p:blipFill>
              <a:blip r:embed="rId10">
                <a:extLst>
                  <a:ext uri="{28A0092B-C50C-407E-A947-70E740481C1C}">
                    <a14:useLocalDpi xmlns:a14="http://schemas.microsoft.com/office/drawing/2010/main" val="0"/>
                  </a:ext>
                </a:extLst>
              </a:blip>
              <a:srcRect/>
              <a:stretch>
                <a:fillRect/>
              </a:stretch>
            </p:blipFill>
            <p:spPr bwMode="auto">
              <a:xfrm>
                <a:off x="2226606" y="3468482"/>
                <a:ext cx="351567" cy="551827"/>
              </a:xfrm>
              <a:prstGeom prst="rect">
                <a:avLst/>
              </a:prstGeom>
              <a:noFill/>
              <a:ln>
                <a:noFill/>
              </a:ln>
              <a:extLst>
                <a:ext uri="{909E8E84-426E-40DD-AFC4-6F175D3DCCD1}">
                  <a14:hiddenFill xmlns:a14="http://schemas.microsoft.com/office/drawing/2010/main">
                    <a:solidFill>
                      <a:srgbClr xmlns:mc="http://schemas.openxmlformats.org/markup-compatibility/2006" val="FFFFFF" mc:Ignorable=""/>
                    </a:solidFill>
                  </a14:hiddenFill>
                </a:ext>
                <a:ext uri="{91240B29-F687-4F45-9708-019B960494DF}">
                  <a14:hiddenLine xmlns:a14="http://schemas.microsoft.com/office/drawing/2010/main" w="9525">
                    <a:solidFill>
                      <a:srgbClr xmlns:mc="http://schemas.openxmlformats.org/markup-compatibility/2006" val="000000" mc:Ignorable=""/>
                    </a:solidFill>
                    <a:miter lim="800000"/>
                    <a:headEnd/>
                    <a:tailEnd/>
                  </a14:hiddenLine>
                </a:ext>
              </a:extLst>
            </p:spPr>
          </p:pic>
          <p:pic>
            <p:nvPicPr>
              <p:cNvPr id="24" name="Picture 157" descr="biz6.png"/>
              <p:cNvPicPr>
                <a:picLocks noChangeAspect="1"/>
              </p:cNvPicPr>
              <p:nvPr/>
            </p:nvPicPr>
            <p:blipFill>
              <a:blip r:embed="rId11">
                <a:extLst>
                  <a:ext uri="{28A0092B-C50C-407E-A947-70E740481C1C}">
                    <a14:useLocalDpi xmlns:a14="http://schemas.microsoft.com/office/drawing/2010/main" val="0"/>
                  </a:ext>
                </a:extLst>
              </a:blip>
              <a:srcRect/>
              <a:stretch>
                <a:fillRect/>
              </a:stretch>
            </p:blipFill>
            <p:spPr bwMode="auto">
              <a:xfrm>
                <a:off x="2636591" y="3430501"/>
                <a:ext cx="325849" cy="561808"/>
              </a:xfrm>
              <a:prstGeom prst="rect">
                <a:avLst/>
              </a:prstGeom>
              <a:noFill/>
              <a:ln>
                <a:noFill/>
              </a:ln>
              <a:extLst>
                <a:ext uri="{909E8E84-426E-40DD-AFC4-6F175D3DCCD1}">
                  <a14:hiddenFill xmlns:a14="http://schemas.microsoft.com/office/drawing/2010/main">
                    <a:solidFill>
                      <a:srgbClr xmlns:mc="http://schemas.openxmlformats.org/markup-compatibility/2006" val="FFFFFF" mc:Ignorable=""/>
                    </a:solidFill>
                  </a14:hiddenFill>
                </a:ext>
                <a:ext uri="{91240B29-F687-4F45-9708-019B960494DF}">
                  <a14:hiddenLine xmlns:a14="http://schemas.microsoft.com/office/drawing/2010/main" w="9525">
                    <a:solidFill>
                      <a:srgbClr xmlns:mc="http://schemas.openxmlformats.org/markup-compatibility/2006" val="000000" mc:Ignorable=""/>
                    </a:solidFill>
                    <a:miter lim="800000"/>
                    <a:headEnd/>
                    <a:tailEnd/>
                  </a14:hiddenLine>
                </a:ext>
              </a:extLst>
            </p:spPr>
          </p:pic>
          <p:pic>
            <p:nvPicPr>
              <p:cNvPr id="25" name="Picture 158" descr="biz8.png"/>
              <p:cNvPicPr>
                <a:picLocks noChangeAspect="1"/>
              </p:cNvPicPr>
              <p:nvPr/>
            </p:nvPicPr>
            <p:blipFill>
              <a:blip r:embed="rId12">
                <a:extLst>
                  <a:ext uri="{28A0092B-C50C-407E-A947-70E740481C1C}">
                    <a14:useLocalDpi xmlns:a14="http://schemas.microsoft.com/office/drawing/2010/main" val="0"/>
                  </a:ext>
                </a:extLst>
              </a:blip>
              <a:srcRect/>
              <a:stretch>
                <a:fillRect/>
              </a:stretch>
            </p:blipFill>
            <p:spPr bwMode="auto">
              <a:xfrm>
                <a:off x="2431688" y="3713462"/>
                <a:ext cx="378704" cy="557693"/>
              </a:xfrm>
              <a:prstGeom prst="rect">
                <a:avLst/>
              </a:prstGeom>
              <a:noFill/>
              <a:ln>
                <a:noFill/>
              </a:ln>
              <a:extLst>
                <a:ext uri="{909E8E84-426E-40DD-AFC4-6F175D3DCCD1}">
                  <a14:hiddenFill xmlns:a14="http://schemas.microsoft.com/office/drawing/2010/main">
                    <a:solidFill>
                      <a:srgbClr xmlns:mc="http://schemas.openxmlformats.org/markup-compatibility/2006" val="FFFFFF" mc:Ignorable=""/>
                    </a:solidFill>
                  </a14:hiddenFill>
                </a:ext>
                <a:ext uri="{91240B29-F687-4F45-9708-019B960494DF}">
                  <a14:hiddenLine xmlns:a14="http://schemas.microsoft.com/office/drawing/2010/main" w="9525">
                    <a:solidFill>
                      <a:srgbClr xmlns:mc="http://schemas.openxmlformats.org/markup-compatibility/2006" val="000000" mc:Ignorable=""/>
                    </a:solidFill>
                    <a:miter lim="800000"/>
                    <a:headEnd/>
                    <a:tailEnd/>
                  </a14:hiddenLine>
                </a:ext>
              </a:extLst>
            </p:spPr>
          </p:pic>
        </p:grpSp>
        <p:grpSp>
          <p:nvGrpSpPr>
            <p:cNvPr id="26" name="Group 27"/>
            <p:cNvGrpSpPr>
              <a:grpSpLocks/>
            </p:cNvGrpSpPr>
            <p:nvPr/>
          </p:nvGrpSpPr>
          <p:grpSpPr bwMode="auto">
            <a:xfrm>
              <a:off x="4495800" y="5565775"/>
              <a:ext cx="639763" cy="688975"/>
              <a:chOff x="2295191" y="4445958"/>
              <a:chExt cx="687285" cy="816491"/>
            </a:xfrm>
          </p:grpSpPr>
          <p:pic>
            <p:nvPicPr>
              <p:cNvPr id="27" name="Picture 12" descr="biz4.png"/>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flipH="1">
                <a:off x="2636589" y="4445958"/>
                <a:ext cx="345887" cy="509367"/>
              </a:xfrm>
              <a:prstGeom prst="rect">
                <a:avLst/>
              </a:prstGeom>
              <a:noFill/>
              <a:ln>
                <a:noFill/>
              </a:ln>
              <a:extLst>
                <a:ext uri="{909E8E84-426E-40DD-AFC4-6F175D3DCCD1}">
                  <a14:hiddenFill xmlns:a14="http://schemas.microsoft.com/office/drawing/2010/main">
                    <a:solidFill>
                      <a:srgbClr xmlns:mc="http://schemas.openxmlformats.org/markup-compatibility/2006" val="FFFFFF" mc:Ignorable=""/>
                    </a:solidFill>
                  </a14:hiddenFill>
                </a:ext>
                <a:ext uri="{91240B29-F687-4F45-9708-019B960494DF}">
                  <a14:hiddenLine xmlns:a14="http://schemas.microsoft.com/office/drawing/2010/main" w="9525">
                    <a:solidFill>
                      <a:srgbClr xmlns:mc="http://schemas.openxmlformats.org/markup-compatibility/2006" val="000000" mc:Ignorable=""/>
                    </a:solidFill>
                    <a:miter lim="800000"/>
                    <a:headEnd/>
                    <a:tailEnd/>
                  </a14:hiddenLine>
                </a:ext>
              </a:extLst>
            </p:spPr>
          </p:pic>
          <p:pic>
            <p:nvPicPr>
              <p:cNvPr id="28" name="Picture 13" descr="biz5.png"/>
              <p:cNvPicPr>
                <a:picLocks noChangeAspect="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2295191" y="4445958"/>
                <a:ext cx="325849" cy="561808"/>
              </a:xfrm>
              <a:prstGeom prst="rect">
                <a:avLst/>
              </a:prstGeom>
              <a:noFill/>
              <a:ln>
                <a:noFill/>
              </a:ln>
              <a:extLst>
                <a:ext uri="{909E8E84-426E-40DD-AFC4-6F175D3DCCD1}">
                  <a14:hiddenFill xmlns:a14="http://schemas.microsoft.com/office/drawing/2010/main">
                    <a:solidFill>
                      <a:srgbClr xmlns:mc="http://schemas.openxmlformats.org/markup-compatibility/2006" val="FFFFFF" mc:Ignorable=""/>
                    </a:solidFill>
                  </a14:hiddenFill>
                </a:ext>
                <a:ext uri="{91240B29-F687-4F45-9708-019B960494DF}">
                  <a14:hiddenLine xmlns:a14="http://schemas.microsoft.com/office/drawing/2010/main" w="9525">
                    <a:solidFill>
                      <a:srgbClr xmlns:mc="http://schemas.openxmlformats.org/markup-compatibility/2006" val="000000" mc:Ignorable=""/>
                    </a:solidFill>
                    <a:miter lim="800000"/>
                    <a:headEnd/>
                    <a:tailEnd/>
                  </a14:hiddenLine>
                </a:ext>
              </a:extLst>
            </p:spPr>
          </p:pic>
          <p:pic>
            <p:nvPicPr>
              <p:cNvPr id="29" name="Picture 9" descr="bizman.png"/>
              <p:cNvPicPr>
                <a:picLocks noChangeAspect="1"/>
              </p:cNvPicPr>
              <p:nvPr/>
            </p:nvPicPr>
            <p:blipFill>
              <a:blip r:embed="rId9">
                <a:extLst>
                  <a:ext uri="{28A0092B-C50C-407E-A947-70E740481C1C}">
                    <a14:useLocalDpi xmlns:a14="http://schemas.microsoft.com/office/drawing/2010/main" val="0"/>
                  </a:ext>
                </a:extLst>
              </a:blip>
              <a:srcRect/>
              <a:stretch>
                <a:fillRect/>
              </a:stretch>
            </p:blipFill>
            <p:spPr bwMode="auto">
              <a:xfrm>
                <a:off x="2493779" y="4753082"/>
                <a:ext cx="391029" cy="509367"/>
              </a:xfrm>
              <a:prstGeom prst="rect">
                <a:avLst/>
              </a:prstGeom>
              <a:noFill/>
              <a:ln>
                <a:noFill/>
              </a:ln>
              <a:extLst>
                <a:ext uri="{909E8E84-426E-40DD-AFC4-6F175D3DCCD1}">
                  <a14:hiddenFill xmlns:a14="http://schemas.microsoft.com/office/drawing/2010/main">
                    <a:solidFill>
                      <a:srgbClr xmlns:mc="http://schemas.openxmlformats.org/markup-compatibility/2006" val="FFFFFF" mc:Ignorable=""/>
                    </a:solidFill>
                  </a14:hiddenFill>
                </a:ext>
                <a:ext uri="{91240B29-F687-4F45-9708-019B960494DF}">
                  <a14:hiddenLine xmlns:a14="http://schemas.microsoft.com/office/drawing/2010/main" w="9525">
                    <a:solidFill>
                      <a:srgbClr xmlns:mc="http://schemas.openxmlformats.org/markup-compatibility/2006" val="000000" mc:Ignorable=""/>
                    </a:solidFill>
                    <a:miter lim="800000"/>
                    <a:headEnd/>
                    <a:tailEnd/>
                  </a14:hiddenLine>
                </a:ext>
              </a:extLst>
            </p:spPr>
          </p:pic>
        </p:grpSp>
        <p:grpSp>
          <p:nvGrpSpPr>
            <p:cNvPr id="30" name="Group 155"/>
            <p:cNvGrpSpPr>
              <a:grpSpLocks/>
            </p:cNvGrpSpPr>
            <p:nvPr/>
          </p:nvGrpSpPr>
          <p:grpSpPr bwMode="auto">
            <a:xfrm>
              <a:off x="1143000" y="5501243"/>
              <a:ext cx="696913" cy="720725"/>
              <a:chOff x="2226606" y="3430501"/>
              <a:chExt cx="735834" cy="840654"/>
            </a:xfrm>
          </p:grpSpPr>
          <p:pic>
            <p:nvPicPr>
              <p:cNvPr id="31" name="Picture 156" descr="biz3.png"/>
              <p:cNvPicPr>
                <a:picLocks noChangeAspect="1"/>
              </p:cNvPicPr>
              <p:nvPr/>
            </p:nvPicPr>
            <p:blipFill>
              <a:blip r:embed="rId10">
                <a:extLst>
                  <a:ext uri="{28A0092B-C50C-407E-A947-70E740481C1C}">
                    <a14:useLocalDpi xmlns:a14="http://schemas.microsoft.com/office/drawing/2010/main" val="0"/>
                  </a:ext>
                </a:extLst>
              </a:blip>
              <a:srcRect/>
              <a:stretch>
                <a:fillRect/>
              </a:stretch>
            </p:blipFill>
            <p:spPr bwMode="auto">
              <a:xfrm>
                <a:off x="2226606" y="3468482"/>
                <a:ext cx="351567" cy="551827"/>
              </a:xfrm>
              <a:prstGeom prst="rect">
                <a:avLst/>
              </a:prstGeom>
              <a:noFill/>
              <a:ln>
                <a:noFill/>
              </a:ln>
              <a:extLst>
                <a:ext uri="{909E8E84-426E-40DD-AFC4-6F175D3DCCD1}">
                  <a14:hiddenFill xmlns:a14="http://schemas.microsoft.com/office/drawing/2010/main">
                    <a:solidFill>
                      <a:srgbClr xmlns:mc="http://schemas.openxmlformats.org/markup-compatibility/2006" val="FFFFFF" mc:Ignorable=""/>
                    </a:solidFill>
                  </a14:hiddenFill>
                </a:ext>
                <a:ext uri="{91240B29-F687-4F45-9708-019B960494DF}">
                  <a14:hiddenLine xmlns:a14="http://schemas.microsoft.com/office/drawing/2010/main" w="9525">
                    <a:solidFill>
                      <a:srgbClr xmlns:mc="http://schemas.openxmlformats.org/markup-compatibility/2006" val="000000" mc:Ignorable=""/>
                    </a:solidFill>
                    <a:miter lim="800000"/>
                    <a:headEnd/>
                    <a:tailEnd/>
                  </a14:hiddenLine>
                </a:ext>
              </a:extLst>
            </p:spPr>
          </p:pic>
          <p:pic>
            <p:nvPicPr>
              <p:cNvPr id="32" name="Picture 157" descr="biz6.png"/>
              <p:cNvPicPr>
                <a:picLocks noChangeAspect="1"/>
              </p:cNvPicPr>
              <p:nvPr/>
            </p:nvPicPr>
            <p:blipFill>
              <a:blip r:embed="rId11">
                <a:extLst>
                  <a:ext uri="{28A0092B-C50C-407E-A947-70E740481C1C}">
                    <a14:useLocalDpi xmlns:a14="http://schemas.microsoft.com/office/drawing/2010/main" val="0"/>
                  </a:ext>
                </a:extLst>
              </a:blip>
              <a:srcRect/>
              <a:stretch>
                <a:fillRect/>
              </a:stretch>
            </p:blipFill>
            <p:spPr bwMode="auto">
              <a:xfrm>
                <a:off x="2636591" y="3430501"/>
                <a:ext cx="325849" cy="561808"/>
              </a:xfrm>
              <a:prstGeom prst="rect">
                <a:avLst/>
              </a:prstGeom>
              <a:noFill/>
              <a:ln>
                <a:noFill/>
              </a:ln>
              <a:extLst>
                <a:ext uri="{909E8E84-426E-40DD-AFC4-6F175D3DCCD1}">
                  <a14:hiddenFill xmlns:a14="http://schemas.microsoft.com/office/drawing/2010/main">
                    <a:solidFill>
                      <a:srgbClr xmlns:mc="http://schemas.openxmlformats.org/markup-compatibility/2006" val="FFFFFF" mc:Ignorable=""/>
                    </a:solidFill>
                  </a14:hiddenFill>
                </a:ext>
                <a:ext uri="{91240B29-F687-4F45-9708-019B960494DF}">
                  <a14:hiddenLine xmlns:a14="http://schemas.microsoft.com/office/drawing/2010/main" w="9525">
                    <a:solidFill>
                      <a:srgbClr xmlns:mc="http://schemas.openxmlformats.org/markup-compatibility/2006" val="000000" mc:Ignorable=""/>
                    </a:solidFill>
                    <a:miter lim="800000"/>
                    <a:headEnd/>
                    <a:tailEnd/>
                  </a14:hiddenLine>
                </a:ext>
              </a:extLst>
            </p:spPr>
          </p:pic>
          <p:pic>
            <p:nvPicPr>
              <p:cNvPr id="33" name="Picture 158" descr="biz8.png"/>
              <p:cNvPicPr>
                <a:picLocks noChangeAspect="1"/>
              </p:cNvPicPr>
              <p:nvPr/>
            </p:nvPicPr>
            <p:blipFill>
              <a:blip r:embed="rId12">
                <a:extLst>
                  <a:ext uri="{28A0092B-C50C-407E-A947-70E740481C1C}">
                    <a14:useLocalDpi xmlns:a14="http://schemas.microsoft.com/office/drawing/2010/main" val="0"/>
                  </a:ext>
                </a:extLst>
              </a:blip>
              <a:srcRect/>
              <a:stretch>
                <a:fillRect/>
              </a:stretch>
            </p:blipFill>
            <p:spPr bwMode="auto">
              <a:xfrm>
                <a:off x="2431688" y="3713462"/>
                <a:ext cx="378704" cy="557693"/>
              </a:xfrm>
              <a:prstGeom prst="rect">
                <a:avLst/>
              </a:prstGeom>
              <a:noFill/>
              <a:ln>
                <a:noFill/>
              </a:ln>
              <a:extLst>
                <a:ext uri="{909E8E84-426E-40DD-AFC4-6F175D3DCCD1}">
                  <a14:hiddenFill xmlns:a14="http://schemas.microsoft.com/office/drawing/2010/main">
                    <a:solidFill>
                      <a:srgbClr xmlns:mc="http://schemas.openxmlformats.org/markup-compatibility/2006" val="FFFFFF" mc:Ignorable=""/>
                    </a:solidFill>
                  </a14:hiddenFill>
                </a:ext>
                <a:ext uri="{91240B29-F687-4F45-9708-019B960494DF}">
                  <a14:hiddenLine xmlns:a14="http://schemas.microsoft.com/office/drawing/2010/main" w="9525">
                    <a:solidFill>
                      <a:srgbClr xmlns:mc="http://schemas.openxmlformats.org/markup-compatibility/2006" val="000000" mc:Ignorable=""/>
                    </a:solidFill>
                    <a:miter lim="800000"/>
                    <a:headEnd/>
                    <a:tailEnd/>
                  </a14:hiddenLine>
                </a:ext>
              </a:extLst>
            </p:spPr>
          </p:pic>
        </p:grpSp>
        <p:grpSp>
          <p:nvGrpSpPr>
            <p:cNvPr id="34" name="Group 27"/>
            <p:cNvGrpSpPr>
              <a:grpSpLocks/>
            </p:cNvGrpSpPr>
            <p:nvPr/>
          </p:nvGrpSpPr>
          <p:grpSpPr bwMode="auto">
            <a:xfrm>
              <a:off x="1905000" y="5507161"/>
              <a:ext cx="639763" cy="688975"/>
              <a:chOff x="2295191" y="4445958"/>
              <a:chExt cx="687285" cy="816491"/>
            </a:xfrm>
          </p:grpSpPr>
          <p:pic>
            <p:nvPicPr>
              <p:cNvPr id="35" name="Picture 12" descr="biz4.png"/>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flipH="1">
                <a:off x="2636589" y="4445958"/>
                <a:ext cx="345887" cy="509367"/>
              </a:xfrm>
              <a:prstGeom prst="rect">
                <a:avLst/>
              </a:prstGeom>
              <a:noFill/>
              <a:ln>
                <a:noFill/>
              </a:ln>
              <a:extLst>
                <a:ext uri="{909E8E84-426E-40DD-AFC4-6F175D3DCCD1}">
                  <a14:hiddenFill xmlns:a14="http://schemas.microsoft.com/office/drawing/2010/main">
                    <a:solidFill>
                      <a:srgbClr xmlns:mc="http://schemas.openxmlformats.org/markup-compatibility/2006" val="FFFFFF" mc:Ignorable=""/>
                    </a:solidFill>
                  </a14:hiddenFill>
                </a:ext>
                <a:ext uri="{91240B29-F687-4F45-9708-019B960494DF}">
                  <a14:hiddenLine xmlns:a14="http://schemas.microsoft.com/office/drawing/2010/main" w="9525">
                    <a:solidFill>
                      <a:srgbClr xmlns:mc="http://schemas.openxmlformats.org/markup-compatibility/2006" val="000000" mc:Ignorable=""/>
                    </a:solidFill>
                    <a:miter lim="800000"/>
                    <a:headEnd/>
                    <a:tailEnd/>
                  </a14:hiddenLine>
                </a:ext>
              </a:extLst>
            </p:spPr>
          </p:pic>
          <p:pic>
            <p:nvPicPr>
              <p:cNvPr id="36" name="Picture 13" descr="biz5.png"/>
              <p:cNvPicPr>
                <a:picLocks noChangeAspect="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2295191" y="4445958"/>
                <a:ext cx="325849" cy="561808"/>
              </a:xfrm>
              <a:prstGeom prst="rect">
                <a:avLst/>
              </a:prstGeom>
              <a:noFill/>
              <a:ln>
                <a:noFill/>
              </a:ln>
              <a:extLst>
                <a:ext uri="{909E8E84-426E-40DD-AFC4-6F175D3DCCD1}">
                  <a14:hiddenFill xmlns:a14="http://schemas.microsoft.com/office/drawing/2010/main">
                    <a:solidFill>
                      <a:srgbClr xmlns:mc="http://schemas.openxmlformats.org/markup-compatibility/2006" val="FFFFFF" mc:Ignorable=""/>
                    </a:solidFill>
                  </a14:hiddenFill>
                </a:ext>
                <a:ext uri="{91240B29-F687-4F45-9708-019B960494DF}">
                  <a14:hiddenLine xmlns:a14="http://schemas.microsoft.com/office/drawing/2010/main" w="9525">
                    <a:solidFill>
                      <a:srgbClr xmlns:mc="http://schemas.openxmlformats.org/markup-compatibility/2006" val="000000" mc:Ignorable=""/>
                    </a:solidFill>
                    <a:miter lim="800000"/>
                    <a:headEnd/>
                    <a:tailEnd/>
                  </a14:hiddenLine>
                </a:ext>
              </a:extLst>
            </p:spPr>
          </p:pic>
          <p:pic>
            <p:nvPicPr>
              <p:cNvPr id="37" name="Picture 9" descr="bizman.png"/>
              <p:cNvPicPr>
                <a:picLocks noChangeAspect="1"/>
              </p:cNvPicPr>
              <p:nvPr/>
            </p:nvPicPr>
            <p:blipFill>
              <a:blip r:embed="rId9">
                <a:extLst>
                  <a:ext uri="{28A0092B-C50C-407E-A947-70E740481C1C}">
                    <a14:useLocalDpi xmlns:a14="http://schemas.microsoft.com/office/drawing/2010/main" val="0"/>
                  </a:ext>
                </a:extLst>
              </a:blip>
              <a:srcRect/>
              <a:stretch>
                <a:fillRect/>
              </a:stretch>
            </p:blipFill>
            <p:spPr bwMode="auto">
              <a:xfrm>
                <a:off x="2493779" y="4753082"/>
                <a:ext cx="391029" cy="509367"/>
              </a:xfrm>
              <a:prstGeom prst="rect">
                <a:avLst/>
              </a:prstGeom>
              <a:noFill/>
              <a:ln>
                <a:noFill/>
              </a:ln>
              <a:extLst>
                <a:ext uri="{909E8E84-426E-40DD-AFC4-6F175D3DCCD1}">
                  <a14:hiddenFill xmlns:a14="http://schemas.microsoft.com/office/drawing/2010/main">
                    <a:solidFill>
                      <a:srgbClr xmlns:mc="http://schemas.openxmlformats.org/markup-compatibility/2006" val="FFFFFF" mc:Ignorable=""/>
                    </a:solidFill>
                  </a14:hiddenFill>
                </a:ext>
                <a:ext uri="{91240B29-F687-4F45-9708-019B960494DF}">
                  <a14:hiddenLine xmlns:a14="http://schemas.microsoft.com/office/drawing/2010/main" w="9525">
                    <a:solidFill>
                      <a:srgbClr xmlns:mc="http://schemas.openxmlformats.org/markup-compatibility/2006" val="000000" mc:Ignorable=""/>
                    </a:solidFill>
                    <a:miter lim="800000"/>
                    <a:headEnd/>
                    <a:tailEnd/>
                  </a14:hiddenLine>
                </a:ext>
              </a:extLst>
            </p:spPr>
          </p:pic>
        </p:grpSp>
      </p:grpSp>
    </p:spTree>
    <p:extLst>
      <p:ext uri="{BB962C8B-B14F-4D97-AF65-F5344CB8AC3E}">
        <p14:creationId xmlns:p14="http://schemas.microsoft.com/office/powerpoint/2010/main" val="1476523646"/>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Agent Selection Process</a:t>
            </a:r>
            <a:endParaRPr lang="en-US" b="1" dirty="0"/>
          </a:p>
        </p:txBody>
      </p:sp>
      <p:sp>
        <p:nvSpPr>
          <p:cNvPr id="3" name="Oval 2"/>
          <p:cNvSpPr/>
          <p:nvPr/>
        </p:nvSpPr>
        <p:spPr>
          <a:xfrm>
            <a:off x="1524000" y="2438400"/>
            <a:ext cx="5943600" cy="3733800"/>
          </a:xfrm>
          <a:prstGeom prst="ellipse">
            <a:avLst/>
          </a:prstGeom>
        </p:spPr>
        <p:style>
          <a:lnRef idx="0">
            <a:schemeClr val="accent1"/>
          </a:lnRef>
          <a:fillRef idx="3">
            <a:schemeClr val="accent1"/>
          </a:fillRef>
          <a:effectRef idx="3">
            <a:schemeClr val="accent1"/>
          </a:effectRef>
          <a:fontRef idx="minor">
            <a:schemeClr val="lt1"/>
          </a:fontRef>
        </p:style>
        <p:txBody>
          <a:bodyPr rtlCol="0" anchor="ctr"/>
          <a:lstStyle/>
          <a:p>
            <a:pPr algn="ctr"/>
            <a:endParaRPr lang="en-US" dirty="0"/>
          </a:p>
        </p:txBody>
      </p:sp>
      <p:sp>
        <p:nvSpPr>
          <p:cNvPr id="4" name="Oval 3"/>
          <p:cNvSpPr/>
          <p:nvPr/>
        </p:nvSpPr>
        <p:spPr>
          <a:xfrm>
            <a:off x="2870200" y="3111500"/>
            <a:ext cx="4038600" cy="2667000"/>
          </a:xfrm>
          <a:prstGeom prst="ellipse">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en-US" dirty="0" smtClean="0"/>
              <a:t>Sign</a:t>
            </a:r>
            <a:endParaRPr lang="en-US" dirty="0"/>
          </a:p>
        </p:txBody>
      </p:sp>
      <p:sp>
        <p:nvSpPr>
          <p:cNvPr id="5" name="Oval 4"/>
          <p:cNvSpPr/>
          <p:nvPr/>
        </p:nvSpPr>
        <p:spPr>
          <a:xfrm>
            <a:off x="3810000" y="3886200"/>
            <a:ext cx="2586645" cy="1600200"/>
          </a:xfrm>
          <a:prstGeom prst="ellipse">
            <a:avLst/>
          </a:prstGeom>
        </p:spPr>
        <p:style>
          <a:lnRef idx="0">
            <a:schemeClr val="accent4"/>
          </a:lnRef>
          <a:fillRef idx="3">
            <a:schemeClr val="accent4"/>
          </a:fillRef>
          <a:effectRef idx="3">
            <a:schemeClr val="accent4"/>
          </a:effectRef>
          <a:fontRef idx="minor">
            <a:schemeClr val="lt1"/>
          </a:fontRef>
        </p:style>
        <p:txBody>
          <a:bodyPr rtlCol="0" anchor="ctr"/>
          <a:lstStyle/>
          <a:p>
            <a:pPr algn="ctr"/>
            <a:r>
              <a:rPr lang="en-US" b="1" dirty="0" smtClean="0"/>
              <a:t>Final Team</a:t>
            </a:r>
            <a:endParaRPr lang="en-US" b="1" dirty="0"/>
          </a:p>
        </p:txBody>
      </p:sp>
      <p:sp>
        <p:nvSpPr>
          <p:cNvPr id="6" name="TextBox 5"/>
          <p:cNvSpPr txBox="1"/>
          <p:nvPr/>
        </p:nvSpPr>
        <p:spPr>
          <a:xfrm>
            <a:off x="1524000" y="1447800"/>
            <a:ext cx="5117683" cy="923330"/>
          </a:xfrm>
          <a:prstGeom prst="rect">
            <a:avLst/>
          </a:prstGeom>
          <a:noFill/>
        </p:spPr>
        <p:txBody>
          <a:bodyPr wrap="none" rtlCol="0">
            <a:spAutoFit/>
          </a:bodyPr>
          <a:lstStyle/>
          <a:p>
            <a:r>
              <a:rPr lang="en-US" dirty="0" smtClean="0"/>
              <a:t>300 agents invited to orientation</a:t>
            </a:r>
          </a:p>
          <a:p>
            <a:r>
              <a:rPr lang="en-US" dirty="0" smtClean="0"/>
              <a:t>150 agents sign the foundation [promise to perform]</a:t>
            </a:r>
          </a:p>
          <a:p>
            <a:r>
              <a:rPr lang="en-US" dirty="0" smtClean="0"/>
              <a:t>100 agent actually perform and stay on the team</a:t>
            </a:r>
            <a:endParaRPr lang="en-US" dirty="0"/>
          </a:p>
        </p:txBody>
      </p:sp>
      <p:sp>
        <p:nvSpPr>
          <p:cNvPr id="8" name="TextBox 7"/>
          <p:cNvSpPr txBox="1"/>
          <p:nvPr/>
        </p:nvSpPr>
        <p:spPr>
          <a:xfrm>
            <a:off x="3462728" y="3429000"/>
            <a:ext cx="2098523" cy="369332"/>
          </a:xfrm>
          <a:prstGeom prst="rect">
            <a:avLst/>
          </a:prstGeom>
          <a:noFill/>
        </p:spPr>
        <p:txBody>
          <a:bodyPr wrap="none" rtlCol="0">
            <a:spAutoFit/>
          </a:bodyPr>
          <a:lstStyle/>
          <a:p>
            <a:r>
              <a:rPr lang="en-US" b="1" dirty="0" smtClean="0">
                <a:solidFill>
                  <a:schemeClr val="bg1"/>
                </a:solidFill>
              </a:rPr>
              <a:t>Sign the Foundation</a:t>
            </a:r>
            <a:endParaRPr lang="en-US" b="1" dirty="0">
              <a:solidFill>
                <a:schemeClr val="bg1"/>
              </a:solidFill>
            </a:endParaRPr>
          </a:p>
        </p:txBody>
      </p:sp>
      <p:sp>
        <p:nvSpPr>
          <p:cNvPr id="9" name="TextBox 8"/>
          <p:cNvSpPr txBox="1"/>
          <p:nvPr/>
        </p:nvSpPr>
        <p:spPr>
          <a:xfrm>
            <a:off x="3016041" y="2705100"/>
            <a:ext cx="2224904" cy="369332"/>
          </a:xfrm>
          <a:prstGeom prst="rect">
            <a:avLst/>
          </a:prstGeom>
          <a:noFill/>
        </p:spPr>
        <p:txBody>
          <a:bodyPr wrap="none" rtlCol="0">
            <a:spAutoFit/>
          </a:bodyPr>
          <a:lstStyle/>
          <a:p>
            <a:r>
              <a:rPr lang="en-US" b="1" dirty="0" smtClean="0">
                <a:solidFill>
                  <a:schemeClr val="bg1"/>
                </a:solidFill>
              </a:rPr>
              <a:t>Invited to orientation</a:t>
            </a:r>
            <a:endParaRPr lang="en-US" b="1" dirty="0">
              <a:solidFill>
                <a:schemeClr val="bg1"/>
              </a:solidFill>
            </a:endParaRPr>
          </a:p>
        </p:txBody>
      </p:sp>
    </p:spTree>
    <p:extLst>
      <p:ext uri="{BB962C8B-B14F-4D97-AF65-F5344CB8AC3E}">
        <p14:creationId xmlns:p14="http://schemas.microsoft.com/office/powerpoint/2010/main" val="338115306"/>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2819400"/>
            <a:ext cx="6400800" cy="2590800"/>
          </a:xfrm>
        </p:spPr>
        <p:txBody>
          <a:bodyPr>
            <a:normAutofit lnSpcReduction="10000"/>
          </a:bodyPr>
          <a:lstStyle/>
          <a:p>
            <a:endParaRPr lang="en-US" cap="none" dirty="0"/>
          </a:p>
          <a:p>
            <a:r>
              <a:rPr lang="en-US" cap="none" dirty="0" smtClean="0"/>
              <a:t>Unified services for</a:t>
            </a:r>
          </a:p>
          <a:p>
            <a:r>
              <a:rPr lang="en-US" cap="none" dirty="0" smtClean="0"/>
              <a:t>REO disposition</a:t>
            </a:r>
          </a:p>
          <a:p>
            <a:r>
              <a:rPr lang="en-US" cap="none" dirty="0" smtClean="0"/>
              <a:t>Short Sale disposition</a:t>
            </a:r>
          </a:p>
          <a:p>
            <a:r>
              <a:rPr lang="en-US" cap="none" dirty="0" smtClean="0"/>
              <a:t>Mortgage Capture</a:t>
            </a:r>
          </a:p>
          <a:p>
            <a:endParaRPr lang="en-US" cap="none" dirty="0" smtClean="0"/>
          </a:p>
          <a:p>
            <a:r>
              <a:rPr lang="en-US" cap="none" dirty="0" smtClean="0"/>
              <a:t>Lenders</a:t>
            </a:r>
          </a:p>
          <a:p>
            <a:r>
              <a:rPr lang="en-US" cap="none" dirty="0" smtClean="0"/>
              <a:t>Mortgage</a:t>
            </a:r>
          </a:p>
          <a:p>
            <a:r>
              <a:rPr lang="en-US" cap="none" dirty="0" smtClean="0"/>
              <a:t>Real Estate</a:t>
            </a:r>
          </a:p>
          <a:p>
            <a:endParaRPr lang="en-US" cap="none" dirty="0"/>
          </a:p>
        </p:txBody>
      </p:sp>
      <p:sp>
        <p:nvSpPr>
          <p:cNvPr id="2" name="Title 1"/>
          <p:cNvSpPr>
            <a:spLocks noGrp="1"/>
          </p:cNvSpPr>
          <p:nvPr>
            <p:ph type="ctrTitle"/>
          </p:nvPr>
        </p:nvSpPr>
        <p:spPr/>
        <p:txBody>
          <a:bodyPr>
            <a:normAutofit fontScale="90000"/>
          </a:bodyPr>
          <a:lstStyle/>
          <a:p>
            <a:r>
              <a:rPr lang="en-US" dirty="0" smtClean="0">
                <a:latin typeface="Bauhaus 93" pitchFamily="82" charset="0"/>
              </a:rPr>
              <a:t/>
            </a:r>
            <a:br>
              <a:rPr lang="en-US" dirty="0" smtClean="0">
                <a:latin typeface="Bauhaus 93" pitchFamily="82" charset="0"/>
              </a:rPr>
            </a:br>
            <a:r>
              <a:rPr lang="en-US" dirty="0" smtClean="0">
                <a:latin typeface="Bauhaus 93" pitchFamily="82" charset="0"/>
              </a:rPr>
              <a:t/>
            </a:r>
            <a:br>
              <a:rPr lang="en-US" dirty="0" smtClean="0">
                <a:latin typeface="Bauhaus 93" pitchFamily="82" charset="0"/>
              </a:rPr>
            </a:br>
            <a:endParaRPr lang="en-US" dirty="0">
              <a:latin typeface="Bauhaus 93" pitchFamily="82"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18355" y="762000"/>
            <a:ext cx="5396845" cy="1143000"/>
          </a:xfrm>
          <a:prstGeom prst="rect">
            <a:avLst/>
          </a:prstGeom>
        </p:spPr>
      </p:pic>
      <p:cxnSp>
        <p:nvCxnSpPr>
          <p:cNvPr id="6" name="Straight Connector 5"/>
          <p:cNvCxnSpPr/>
          <p:nvPr/>
        </p:nvCxnSpPr>
        <p:spPr>
          <a:xfrm>
            <a:off x="2971800" y="4343400"/>
            <a:ext cx="3276600" cy="0"/>
          </a:xfrm>
          <a:prstGeom prst="line">
            <a:avLst/>
          </a:prstGeom>
          <a:ln w="12700">
            <a:solidFill>
              <a:schemeClr val="accent3">
                <a:lumMod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6998662"/>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Real Estate Agent </a:t>
            </a:r>
            <a:r>
              <a:rPr lang="en-US" b="1" dirty="0" smtClean="0"/>
              <a:t>Management</a:t>
            </a:r>
            <a:endParaRPr lang="en-US" b="1" dirty="0"/>
          </a:p>
        </p:txBody>
      </p:sp>
      <p:sp>
        <p:nvSpPr>
          <p:cNvPr id="3" name="Content Placeholder 2"/>
          <p:cNvSpPr>
            <a:spLocks noGrp="1"/>
          </p:cNvSpPr>
          <p:nvPr>
            <p:ph sz="quarter" idx="1"/>
          </p:nvPr>
        </p:nvSpPr>
        <p:spPr>
          <a:xfrm>
            <a:off x="301752" y="1676400"/>
            <a:ext cx="8503920" cy="4422648"/>
          </a:xfrm>
        </p:spPr>
        <p:txBody>
          <a:bodyPr/>
          <a:lstStyle/>
          <a:p>
            <a:pPr>
              <a:spcAft>
                <a:spcPts val="1200"/>
              </a:spcAft>
            </a:pPr>
            <a:r>
              <a:rPr lang="en-US" dirty="0" smtClean="0"/>
              <a:t>In-brokerage Project Manger</a:t>
            </a:r>
          </a:p>
          <a:p>
            <a:pPr>
              <a:spcAft>
                <a:spcPts val="1200"/>
              </a:spcAft>
            </a:pPr>
            <a:r>
              <a:rPr lang="en-US" dirty="0" smtClean="0"/>
              <a:t>Rigorous standards and operating process</a:t>
            </a:r>
          </a:p>
          <a:p>
            <a:pPr>
              <a:spcAft>
                <a:spcPts val="1200"/>
              </a:spcAft>
            </a:pPr>
            <a:r>
              <a:rPr lang="en-US" dirty="0" smtClean="0"/>
              <a:t>Consumer feedback rating required to remain on team</a:t>
            </a:r>
          </a:p>
          <a:p>
            <a:pPr>
              <a:spcAft>
                <a:spcPts val="1200"/>
              </a:spcAft>
            </a:pPr>
            <a:r>
              <a:rPr lang="en-US" dirty="0" smtClean="0"/>
              <a:t>Oversight by Quantum Default Services</a:t>
            </a:r>
          </a:p>
          <a:p>
            <a:pPr>
              <a:spcAft>
                <a:spcPts val="1200"/>
              </a:spcAft>
            </a:pPr>
            <a:r>
              <a:rPr lang="en-US" dirty="0" smtClean="0"/>
              <a:t>Required specific training and certification</a:t>
            </a:r>
          </a:p>
          <a:p>
            <a:pPr>
              <a:spcAft>
                <a:spcPts val="1200"/>
              </a:spcAft>
            </a:pPr>
            <a:r>
              <a:rPr lang="en-US" dirty="0" smtClean="0"/>
              <a:t>Real-time Quality Control, monitored, managed by QDS</a:t>
            </a:r>
          </a:p>
          <a:p>
            <a:pPr lvl="1"/>
            <a:endParaRPr lang="en-US" dirty="0"/>
          </a:p>
        </p:txBody>
      </p:sp>
    </p:spTree>
    <p:extLst>
      <p:ext uri="{BB962C8B-B14F-4D97-AF65-F5344CB8AC3E}">
        <p14:creationId xmlns:p14="http://schemas.microsoft.com/office/powerpoint/2010/main" val="204438566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subTnLst>
                                    <p:animClr clrSpc="rgb" dir="cw">
                                      <p:cBhvr override="childStyle">
                                        <p:cTn dur="1" fill="hold" display="0" masterRel="nextClick" afterEffect="1"/>
                                        <p:tgtEl>
                                          <p:spTgt spid="3">
                                            <p:txEl>
                                              <p:pRg st="0" end="0"/>
                                            </p:txEl>
                                          </p:spTgt>
                                        </p:tgtEl>
                                        <p:attrNameLst>
                                          <p:attrName>ppt_c</p:attrName>
                                        </p:attrNameLst>
                                      </p:cBhvr>
                                      <p:to>
                                        <a:schemeClr val="accent1"/>
                                      </p:to>
                                    </p:animClr>
                                  </p:sub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subTnLst>
                                    <p:animClr clrSpc="rgb" dir="cw">
                                      <p:cBhvr override="childStyle">
                                        <p:cTn dur="1" fill="hold" display="0" masterRel="nextClick" afterEffect="1"/>
                                        <p:tgtEl>
                                          <p:spTgt spid="3">
                                            <p:txEl>
                                              <p:pRg st="1" end="1"/>
                                            </p:txEl>
                                          </p:spTgt>
                                        </p:tgtEl>
                                        <p:attrNameLst>
                                          <p:attrName>ppt_c</p:attrName>
                                        </p:attrNameLst>
                                      </p:cBhvr>
                                      <p:to>
                                        <a:schemeClr val="accent1"/>
                                      </p:to>
                                    </p:animClr>
                                  </p:sub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subTnLst>
                                    <p:animClr clrSpc="rgb" dir="cw">
                                      <p:cBhvr override="childStyle">
                                        <p:cTn dur="1" fill="hold" display="0" masterRel="nextClick" afterEffect="1"/>
                                        <p:tgtEl>
                                          <p:spTgt spid="3">
                                            <p:txEl>
                                              <p:pRg st="2" end="2"/>
                                            </p:txEl>
                                          </p:spTgt>
                                        </p:tgtEl>
                                        <p:attrNameLst>
                                          <p:attrName>ppt_c</p:attrName>
                                        </p:attrNameLst>
                                      </p:cBhvr>
                                      <p:to>
                                        <a:schemeClr val="accent1"/>
                                      </p:to>
                                    </p:animClr>
                                  </p:sub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subTnLst>
                                    <p:animClr clrSpc="rgb" dir="cw">
                                      <p:cBhvr override="childStyle">
                                        <p:cTn dur="1" fill="hold" display="0" masterRel="nextClick" afterEffect="1"/>
                                        <p:tgtEl>
                                          <p:spTgt spid="3">
                                            <p:txEl>
                                              <p:pRg st="3" end="3"/>
                                            </p:txEl>
                                          </p:spTgt>
                                        </p:tgtEl>
                                        <p:attrNameLst>
                                          <p:attrName>ppt_c</p:attrName>
                                        </p:attrNameLst>
                                      </p:cBhvr>
                                      <p:to>
                                        <a:schemeClr val="accent1"/>
                                      </p:to>
                                    </p:animClr>
                                  </p:sub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subTnLst>
                                    <p:animClr clrSpc="rgb" dir="cw">
                                      <p:cBhvr override="childStyle">
                                        <p:cTn dur="1" fill="hold" display="0" masterRel="nextClick" afterEffect="1"/>
                                        <p:tgtEl>
                                          <p:spTgt spid="3">
                                            <p:txEl>
                                              <p:pRg st="4" end="4"/>
                                            </p:txEl>
                                          </p:spTgt>
                                        </p:tgtEl>
                                        <p:attrNameLst>
                                          <p:attrName>ppt_c</p:attrName>
                                        </p:attrNameLst>
                                      </p:cBhvr>
                                      <p:to>
                                        <a:schemeClr val="accent1"/>
                                      </p:to>
                                    </p:animClr>
                                  </p:sub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subTnLst>
                                    <p:animClr clrSpc="rgb" dir="cw">
                                      <p:cBhvr override="childStyle">
                                        <p:cTn dur="1" fill="hold" display="0" masterRel="nextClick" afterEffect="1"/>
                                        <p:tgtEl>
                                          <p:spTgt spid="3">
                                            <p:txEl>
                                              <p:pRg st="5" end="5"/>
                                            </p:txEl>
                                          </p:spTgt>
                                        </p:tgtEl>
                                        <p:attrNameLst>
                                          <p:attrName>ppt_c</p:attrName>
                                        </p:attrNameLst>
                                      </p:cBhvr>
                                      <p:to>
                                        <a:schemeClr val="accent1"/>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Real Estate Agent Training</a:t>
            </a:r>
            <a:endParaRPr lang="en-US" b="1" dirty="0"/>
          </a:p>
        </p:txBody>
      </p:sp>
      <p:sp>
        <p:nvSpPr>
          <p:cNvPr id="3" name="Content Placeholder 2"/>
          <p:cNvSpPr>
            <a:spLocks noGrp="1"/>
          </p:cNvSpPr>
          <p:nvPr>
            <p:ph sz="quarter" idx="1"/>
          </p:nvPr>
        </p:nvSpPr>
        <p:spPr/>
        <p:txBody>
          <a:bodyPr/>
          <a:lstStyle/>
          <a:p>
            <a:pPr marL="0" indent="0">
              <a:buNone/>
            </a:pPr>
            <a:r>
              <a:rPr lang="en-US" b="1" dirty="0" smtClean="0"/>
              <a:t>Short-Sale Certification Training</a:t>
            </a:r>
          </a:p>
          <a:p>
            <a:pPr>
              <a:spcBef>
                <a:spcPts val="1200"/>
              </a:spcBef>
            </a:pPr>
            <a:r>
              <a:rPr lang="en-US" sz="2400" dirty="0" smtClean="0"/>
              <a:t>Lender specific and in-depth understanding methods for avoiding foreclosure, legislation and risks involved</a:t>
            </a:r>
            <a:endParaRPr lang="en-US" sz="2400" dirty="0"/>
          </a:p>
          <a:p>
            <a:pPr>
              <a:spcBef>
                <a:spcPts val="1200"/>
              </a:spcBef>
            </a:pPr>
            <a:r>
              <a:rPr lang="en-US" sz="2400" dirty="0" smtClean="0"/>
              <a:t>More than how-to secure listings from troubled sellers and how-to market your services.</a:t>
            </a:r>
          </a:p>
          <a:p>
            <a:pPr marL="0" indent="0">
              <a:buNone/>
            </a:pPr>
            <a:r>
              <a:rPr lang="en-US" b="1" dirty="0" smtClean="0"/>
              <a:t>Sales Skills Training</a:t>
            </a:r>
          </a:p>
          <a:p>
            <a:pPr>
              <a:spcBef>
                <a:spcPts val="1200"/>
              </a:spcBef>
            </a:pPr>
            <a:r>
              <a:rPr lang="en-US" sz="2400" dirty="0"/>
              <a:t>Communication skills for working effectively with troubled consumers (sellers and buyers)</a:t>
            </a:r>
          </a:p>
          <a:p>
            <a:pPr>
              <a:spcBef>
                <a:spcPts val="1200"/>
              </a:spcBef>
            </a:pPr>
            <a:r>
              <a:rPr lang="en-US" sz="2400" dirty="0"/>
              <a:t>Marketing skills for attracting and incubating leads</a:t>
            </a:r>
          </a:p>
          <a:p>
            <a:endParaRPr lang="en-US" dirty="0"/>
          </a:p>
        </p:txBody>
      </p:sp>
    </p:spTree>
    <p:extLst>
      <p:ext uri="{BB962C8B-B14F-4D97-AF65-F5344CB8AC3E}">
        <p14:creationId xmlns:p14="http://schemas.microsoft.com/office/powerpoint/2010/main" val="319282057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42"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1000"/>
                                        <p:tgtEl>
                                          <p:spTgt spid="3">
                                            <p:txEl>
                                              <p:pRg st="1" end="1"/>
                                            </p:txEl>
                                          </p:spTgt>
                                        </p:tgtEl>
                                      </p:cBhvr>
                                    </p:animEffect>
                                    <p:anim calcmode="lin" valueType="num">
                                      <p:cBhvr>
                                        <p:cTn id="1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14" fill="hold">
                            <p:stCondLst>
                              <p:cond delay="1000"/>
                            </p:stCondLst>
                            <p:childTnLst>
                              <p:par>
                                <p:cTn id="15" presetID="42" presetClass="entr" presetSubtype="0" fill="hold" nodeType="afterEffect">
                                  <p:stCondLst>
                                    <p:cond delay="200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nodeType="click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par>
                          <p:cTn id="31" fill="hold">
                            <p:stCondLst>
                              <p:cond delay="1000"/>
                            </p:stCondLst>
                            <p:childTnLst>
                              <p:par>
                                <p:cTn id="32" presetID="42" presetClass="entr" presetSubtype="0" fill="hold" nodeType="afterEffect">
                                  <p:stCondLst>
                                    <p:cond delay="2000"/>
                                  </p:stCondLst>
                                  <p:childTnLst>
                                    <p:set>
                                      <p:cBhvr>
                                        <p:cTn id="33" dur="1" fill="hold">
                                          <p:stCondLst>
                                            <p:cond delay="0"/>
                                          </p:stCondLst>
                                        </p:cTn>
                                        <p:tgtEl>
                                          <p:spTgt spid="3">
                                            <p:txEl>
                                              <p:pRg st="5" end="5"/>
                                            </p:txEl>
                                          </p:spTgt>
                                        </p:tgtEl>
                                        <p:attrNameLst>
                                          <p:attrName>style.visibility</p:attrName>
                                        </p:attrNameLst>
                                      </p:cBhvr>
                                      <p:to>
                                        <p:strVal val="visible"/>
                                      </p:to>
                                    </p:set>
                                    <p:animEffect transition="in" filter="fade">
                                      <p:cBhvr>
                                        <p:cTn id="34" dur="1000"/>
                                        <p:tgtEl>
                                          <p:spTgt spid="3">
                                            <p:txEl>
                                              <p:pRg st="5" end="5"/>
                                            </p:txEl>
                                          </p:spTgt>
                                        </p:tgtEl>
                                      </p:cBhvr>
                                    </p:animEffect>
                                    <p:anim calcmode="lin" valueType="num">
                                      <p:cBhvr>
                                        <p:cTn id="35"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2"/>
          </p:nvPr>
        </p:nvSpPr>
        <p:spPr>
          <a:xfrm>
            <a:off x="301752" y="2133600"/>
            <a:ext cx="4041648" cy="4156187"/>
          </a:xfrm>
        </p:spPr>
        <p:txBody>
          <a:bodyPr>
            <a:normAutofit/>
          </a:bodyPr>
          <a:lstStyle/>
          <a:p>
            <a:endParaRPr lang="en-US" sz="1400" dirty="0"/>
          </a:p>
          <a:p>
            <a:r>
              <a:rPr lang="en-US" sz="2400" b="1" dirty="0" smtClean="0"/>
              <a:t>Coldwell Banker -</a:t>
            </a:r>
          </a:p>
          <a:p>
            <a:pPr lvl="1"/>
            <a:r>
              <a:rPr lang="en-US" dirty="0" smtClean="0"/>
              <a:t>Premier [Las Vegas]</a:t>
            </a:r>
          </a:p>
          <a:p>
            <a:pPr lvl="1"/>
            <a:r>
              <a:rPr lang="en-US" dirty="0" smtClean="0"/>
              <a:t>NRT [Utah]</a:t>
            </a:r>
          </a:p>
          <a:p>
            <a:pPr lvl="1"/>
            <a:r>
              <a:rPr lang="en-US" dirty="0" smtClean="0"/>
              <a:t>D’Ann Harper [San Antonio]</a:t>
            </a:r>
          </a:p>
          <a:p>
            <a:pPr>
              <a:spcBef>
                <a:spcPts val="1800"/>
              </a:spcBef>
            </a:pPr>
            <a:r>
              <a:rPr lang="en-US" sz="2400" b="1" dirty="0" smtClean="0"/>
              <a:t>Prudential -</a:t>
            </a:r>
          </a:p>
          <a:p>
            <a:pPr lvl="1"/>
            <a:r>
              <a:rPr lang="en-US" dirty="0" smtClean="0"/>
              <a:t>Georgia [Atlanta]</a:t>
            </a:r>
          </a:p>
          <a:p>
            <a:pPr lvl="1"/>
            <a:r>
              <a:rPr lang="en-US" dirty="0" smtClean="0"/>
              <a:t>California [So Cal]</a:t>
            </a:r>
          </a:p>
          <a:p>
            <a:pPr lvl="1"/>
            <a:r>
              <a:rPr lang="en-US" dirty="0" err="1" smtClean="0"/>
              <a:t>Rubaloff</a:t>
            </a:r>
            <a:r>
              <a:rPr lang="en-US" dirty="0" smtClean="0"/>
              <a:t> [</a:t>
            </a:r>
            <a:r>
              <a:rPr lang="en-US" dirty="0" err="1" smtClean="0"/>
              <a:t>Chicagoland</a:t>
            </a:r>
            <a:r>
              <a:rPr lang="en-US" dirty="0" smtClean="0"/>
              <a:t>]</a:t>
            </a:r>
          </a:p>
          <a:p>
            <a:endParaRPr lang="en-US" dirty="0"/>
          </a:p>
        </p:txBody>
      </p:sp>
      <p:sp>
        <p:nvSpPr>
          <p:cNvPr id="7" name="Content Placeholder 6"/>
          <p:cNvSpPr>
            <a:spLocks noGrp="1"/>
          </p:cNvSpPr>
          <p:nvPr>
            <p:ph sz="quarter" idx="4"/>
          </p:nvPr>
        </p:nvSpPr>
        <p:spPr>
          <a:xfrm>
            <a:off x="4800600" y="2425881"/>
            <a:ext cx="4038600" cy="3855175"/>
          </a:xfrm>
        </p:spPr>
        <p:txBody>
          <a:bodyPr>
            <a:normAutofit/>
          </a:bodyPr>
          <a:lstStyle/>
          <a:p>
            <a:r>
              <a:rPr lang="en-US" sz="2400" b="1" dirty="0" smtClean="0"/>
              <a:t>Sotheby’s -</a:t>
            </a:r>
          </a:p>
          <a:p>
            <a:pPr lvl="1"/>
            <a:r>
              <a:rPr lang="en-US" dirty="0" smtClean="0"/>
              <a:t>Fuller [Denver area]</a:t>
            </a:r>
          </a:p>
          <a:p>
            <a:pPr lvl="1"/>
            <a:r>
              <a:rPr lang="en-US" dirty="0" smtClean="0"/>
              <a:t>Russ Lyon [Phoenix]</a:t>
            </a:r>
          </a:p>
          <a:p>
            <a:pPr lvl="1"/>
            <a:endParaRPr lang="en-US" dirty="0"/>
          </a:p>
          <a:p>
            <a:r>
              <a:rPr lang="en-US" sz="2400" b="1" dirty="0"/>
              <a:t>Realty Executives</a:t>
            </a:r>
          </a:p>
          <a:p>
            <a:pPr lvl="1"/>
            <a:r>
              <a:rPr lang="en-US" dirty="0" smtClean="0"/>
              <a:t>Main Street [Eastern MI]</a:t>
            </a:r>
          </a:p>
        </p:txBody>
      </p:sp>
      <p:sp>
        <p:nvSpPr>
          <p:cNvPr id="2" name="Title 1"/>
          <p:cNvSpPr>
            <a:spLocks noGrp="1"/>
          </p:cNvSpPr>
          <p:nvPr>
            <p:ph type="title"/>
          </p:nvPr>
        </p:nvSpPr>
        <p:spPr/>
        <p:txBody>
          <a:bodyPr>
            <a:normAutofit/>
          </a:bodyPr>
          <a:lstStyle/>
          <a:p>
            <a:r>
              <a:rPr lang="en-US" b="1" dirty="0" smtClean="0"/>
              <a:t>Managed Real Estate Brokerages</a:t>
            </a:r>
            <a:endParaRPr lang="en-US" dirty="0"/>
          </a:p>
        </p:txBody>
      </p:sp>
      <p:sp>
        <p:nvSpPr>
          <p:cNvPr id="13" name="Text Placeholder 12"/>
          <p:cNvSpPr>
            <a:spLocks noGrp="1"/>
          </p:cNvSpPr>
          <p:nvPr>
            <p:ph type="body" idx="1"/>
          </p:nvPr>
        </p:nvSpPr>
        <p:spPr>
          <a:xfrm>
            <a:off x="301752" y="1524000"/>
            <a:ext cx="8308848" cy="732974"/>
          </a:xfrm>
        </p:spPr>
        <p:txBody>
          <a:bodyPr/>
          <a:lstStyle/>
          <a:p>
            <a:r>
              <a:rPr lang="en-US" sz="2800" dirty="0" smtClean="0"/>
              <a:t>Major Real Estate Brokerages - Brands</a:t>
            </a:r>
            <a:endParaRPr lang="en-US" sz="2800" dirty="0"/>
          </a:p>
        </p:txBody>
      </p:sp>
    </p:spTree>
    <p:extLst>
      <p:ext uri="{BB962C8B-B14F-4D97-AF65-F5344CB8AC3E}">
        <p14:creationId xmlns:p14="http://schemas.microsoft.com/office/powerpoint/2010/main" val="59082341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par>
                          <p:cTn id="7" fill="hold">
                            <p:stCondLst>
                              <p:cond delay="0"/>
                            </p:stCondLst>
                            <p:childTnLst>
                              <p:par>
                                <p:cTn id="8" presetID="42" presetClass="entr" presetSubtype="0" fill="hold" nodeType="after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750"/>
                                        <p:tgtEl>
                                          <p:spTgt spid="3">
                                            <p:txEl>
                                              <p:pRg st="2" end="2"/>
                                            </p:txEl>
                                          </p:spTgt>
                                        </p:tgtEl>
                                      </p:cBhvr>
                                    </p:animEffect>
                                    <p:anim calcmode="lin" valueType="num">
                                      <p:cBhvr>
                                        <p:cTn id="11" dur="75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2" dur="75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par>
                          <p:cTn id="13" fill="hold">
                            <p:stCondLst>
                              <p:cond delay="750"/>
                            </p:stCondLst>
                            <p:childTnLst>
                              <p:par>
                                <p:cTn id="14" presetID="42" presetClass="entr" presetSubtype="0" fill="hold" nodeType="after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750"/>
                                        <p:tgtEl>
                                          <p:spTgt spid="3">
                                            <p:txEl>
                                              <p:pRg st="3" end="3"/>
                                            </p:txEl>
                                          </p:spTgt>
                                        </p:tgtEl>
                                      </p:cBhvr>
                                    </p:animEffect>
                                    <p:anim calcmode="lin" valueType="num">
                                      <p:cBhvr>
                                        <p:cTn id="17" dur="75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8" dur="75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par>
                          <p:cTn id="19" fill="hold">
                            <p:stCondLst>
                              <p:cond delay="1500"/>
                            </p:stCondLst>
                            <p:childTnLst>
                              <p:par>
                                <p:cTn id="20" presetID="42" presetClass="entr" presetSubtype="0" fill="hold" nodeType="after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750"/>
                                        <p:tgtEl>
                                          <p:spTgt spid="3">
                                            <p:txEl>
                                              <p:pRg st="4" end="4"/>
                                            </p:txEl>
                                          </p:spTgt>
                                        </p:tgtEl>
                                      </p:cBhvr>
                                    </p:animEffect>
                                    <p:anim calcmode="lin" valueType="num">
                                      <p:cBhvr>
                                        <p:cTn id="23" dur="75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4" dur="75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par>
                          <p:cTn id="25" fill="hold">
                            <p:stCondLst>
                              <p:cond delay="2250"/>
                            </p:stCondLst>
                            <p:childTnLst>
                              <p:par>
                                <p:cTn id="26" presetID="1" presetClass="entr" presetSubtype="0" fill="hold" nodeType="after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childTnLst>
                                </p:cTn>
                              </p:par>
                            </p:childTnLst>
                          </p:cTn>
                        </p:par>
                        <p:par>
                          <p:cTn id="28" fill="hold">
                            <p:stCondLst>
                              <p:cond delay="2250"/>
                            </p:stCondLst>
                            <p:childTnLst>
                              <p:par>
                                <p:cTn id="29" presetID="42" presetClass="entr" presetSubtype="0" fill="hold" nodeType="after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fade">
                                      <p:cBhvr>
                                        <p:cTn id="31" dur="750"/>
                                        <p:tgtEl>
                                          <p:spTgt spid="3">
                                            <p:txEl>
                                              <p:pRg st="6" end="6"/>
                                            </p:txEl>
                                          </p:spTgt>
                                        </p:tgtEl>
                                      </p:cBhvr>
                                    </p:animEffect>
                                    <p:anim calcmode="lin" valueType="num">
                                      <p:cBhvr>
                                        <p:cTn id="32" dur="75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3" dur="75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par>
                          <p:cTn id="34" fill="hold">
                            <p:stCondLst>
                              <p:cond delay="3000"/>
                            </p:stCondLst>
                            <p:childTnLst>
                              <p:par>
                                <p:cTn id="35" presetID="42" presetClass="entr" presetSubtype="0" fill="hold" nodeType="after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fade">
                                      <p:cBhvr>
                                        <p:cTn id="37" dur="750"/>
                                        <p:tgtEl>
                                          <p:spTgt spid="3">
                                            <p:txEl>
                                              <p:pRg st="7" end="7"/>
                                            </p:txEl>
                                          </p:spTgt>
                                        </p:tgtEl>
                                      </p:cBhvr>
                                    </p:animEffect>
                                    <p:anim calcmode="lin" valueType="num">
                                      <p:cBhvr>
                                        <p:cTn id="38" dur="75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39" dur="75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par>
                          <p:cTn id="40" fill="hold">
                            <p:stCondLst>
                              <p:cond delay="3750"/>
                            </p:stCondLst>
                            <p:childTnLst>
                              <p:par>
                                <p:cTn id="41" presetID="42" presetClass="entr" presetSubtype="0" fill="hold" nodeType="afterEffect">
                                  <p:stCondLst>
                                    <p:cond delay="0"/>
                                  </p:stCondLst>
                                  <p:childTnLst>
                                    <p:set>
                                      <p:cBhvr>
                                        <p:cTn id="42" dur="1" fill="hold">
                                          <p:stCondLst>
                                            <p:cond delay="0"/>
                                          </p:stCondLst>
                                        </p:cTn>
                                        <p:tgtEl>
                                          <p:spTgt spid="3">
                                            <p:txEl>
                                              <p:pRg st="8" end="8"/>
                                            </p:txEl>
                                          </p:spTgt>
                                        </p:tgtEl>
                                        <p:attrNameLst>
                                          <p:attrName>style.visibility</p:attrName>
                                        </p:attrNameLst>
                                      </p:cBhvr>
                                      <p:to>
                                        <p:strVal val="visible"/>
                                      </p:to>
                                    </p:set>
                                    <p:animEffect transition="in" filter="fade">
                                      <p:cBhvr>
                                        <p:cTn id="43" dur="750"/>
                                        <p:tgtEl>
                                          <p:spTgt spid="3">
                                            <p:txEl>
                                              <p:pRg st="8" end="8"/>
                                            </p:txEl>
                                          </p:spTgt>
                                        </p:tgtEl>
                                      </p:cBhvr>
                                    </p:animEffect>
                                    <p:anim calcmode="lin" valueType="num">
                                      <p:cBhvr>
                                        <p:cTn id="44" dur="75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45" dur="75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par>
                          <p:cTn id="46" fill="hold">
                            <p:stCondLst>
                              <p:cond delay="4500"/>
                            </p:stCondLst>
                            <p:childTnLst>
                              <p:par>
                                <p:cTn id="47" presetID="1" presetClass="entr" presetSubtype="0" fill="hold" nodeType="afterEffect">
                                  <p:stCondLst>
                                    <p:cond delay="0"/>
                                  </p:stCondLst>
                                  <p:childTnLst>
                                    <p:set>
                                      <p:cBhvr>
                                        <p:cTn id="48" dur="1" fill="hold">
                                          <p:stCondLst>
                                            <p:cond delay="0"/>
                                          </p:stCondLst>
                                        </p:cTn>
                                        <p:tgtEl>
                                          <p:spTgt spid="7">
                                            <p:txEl>
                                              <p:pRg st="0" end="0"/>
                                            </p:txEl>
                                          </p:spTgt>
                                        </p:tgtEl>
                                        <p:attrNameLst>
                                          <p:attrName>style.visibility</p:attrName>
                                        </p:attrNameLst>
                                      </p:cBhvr>
                                      <p:to>
                                        <p:strVal val="visible"/>
                                      </p:to>
                                    </p:set>
                                  </p:childTnLst>
                                </p:cTn>
                              </p:par>
                            </p:childTnLst>
                          </p:cTn>
                        </p:par>
                        <p:par>
                          <p:cTn id="49" fill="hold">
                            <p:stCondLst>
                              <p:cond delay="4500"/>
                            </p:stCondLst>
                            <p:childTnLst>
                              <p:par>
                                <p:cTn id="50" presetID="42" presetClass="entr" presetSubtype="0" fill="hold" nodeType="afterEffect">
                                  <p:stCondLst>
                                    <p:cond delay="0"/>
                                  </p:stCondLst>
                                  <p:childTnLst>
                                    <p:set>
                                      <p:cBhvr>
                                        <p:cTn id="51" dur="1" fill="hold">
                                          <p:stCondLst>
                                            <p:cond delay="0"/>
                                          </p:stCondLst>
                                        </p:cTn>
                                        <p:tgtEl>
                                          <p:spTgt spid="7">
                                            <p:txEl>
                                              <p:pRg st="1" end="1"/>
                                            </p:txEl>
                                          </p:spTgt>
                                        </p:tgtEl>
                                        <p:attrNameLst>
                                          <p:attrName>style.visibility</p:attrName>
                                        </p:attrNameLst>
                                      </p:cBhvr>
                                      <p:to>
                                        <p:strVal val="visible"/>
                                      </p:to>
                                    </p:set>
                                    <p:animEffect transition="in" filter="fade">
                                      <p:cBhvr>
                                        <p:cTn id="52" dur="750"/>
                                        <p:tgtEl>
                                          <p:spTgt spid="7">
                                            <p:txEl>
                                              <p:pRg st="1" end="1"/>
                                            </p:txEl>
                                          </p:spTgt>
                                        </p:tgtEl>
                                      </p:cBhvr>
                                    </p:animEffect>
                                    <p:anim calcmode="lin" valueType="num">
                                      <p:cBhvr>
                                        <p:cTn id="53" dur="750" fill="hold"/>
                                        <p:tgtEl>
                                          <p:spTgt spid="7">
                                            <p:txEl>
                                              <p:pRg st="1" end="1"/>
                                            </p:txEl>
                                          </p:spTgt>
                                        </p:tgtEl>
                                        <p:attrNameLst>
                                          <p:attrName>ppt_x</p:attrName>
                                        </p:attrNameLst>
                                      </p:cBhvr>
                                      <p:tavLst>
                                        <p:tav tm="0">
                                          <p:val>
                                            <p:strVal val="#ppt_x"/>
                                          </p:val>
                                        </p:tav>
                                        <p:tav tm="100000">
                                          <p:val>
                                            <p:strVal val="#ppt_x"/>
                                          </p:val>
                                        </p:tav>
                                      </p:tavLst>
                                    </p:anim>
                                    <p:anim calcmode="lin" valueType="num">
                                      <p:cBhvr>
                                        <p:cTn id="54" dur="750" fill="hold"/>
                                        <p:tgtEl>
                                          <p:spTgt spid="7">
                                            <p:txEl>
                                              <p:pRg st="1" end="1"/>
                                            </p:txEl>
                                          </p:spTgt>
                                        </p:tgtEl>
                                        <p:attrNameLst>
                                          <p:attrName>ppt_y</p:attrName>
                                        </p:attrNameLst>
                                      </p:cBhvr>
                                      <p:tavLst>
                                        <p:tav tm="0">
                                          <p:val>
                                            <p:strVal val="#ppt_y+.1"/>
                                          </p:val>
                                        </p:tav>
                                        <p:tav tm="100000">
                                          <p:val>
                                            <p:strVal val="#ppt_y"/>
                                          </p:val>
                                        </p:tav>
                                      </p:tavLst>
                                    </p:anim>
                                  </p:childTnLst>
                                </p:cTn>
                              </p:par>
                            </p:childTnLst>
                          </p:cTn>
                        </p:par>
                        <p:par>
                          <p:cTn id="55" fill="hold">
                            <p:stCondLst>
                              <p:cond delay="5250"/>
                            </p:stCondLst>
                            <p:childTnLst>
                              <p:par>
                                <p:cTn id="56" presetID="42" presetClass="entr" presetSubtype="0" fill="hold" nodeType="afterEffect">
                                  <p:stCondLst>
                                    <p:cond delay="0"/>
                                  </p:stCondLst>
                                  <p:childTnLst>
                                    <p:set>
                                      <p:cBhvr>
                                        <p:cTn id="57" dur="1" fill="hold">
                                          <p:stCondLst>
                                            <p:cond delay="0"/>
                                          </p:stCondLst>
                                        </p:cTn>
                                        <p:tgtEl>
                                          <p:spTgt spid="7">
                                            <p:txEl>
                                              <p:pRg st="2" end="2"/>
                                            </p:txEl>
                                          </p:spTgt>
                                        </p:tgtEl>
                                        <p:attrNameLst>
                                          <p:attrName>style.visibility</p:attrName>
                                        </p:attrNameLst>
                                      </p:cBhvr>
                                      <p:to>
                                        <p:strVal val="visible"/>
                                      </p:to>
                                    </p:set>
                                    <p:animEffect transition="in" filter="fade">
                                      <p:cBhvr>
                                        <p:cTn id="58" dur="750"/>
                                        <p:tgtEl>
                                          <p:spTgt spid="7">
                                            <p:txEl>
                                              <p:pRg st="2" end="2"/>
                                            </p:txEl>
                                          </p:spTgt>
                                        </p:tgtEl>
                                      </p:cBhvr>
                                    </p:animEffect>
                                    <p:anim calcmode="lin" valueType="num">
                                      <p:cBhvr>
                                        <p:cTn id="59" dur="750" fill="hold"/>
                                        <p:tgtEl>
                                          <p:spTgt spid="7">
                                            <p:txEl>
                                              <p:pRg st="2" end="2"/>
                                            </p:txEl>
                                          </p:spTgt>
                                        </p:tgtEl>
                                        <p:attrNameLst>
                                          <p:attrName>ppt_x</p:attrName>
                                        </p:attrNameLst>
                                      </p:cBhvr>
                                      <p:tavLst>
                                        <p:tav tm="0">
                                          <p:val>
                                            <p:strVal val="#ppt_x"/>
                                          </p:val>
                                        </p:tav>
                                        <p:tav tm="100000">
                                          <p:val>
                                            <p:strVal val="#ppt_x"/>
                                          </p:val>
                                        </p:tav>
                                      </p:tavLst>
                                    </p:anim>
                                    <p:anim calcmode="lin" valueType="num">
                                      <p:cBhvr>
                                        <p:cTn id="60" dur="750" fill="hold"/>
                                        <p:tgtEl>
                                          <p:spTgt spid="7">
                                            <p:txEl>
                                              <p:pRg st="2" end="2"/>
                                            </p:txEl>
                                          </p:spTgt>
                                        </p:tgtEl>
                                        <p:attrNameLst>
                                          <p:attrName>ppt_y</p:attrName>
                                        </p:attrNameLst>
                                      </p:cBhvr>
                                      <p:tavLst>
                                        <p:tav tm="0">
                                          <p:val>
                                            <p:strVal val="#ppt_y+.1"/>
                                          </p:val>
                                        </p:tav>
                                        <p:tav tm="100000">
                                          <p:val>
                                            <p:strVal val="#ppt_y"/>
                                          </p:val>
                                        </p:tav>
                                      </p:tavLst>
                                    </p:anim>
                                  </p:childTnLst>
                                </p:cTn>
                              </p:par>
                            </p:childTnLst>
                          </p:cTn>
                        </p:par>
                        <p:par>
                          <p:cTn id="61" fill="hold">
                            <p:stCondLst>
                              <p:cond delay="6000"/>
                            </p:stCondLst>
                            <p:childTnLst>
                              <p:par>
                                <p:cTn id="62" presetID="1" presetClass="entr" presetSubtype="0" fill="hold" nodeType="afterEffect">
                                  <p:stCondLst>
                                    <p:cond delay="0"/>
                                  </p:stCondLst>
                                  <p:childTnLst>
                                    <p:set>
                                      <p:cBhvr>
                                        <p:cTn id="63" dur="1" fill="hold">
                                          <p:stCondLst>
                                            <p:cond delay="0"/>
                                          </p:stCondLst>
                                        </p:cTn>
                                        <p:tgtEl>
                                          <p:spTgt spid="7">
                                            <p:txEl>
                                              <p:pRg st="4" end="4"/>
                                            </p:txEl>
                                          </p:spTgt>
                                        </p:tgtEl>
                                        <p:attrNameLst>
                                          <p:attrName>style.visibility</p:attrName>
                                        </p:attrNameLst>
                                      </p:cBhvr>
                                      <p:to>
                                        <p:strVal val="visible"/>
                                      </p:to>
                                    </p:set>
                                  </p:childTnLst>
                                </p:cTn>
                              </p:par>
                            </p:childTnLst>
                          </p:cTn>
                        </p:par>
                        <p:par>
                          <p:cTn id="64" fill="hold">
                            <p:stCondLst>
                              <p:cond delay="6000"/>
                            </p:stCondLst>
                            <p:childTnLst>
                              <p:par>
                                <p:cTn id="65" presetID="42" presetClass="entr" presetSubtype="0" fill="hold" nodeType="afterEffect">
                                  <p:stCondLst>
                                    <p:cond delay="0"/>
                                  </p:stCondLst>
                                  <p:childTnLst>
                                    <p:set>
                                      <p:cBhvr>
                                        <p:cTn id="66" dur="1" fill="hold">
                                          <p:stCondLst>
                                            <p:cond delay="0"/>
                                          </p:stCondLst>
                                        </p:cTn>
                                        <p:tgtEl>
                                          <p:spTgt spid="7">
                                            <p:txEl>
                                              <p:pRg st="5" end="5"/>
                                            </p:txEl>
                                          </p:spTgt>
                                        </p:tgtEl>
                                        <p:attrNameLst>
                                          <p:attrName>style.visibility</p:attrName>
                                        </p:attrNameLst>
                                      </p:cBhvr>
                                      <p:to>
                                        <p:strVal val="visible"/>
                                      </p:to>
                                    </p:set>
                                    <p:animEffect transition="in" filter="fade">
                                      <p:cBhvr>
                                        <p:cTn id="67" dur="750"/>
                                        <p:tgtEl>
                                          <p:spTgt spid="7">
                                            <p:txEl>
                                              <p:pRg st="5" end="5"/>
                                            </p:txEl>
                                          </p:spTgt>
                                        </p:tgtEl>
                                      </p:cBhvr>
                                    </p:animEffect>
                                    <p:anim calcmode="lin" valueType="num">
                                      <p:cBhvr>
                                        <p:cTn id="68" dur="750" fill="hold"/>
                                        <p:tgtEl>
                                          <p:spTgt spid="7">
                                            <p:txEl>
                                              <p:pRg st="5" end="5"/>
                                            </p:txEl>
                                          </p:spTgt>
                                        </p:tgtEl>
                                        <p:attrNameLst>
                                          <p:attrName>ppt_x</p:attrName>
                                        </p:attrNameLst>
                                      </p:cBhvr>
                                      <p:tavLst>
                                        <p:tav tm="0">
                                          <p:val>
                                            <p:strVal val="#ppt_x"/>
                                          </p:val>
                                        </p:tav>
                                        <p:tav tm="100000">
                                          <p:val>
                                            <p:strVal val="#ppt_x"/>
                                          </p:val>
                                        </p:tav>
                                      </p:tavLst>
                                    </p:anim>
                                    <p:anim calcmode="lin" valueType="num">
                                      <p:cBhvr>
                                        <p:cTn id="69" dur="750" fill="hold"/>
                                        <p:tgtEl>
                                          <p:spTgt spid="7">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idx="1"/>
          </p:nvPr>
        </p:nvSpPr>
        <p:spPr>
          <a:xfrm>
            <a:off x="301752" y="1524000"/>
            <a:ext cx="6327648" cy="732974"/>
          </a:xfrm>
        </p:spPr>
        <p:txBody>
          <a:bodyPr/>
          <a:lstStyle/>
          <a:p>
            <a:r>
              <a:rPr lang="en-US" sz="2800" dirty="0"/>
              <a:t>Major Regional Independents</a:t>
            </a:r>
          </a:p>
        </p:txBody>
      </p:sp>
      <p:sp>
        <p:nvSpPr>
          <p:cNvPr id="3" name="Content Placeholder 2"/>
          <p:cNvSpPr>
            <a:spLocks noGrp="1"/>
          </p:cNvSpPr>
          <p:nvPr>
            <p:ph sz="quarter" idx="2"/>
          </p:nvPr>
        </p:nvSpPr>
        <p:spPr>
          <a:xfrm>
            <a:off x="301752" y="2471383"/>
            <a:ext cx="4270248" cy="3818404"/>
          </a:xfrm>
        </p:spPr>
        <p:txBody>
          <a:bodyPr>
            <a:normAutofit/>
          </a:bodyPr>
          <a:lstStyle/>
          <a:p>
            <a:pPr>
              <a:spcBef>
                <a:spcPts val="1200"/>
              </a:spcBef>
            </a:pPr>
            <a:r>
              <a:rPr lang="en-US" sz="2400" dirty="0" smtClean="0"/>
              <a:t>Intero </a:t>
            </a:r>
            <a:br>
              <a:rPr lang="en-US" sz="2400" dirty="0" smtClean="0"/>
            </a:br>
            <a:r>
              <a:rPr lang="en-US" sz="2000" dirty="0" smtClean="0"/>
              <a:t>[Northern CA]</a:t>
            </a:r>
            <a:endParaRPr lang="en-US" sz="2000" dirty="0"/>
          </a:p>
          <a:p>
            <a:pPr>
              <a:spcBef>
                <a:spcPts val="1200"/>
              </a:spcBef>
            </a:pPr>
            <a:r>
              <a:rPr lang="en-US" sz="2400" dirty="0"/>
              <a:t>Seven Gables </a:t>
            </a:r>
            <a:r>
              <a:rPr lang="en-US" sz="2400" dirty="0" smtClean="0"/>
              <a:t/>
            </a:r>
            <a:br>
              <a:rPr lang="en-US" sz="2400" dirty="0" smtClean="0"/>
            </a:br>
            <a:r>
              <a:rPr lang="en-US" sz="2000" dirty="0"/>
              <a:t>[Orange Co, CA]</a:t>
            </a:r>
          </a:p>
          <a:p>
            <a:pPr>
              <a:spcBef>
                <a:spcPts val="1200"/>
              </a:spcBef>
            </a:pPr>
            <a:r>
              <a:rPr lang="en-US" sz="2400" dirty="0" smtClean="0"/>
              <a:t>Swift </a:t>
            </a:r>
            <a:r>
              <a:rPr lang="en-US" sz="2400" dirty="0"/>
              <a:t>Realty </a:t>
            </a:r>
            <a:r>
              <a:rPr lang="en-US" sz="2400" dirty="0" smtClean="0"/>
              <a:t/>
            </a:r>
            <a:br>
              <a:rPr lang="en-US" sz="2400" dirty="0" smtClean="0"/>
            </a:br>
            <a:r>
              <a:rPr lang="en-US" sz="2000" dirty="0"/>
              <a:t>[Houston, Galveston, TX]</a:t>
            </a:r>
          </a:p>
          <a:p>
            <a:pPr>
              <a:spcBef>
                <a:spcPts val="1200"/>
              </a:spcBef>
            </a:pPr>
            <a:r>
              <a:rPr lang="en-US" sz="2400" dirty="0"/>
              <a:t>Winans </a:t>
            </a:r>
            <a:r>
              <a:rPr lang="en-US" sz="2400" cap="small" dirty="0"/>
              <a:t>GMAC</a:t>
            </a:r>
            <a:r>
              <a:rPr lang="en-US" sz="2400" dirty="0"/>
              <a:t> </a:t>
            </a:r>
            <a:r>
              <a:rPr lang="en-US" sz="2400" dirty="0" smtClean="0"/>
              <a:t/>
            </a:r>
            <a:br>
              <a:rPr lang="en-US" sz="2400" dirty="0" smtClean="0"/>
            </a:br>
            <a:r>
              <a:rPr lang="en-US" sz="2000" dirty="0"/>
              <a:t>[Dallas-Ft Worth, TX]</a:t>
            </a:r>
          </a:p>
        </p:txBody>
      </p:sp>
      <p:sp>
        <p:nvSpPr>
          <p:cNvPr id="6" name="Content Placeholder 5"/>
          <p:cNvSpPr>
            <a:spLocks noGrp="1"/>
          </p:cNvSpPr>
          <p:nvPr>
            <p:ph sz="quarter" idx="4"/>
          </p:nvPr>
        </p:nvSpPr>
        <p:spPr/>
        <p:txBody>
          <a:bodyPr>
            <a:normAutofit/>
          </a:bodyPr>
          <a:lstStyle/>
          <a:p>
            <a:pPr>
              <a:spcBef>
                <a:spcPts val="1200"/>
              </a:spcBef>
            </a:pPr>
            <a:r>
              <a:rPr lang="en-US" sz="2400" dirty="0"/>
              <a:t>Surovell </a:t>
            </a:r>
            <a:r>
              <a:rPr lang="en-US" sz="2400" dirty="0" smtClean="0"/>
              <a:t/>
            </a:r>
            <a:br>
              <a:rPr lang="en-US" sz="2400" dirty="0" smtClean="0"/>
            </a:br>
            <a:r>
              <a:rPr lang="en-US" sz="2000" dirty="0" smtClean="0"/>
              <a:t>[</a:t>
            </a:r>
            <a:r>
              <a:rPr lang="en-US" sz="2000" dirty="0"/>
              <a:t>Ann Arbor, MI]</a:t>
            </a:r>
          </a:p>
          <a:p>
            <a:pPr>
              <a:spcBef>
                <a:spcPts val="1200"/>
              </a:spcBef>
            </a:pPr>
            <a:r>
              <a:rPr lang="en-US" sz="2400" dirty="0"/>
              <a:t>Greenridge </a:t>
            </a:r>
            <a:r>
              <a:rPr lang="en-US" sz="2400" dirty="0" smtClean="0"/>
              <a:t/>
            </a:r>
            <a:br>
              <a:rPr lang="en-US" sz="2400" dirty="0" smtClean="0"/>
            </a:br>
            <a:r>
              <a:rPr lang="en-US" sz="2000" dirty="0"/>
              <a:t>[Grand Rapids, MI]</a:t>
            </a:r>
          </a:p>
          <a:p>
            <a:pPr>
              <a:spcBef>
                <a:spcPts val="1200"/>
              </a:spcBef>
            </a:pPr>
            <a:r>
              <a:rPr lang="en-US" sz="2400" dirty="0"/>
              <a:t>Edina Realty </a:t>
            </a:r>
            <a:r>
              <a:rPr lang="en-US" sz="2400" dirty="0" smtClean="0"/>
              <a:t/>
            </a:r>
            <a:br>
              <a:rPr lang="en-US" sz="2400" dirty="0" smtClean="0"/>
            </a:br>
            <a:r>
              <a:rPr lang="en-US" sz="2000" dirty="0"/>
              <a:t>[</a:t>
            </a:r>
            <a:r>
              <a:rPr lang="en-US" sz="2000" dirty="0" smtClean="0"/>
              <a:t>MN, </a:t>
            </a:r>
            <a:r>
              <a:rPr lang="en-US" sz="2000" dirty="0"/>
              <a:t>Western WI, Fargo, ND]</a:t>
            </a:r>
          </a:p>
          <a:p>
            <a:pPr>
              <a:spcBef>
                <a:spcPts val="1200"/>
              </a:spcBef>
            </a:pPr>
            <a:r>
              <a:rPr lang="en-US" sz="2400" dirty="0"/>
              <a:t>Keyes Realty </a:t>
            </a:r>
            <a:br>
              <a:rPr lang="en-US" sz="2400" dirty="0"/>
            </a:br>
            <a:r>
              <a:rPr lang="en-US" sz="2000" dirty="0"/>
              <a:t>[Southern FL]</a:t>
            </a:r>
          </a:p>
          <a:p>
            <a:endParaRPr lang="en-US" sz="2400" dirty="0"/>
          </a:p>
        </p:txBody>
      </p:sp>
      <p:sp>
        <p:nvSpPr>
          <p:cNvPr id="2" name="Title 1"/>
          <p:cNvSpPr>
            <a:spLocks noGrp="1"/>
          </p:cNvSpPr>
          <p:nvPr>
            <p:ph type="title"/>
          </p:nvPr>
        </p:nvSpPr>
        <p:spPr/>
        <p:txBody>
          <a:bodyPr>
            <a:normAutofit/>
          </a:bodyPr>
          <a:lstStyle/>
          <a:p>
            <a:r>
              <a:rPr lang="en-US" b="1" dirty="0"/>
              <a:t>Managed Real Estate Brokerages</a:t>
            </a:r>
            <a:endParaRPr lang="en-US" dirty="0"/>
          </a:p>
        </p:txBody>
      </p:sp>
    </p:spTree>
    <p:extLst>
      <p:ext uri="{BB962C8B-B14F-4D97-AF65-F5344CB8AC3E}">
        <p14:creationId xmlns:p14="http://schemas.microsoft.com/office/powerpoint/2010/main" val="112294723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750"/>
                                        <p:tgtEl>
                                          <p:spTgt spid="3">
                                            <p:txEl>
                                              <p:pRg st="0" end="0"/>
                                            </p:txEl>
                                          </p:spTgt>
                                        </p:tgtEl>
                                      </p:cBhvr>
                                    </p:animEffect>
                                    <p:anim calcmode="lin" valueType="num">
                                      <p:cBhvr>
                                        <p:cTn id="8" dur="75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75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750"/>
                            </p:stCondLst>
                            <p:childTnLst>
                              <p:par>
                                <p:cTn id="11" presetID="42" presetClass="entr" presetSubtype="0" fill="hold" nodeType="after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750"/>
                                        <p:tgtEl>
                                          <p:spTgt spid="3">
                                            <p:txEl>
                                              <p:pRg st="1" end="1"/>
                                            </p:txEl>
                                          </p:spTgt>
                                        </p:tgtEl>
                                      </p:cBhvr>
                                    </p:animEffect>
                                    <p:anim calcmode="lin" valueType="num">
                                      <p:cBhvr>
                                        <p:cTn id="14" dur="75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5" dur="75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16" fill="hold">
                            <p:stCondLst>
                              <p:cond delay="1500"/>
                            </p:stCondLst>
                            <p:childTnLst>
                              <p:par>
                                <p:cTn id="17" presetID="42" presetClass="entr" presetSubtype="0" fill="hold"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750"/>
                                        <p:tgtEl>
                                          <p:spTgt spid="3">
                                            <p:txEl>
                                              <p:pRg st="2" end="2"/>
                                            </p:txEl>
                                          </p:spTgt>
                                        </p:tgtEl>
                                      </p:cBhvr>
                                    </p:animEffect>
                                    <p:anim calcmode="lin" valueType="num">
                                      <p:cBhvr>
                                        <p:cTn id="20" dur="75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75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par>
                          <p:cTn id="22" fill="hold">
                            <p:stCondLst>
                              <p:cond delay="2250"/>
                            </p:stCondLst>
                            <p:childTnLst>
                              <p:par>
                                <p:cTn id="23" presetID="42" presetClass="entr" presetSubtype="0" fill="hold" nodeType="after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Effect transition="in" filter="fade">
                                      <p:cBhvr>
                                        <p:cTn id="25" dur="750"/>
                                        <p:tgtEl>
                                          <p:spTgt spid="3">
                                            <p:txEl>
                                              <p:pRg st="3" end="3"/>
                                            </p:txEl>
                                          </p:spTgt>
                                        </p:tgtEl>
                                      </p:cBhvr>
                                    </p:animEffect>
                                    <p:anim calcmode="lin" valueType="num">
                                      <p:cBhvr>
                                        <p:cTn id="26" dur="75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7" dur="75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par>
                          <p:cTn id="28" fill="hold">
                            <p:stCondLst>
                              <p:cond delay="3000"/>
                            </p:stCondLst>
                            <p:childTnLst>
                              <p:par>
                                <p:cTn id="29" presetID="42" presetClass="entr" presetSubtype="0" fill="hold" nodeType="afterEffect">
                                  <p:stCondLst>
                                    <p:cond delay="0"/>
                                  </p:stCondLst>
                                  <p:childTnLst>
                                    <p:set>
                                      <p:cBhvr>
                                        <p:cTn id="30" dur="1" fill="hold">
                                          <p:stCondLst>
                                            <p:cond delay="0"/>
                                          </p:stCondLst>
                                        </p:cTn>
                                        <p:tgtEl>
                                          <p:spTgt spid="6">
                                            <p:txEl>
                                              <p:pRg st="0" end="0"/>
                                            </p:txEl>
                                          </p:spTgt>
                                        </p:tgtEl>
                                        <p:attrNameLst>
                                          <p:attrName>style.visibility</p:attrName>
                                        </p:attrNameLst>
                                      </p:cBhvr>
                                      <p:to>
                                        <p:strVal val="visible"/>
                                      </p:to>
                                    </p:set>
                                    <p:animEffect transition="in" filter="fade">
                                      <p:cBhvr>
                                        <p:cTn id="31" dur="750"/>
                                        <p:tgtEl>
                                          <p:spTgt spid="6">
                                            <p:txEl>
                                              <p:pRg st="0" end="0"/>
                                            </p:txEl>
                                          </p:spTgt>
                                        </p:tgtEl>
                                      </p:cBhvr>
                                    </p:animEffect>
                                    <p:anim calcmode="lin" valueType="num">
                                      <p:cBhvr>
                                        <p:cTn id="32" dur="75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33" dur="750" fill="hold"/>
                                        <p:tgtEl>
                                          <p:spTgt spid="6">
                                            <p:txEl>
                                              <p:pRg st="0" end="0"/>
                                            </p:txEl>
                                          </p:spTgt>
                                        </p:tgtEl>
                                        <p:attrNameLst>
                                          <p:attrName>ppt_y</p:attrName>
                                        </p:attrNameLst>
                                      </p:cBhvr>
                                      <p:tavLst>
                                        <p:tav tm="0">
                                          <p:val>
                                            <p:strVal val="#ppt_y+.1"/>
                                          </p:val>
                                        </p:tav>
                                        <p:tav tm="100000">
                                          <p:val>
                                            <p:strVal val="#ppt_y"/>
                                          </p:val>
                                        </p:tav>
                                      </p:tavLst>
                                    </p:anim>
                                  </p:childTnLst>
                                </p:cTn>
                              </p:par>
                            </p:childTnLst>
                          </p:cTn>
                        </p:par>
                        <p:par>
                          <p:cTn id="34" fill="hold">
                            <p:stCondLst>
                              <p:cond delay="3750"/>
                            </p:stCondLst>
                            <p:childTnLst>
                              <p:par>
                                <p:cTn id="35" presetID="42" presetClass="entr" presetSubtype="0" fill="hold" nodeType="afterEffect">
                                  <p:stCondLst>
                                    <p:cond delay="0"/>
                                  </p:stCondLst>
                                  <p:childTnLst>
                                    <p:set>
                                      <p:cBhvr>
                                        <p:cTn id="36" dur="1" fill="hold">
                                          <p:stCondLst>
                                            <p:cond delay="0"/>
                                          </p:stCondLst>
                                        </p:cTn>
                                        <p:tgtEl>
                                          <p:spTgt spid="6">
                                            <p:txEl>
                                              <p:pRg st="1" end="1"/>
                                            </p:txEl>
                                          </p:spTgt>
                                        </p:tgtEl>
                                        <p:attrNameLst>
                                          <p:attrName>style.visibility</p:attrName>
                                        </p:attrNameLst>
                                      </p:cBhvr>
                                      <p:to>
                                        <p:strVal val="visible"/>
                                      </p:to>
                                    </p:set>
                                    <p:animEffect transition="in" filter="fade">
                                      <p:cBhvr>
                                        <p:cTn id="37" dur="750"/>
                                        <p:tgtEl>
                                          <p:spTgt spid="6">
                                            <p:txEl>
                                              <p:pRg st="1" end="1"/>
                                            </p:txEl>
                                          </p:spTgt>
                                        </p:tgtEl>
                                      </p:cBhvr>
                                    </p:animEffect>
                                    <p:anim calcmode="lin" valueType="num">
                                      <p:cBhvr>
                                        <p:cTn id="38" dur="750" fill="hold"/>
                                        <p:tgtEl>
                                          <p:spTgt spid="6">
                                            <p:txEl>
                                              <p:pRg st="1" end="1"/>
                                            </p:txEl>
                                          </p:spTgt>
                                        </p:tgtEl>
                                        <p:attrNameLst>
                                          <p:attrName>ppt_x</p:attrName>
                                        </p:attrNameLst>
                                      </p:cBhvr>
                                      <p:tavLst>
                                        <p:tav tm="0">
                                          <p:val>
                                            <p:strVal val="#ppt_x"/>
                                          </p:val>
                                        </p:tav>
                                        <p:tav tm="100000">
                                          <p:val>
                                            <p:strVal val="#ppt_x"/>
                                          </p:val>
                                        </p:tav>
                                      </p:tavLst>
                                    </p:anim>
                                    <p:anim calcmode="lin" valueType="num">
                                      <p:cBhvr>
                                        <p:cTn id="39" dur="750" fill="hold"/>
                                        <p:tgtEl>
                                          <p:spTgt spid="6">
                                            <p:txEl>
                                              <p:pRg st="1" end="1"/>
                                            </p:txEl>
                                          </p:spTgt>
                                        </p:tgtEl>
                                        <p:attrNameLst>
                                          <p:attrName>ppt_y</p:attrName>
                                        </p:attrNameLst>
                                      </p:cBhvr>
                                      <p:tavLst>
                                        <p:tav tm="0">
                                          <p:val>
                                            <p:strVal val="#ppt_y+.1"/>
                                          </p:val>
                                        </p:tav>
                                        <p:tav tm="100000">
                                          <p:val>
                                            <p:strVal val="#ppt_y"/>
                                          </p:val>
                                        </p:tav>
                                      </p:tavLst>
                                    </p:anim>
                                  </p:childTnLst>
                                </p:cTn>
                              </p:par>
                            </p:childTnLst>
                          </p:cTn>
                        </p:par>
                        <p:par>
                          <p:cTn id="40" fill="hold">
                            <p:stCondLst>
                              <p:cond delay="4500"/>
                            </p:stCondLst>
                            <p:childTnLst>
                              <p:par>
                                <p:cTn id="41" presetID="42" presetClass="entr" presetSubtype="0" fill="hold" nodeType="afterEffect">
                                  <p:stCondLst>
                                    <p:cond delay="0"/>
                                  </p:stCondLst>
                                  <p:childTnLst>
                                    <p:set>
                                      <p:cBhvr>
                                        <p:cTn id="42" dur="1" fill="hold">
                                          <p:stCondLst>
                                            <p:cond delay="0"/>
                                          </p:stCondLst>
                                        </p:cTn>
                                        <p:tgtEl>
                                          <p:spTgt spid="6">
                                            <p:txEl>
                                              <p:pRg st="2" end="2"/>
                                            </p:txEl>
                                          </p:spTgt>
                                        </p:tgtEl>
                                        <p:attrNameLst>
                                          <p:attrName>style.visibility</p:attrName>
                                        </p:attrNameLst>
                                      </p:cBhvr>
                                      <p:to>
                                        <p:strVal val="visible"/>
                                      </p:to>
                                    </p:set>
                                    <p:animEffect transition="in" filter="fade">
                                      <p:cBhvr>
                                        <p:cTn id="43" dur="750"/>
                                        <p:tgtEl>
                                          <p:spTgt spid="6">
                                            <p:txEl>
                                              <p:pRg st="2" end="2"/>
                                            </p:txEl>
                                          </p:spTgt>
                                        </p:tgtEl>
                                      </p:cBhvr>
                                    </p:animEffect>
                                    <p:anim calcmode="lin" valueType="num">
                                      <p:cBhvr>
                                        <p:cTn id="44" dur="750" fill="hold"/>
                                        <p:tgtEl>
                                          <p:spTgt spid="6">
                                            <p:txEl>
                                              <p:pRg st="2" end="2"/>
                                            </p:txEl>
                                          </p:spTgt>
                                        </p:tgtEl>
                                        <p:attrNameLst>
                                          <p:attrName>ppt_x</p:attrName>
                                        </p:attrNameLst>
                                      </p:cBhvr>
                                      <p:tavLst>
                                        <p:tav tm="0">
                                          <p:val>
                                            <p:strVal val="#ppt_x"/>
                                          </p:val>
                                        </p:tav>
                                        <p:tav tm="100000">
                                          <p:val>
                                            <p:strVal val="#ppt_x"/>
                                          </p:val>
                                        </p:tav>
                                      </p:tavLst>
                                    </p:anim>
                                    <p:anim calcmode="lin" valueType="num">
                                      <p:cBhvr>
                                        <p:cTn id="45" dur="750" fill="hold"/>
                                        <p:tgtEl>
                                          <p:spTgt spid="6">
                                            <p:txEl>
                                              <p:pRg st="2" end="2"/>
                                            </p:txEl>
                                          </p:spTgt>
                                        </p:tgtEl>
                                        <p:attrNameLst>
                                          <p:attrName>ppt_y</p:attrName>
                                        </p:attrNameLst>
                                      </p:cBhvr>
                                      <p:tavLst>
                                        <p:tav tm="0">
                                          <p:val>
                                            <p:strVal val="#ppt_y+.1"/>
                                          </p:val>
                                        </p:tav>
                                        <p:tav tm="100000">
                                          <p:val>
                                            <p:strVal val="#ppt_y"/>
                                          </p:val>
                                        </p:tav>
                                      </p:tavLst>
                                    </p:anim>
                                  </p:childTnLst>
                                </p:cTn>
                              </p:par>
                            </p:childTnLst>
                          </p:cTn>
                        </p:par>
                        <p:par>
                          <p:cTn id="46" fill="hold">
                            <p:stCondLst>
                              <p:cond delay="5250"/>
                            </p:stCondLst>
                            <p:childTnLst>
                              <p:par>
                                <p:cTn id="47" presetID="42" presetClass="entr" presetSubtype="0" fill="hold" nodeType="afterEffect">
                                  <p:stCondLst>
                                    <p:cond delay="0"/>
                                  </p:stCondLst>
                                  <p:childTnLst>
                                    <p:set>
                                      <p:cBhvr>
                                        <p:cTn id="48" dur="1" fill="hold">
                                          <p:stCondLst>
                                            <p:cond delay="0"/>
                                          </p:stCondLst>
                                        </p:cTn>
                                        <p:tgtEl>
                                          <p:spTgt spid="6">
                                            <p:txEl>
                                              <p:pRg st="3" end="3"/>
                                            </p:txEl>
                                          </p:spTgt>
                                        </p:tgtEl>
                                        <p:attrNameLst>
                                          <p:attrName>style.visibility</p:attrName>
                                        </p:attrNameLst>
                                      </p:cBhvr>
                                      <p:to>
                                        <p:strVal val="visible"/>
                                      </p:to>
                                    </p:set>
                                    <p:animEffect transition="in" filter="fade">
                                      <p:cBhvr>
                                        <p:cTn id="49" dur="750"/>
                                        <p:tgtEl>
                                          <p:spTgt spid="6">
                                            <p:txEl>
                                              <p:pRg st="3" end="3"/>
                                            </p:txEl>
                                          </p:spTgt>
                                        </p:tgtEl>
                                      </p:cBhvr>
                                    </p:animEffect>
                                    <p:anim calcmode="lin" valueType="num">
                                      <p:cBhvr>
                                        <p:cTn id="50" dur="750" fill="hold"/>
                                        <p:tgtEl>
                                          <p:spTgt spid="6">
                                            <p:txEl>
                                              <p:pRg st="3" end="3"/>
                                            </p:txEl>
                                          </p:spTgt>
                                        </p:tgtEl>
                                        <p:attrNameLst>
                                          <p:attrName>ppt_x</p:attrName>
                                        </p:attrNameLst>
                                      </p:cBhvr>
                                      <p:tavLst>
                                        <p:tav tm="0">
                                          <p:val>
                                            <p:strVal val="#ppt_x"/>
                                          </p:val>
                                        </p:tav>
                                        <p:tav tm="100000">
                                          <p:val>
                                            <p:strVal val="#ppt_x"/>
                                          </p:val>
                                        </p:tav>
                                      </p:tavLst>
                                    </p:anim>
                                    <p:anim calcmode="lin" valueType="num">
                                      <p:cBhvr>
                                        <p:cTn id="51" dur="750" fill="hold"/>
                                        <p:tgtEl>
                                          <p:spTgt spid="6">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Risk Management</a:t>
            </a:r>
            <a:endParaRPr lang="en-US" b="1" dirty="0"/>
          </a:p>
        </p:txBody>
      </p:sp>
      <p:sp>
        <p:nvSpPr>
          <p:cNvPr id="3" name="Content Placeholder 2"/>
          <p:cNvSpPr>
            <a:spLocks noGrp="1"/>
          </p:cNvSpPr>
          <p:nvPr>
            <p:ph sz="quarter" idx="1"/>
          </p:nvPr>
        </p:nvSpPr>
        <p:spPr/>
        <p:txBody>
          <a:bodyPr/>
          <a:lstStyle/>
          <a:p>
            <a:pPr marL="0" indent="0">
              <a:spcAft>
                <a:spcPts val="1800"/>
              </a:spcAft>
              <a:buNone/>
            </a:pPr>
            <a:r>
              <a:rPr lang="en-US" b="1" dirty="0" smtClean="0"/>
              <a:t>Source of Risk:</a:t>
            </a:r>
          </a:p>
          <a:p>
            <a:pPr>
              <a:spcBef>
                <a:spcPts val="1800"/>
              </a:spcBef>
            </a:pPr>
            <a:r>
              <a:rPr lang="en-US" dirty="0" smtClean="0"/>
              <a:t>Lack of disclosure to consumer leads to lawsuits </a:t>
            </a:r>
          </a:p>
          <a:p>
            <a:pPr>
              <a:spcBef>
                <a:spcPts val="1800"/>
              </a:spcBef>
            </a:pPr>
            <a:r>
              <a:rPr lang="en-US" dirty="0" smtClean="0"/>
              <a:t>Poorly presented disclosure leads to lawsuits</a:t>
            </a:r>
          </a:p>
          <a:p>
            <a:pPr>
              <a:spcBef>
                <a:spcPts val="1800"/>
              </a:spcBef>
            </a:pPr>
            <a:r>
              <a:rPr lang="en-US" dirty="0" smtClean="0"/>
              <a:t>Minimal </a:t>
            </a:r>
            <a:r>
              <a:rPr lang="en-US" dirty="0"/>
              <a:t>disclosure get lost in flood of paperwork</a:t>
            </a:r>
          </a:p>
          <a:p>
            <a:pPr>
              <a:spcBef>
                <a:spcPts val="1800"/>
              </a:spcBef>
            </a:pPr>
            <a:r>
              <a:rPr lang="en-US" dirty="0" smtClean="0"/>
              <a:t>Angry, predatory homeowners will sue, successfully</a:t>
            </a:r>
          </a:p>
          <a:p>
            <a:pPr>
              <a:spcBef>
                <a:spcPts val="1800"/>
              </a:spcBef>
            </a:pPr>
            <a:r>
              <a:rPr lang="en-US" dirty="0" smtClean="0"/>
              <a:t>Poor track record for Realtors® in risk management</a:t>
            </a:r>
          </a:p>
          <a:p>
            <a:pPr>
              <a:spcBef>
                <a:spcPts val="1800"/>
              </a:spcBef>
            </a:pPr>
            <a:r>
              <a:rPr lang="en-US" dirty="0" smtClean="0"/>
              <a:t>Incomplete or faulty paperwork</a:t>
            </a:r>
          </a:p>
        </p:txBody>
      </p:sp>
    </p:spTree>
    <p:extLst>
      <p:ext uri="{BB962C8B-B14F-4D97-AF65-F5344CB8AC3E}">
        <p14:creationId xmlns:p14="http://schemas.microsoft.com/office/powerpoint/2010/main" val="392211377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subTnLst>
                                    <p:animClr clrSpc="rgb" dir="cw">
                                      <p:cBhvr override="childStyle">
                                        <p:cTn dur="1" fill="hold" display="0" masterRel="nextClick" afterEffect="1"/>
                                        <p:tgtEl>
                                          <p:spTgt spid="3">
                                            <p:txEl>
                                              <p:pRg st="1" end="1"/>
                                            </p:txEl>
                                          </p:spTgt>
                                        </p:tgtEl>
                                        <p:attrNameLst>
                                          <p:attrName>ppt_c</p:attrName>
                                        </p:attrNameLst>
                                      </p:cBhvr>
                                      <p:to>
                                        <a:schemeClr val="accent1"/>
                                      </p:to>
                                    </p:animClr>
                                  </p:sub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subTnLst>
                                    <p:animClr clrSpc="rgb" dir="cw">
                                      <p:cBhvr override="childStyle">
                                        <p:cTn dur="1" fill="hold" display="0" masterRel="nextClick" afterEffect="1"/>
                                        <p:tgtEl>
                                          <p:spTgt spid="3">
                                            <p:txEl>
                                              <p:pRg st="2" end="2"/>
                                            </p:txEl>
                                          </p:spTgt>
                                        </p:tgtEl>
                                        <p:attrNameLst>
                                          <p:attrName>ppt_c</p:attrName>
                                        </p:attrNameLst>
                                      </p:cBhvr>
                                      <p:to>
                                        <a:schemeClr val="accent1"/>
                                      </p:to>
                                    </p:animClr>
                                  </p:sub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subTnLst>
                                    <p:animClr clrSpc="rgb" dir="cw">
                                      <p:cBhvr override="childStyle">
                                        <p:cTn dur="1" fill="hold" display="0" masterRel="nextClick" afterEffect="1"/>
                                        <p:tgtEl>
                                          <p:spTgt spid="3">
                                            <p:txEl>
                                              <p:pRg st="3" end="3"/>
                                            </p:txEl>
                                          </p:spTgt>
                                        </p:tgtEl>
                                        <p:attrNameLst>
                                          <p:attrName>ppt_c</p:attrName>
                                        </p:attrNameLst>
                                      </p:cBhvr>
                                      <p:to>
                                        <a:schemeClr val="accent1"/>
                                      </p:to>
                                    </p:animClr>
                                  </p:sub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subTnLst>
                                    <p:animClr clrSpc="rgb" dir="cw">
                                      <p:cBhvr override="childStyle">
                                        <p:cTn dur="1" fill="hold" display="0" masterRel="nextClick" afterEffect="1"/>
                                        <p:tgtEl>
                                          <p:spTgt spid="3">
                                            <p:txEl>
                                              <p:pRg st="4" end="4"/>
                                            </p:txEl>
                                          </p:spTgt>
                                        </p:tgtEl>
                                        <p:attrNameLst>
                                          <p:attrName>ppt_c</p:attrName>
                                        </p:attrNameLst>
                                      </p:cBhvr>
                                      <p:to>
                                        <a:schemeClr val="accent1"/>
                                      </p:to>
                                    </p:animClr>
                                  </p:sub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subTnLst>
                                    <p:animClr clrSpc="rgb" dir="cw">
                                      <p:cBhvr override="childStyle">
                                        <p:cTn dur="1" fill="hold" display="0" masterRel="nextClick" afterEffect="1"/>
                                        <p:tgtEl>
                                          <p:spTgt spid="3">
                                            <p:txEl>
                                              <p:pRg st="5" end="5"/>
                                            </p:txEl>
                                          </p:spTgt>
                                        </p:tgtEl>
                                        <p:attrNameLst>
                                          <p:attrName>ppt_c</p:attrName>
                                        </p:attrNameLst>
                                      </p:cBhvr>
                                      <p:to>
                                        <a:schemeClr val="accent1"/>
                                      </p:to>
                                    </p:animClr>
                                  </p:sub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500"/>
                                        <p:tgtEl>
                                          <p:spTgt spid="3">
                                            <p:txEl>
                                              <p:pRg st="6" end="6"/>
                                            </p:txEl>
                                          </p:spTgt>
                                        </p:tgtEl>
                                      </p:cBhvr>
                                    </p:animEffect>
                                  </p:childTnLst>
                                  <p:subTnLst>
                                    <p:animClr clrSpc="rgb" dir="cw">
                                      <p:cBhvr override="childStyle">
                                        <p:cTn dur="1" fill="hold" display="0" masterRel="nextClick" afterEffect="1"/>
                                        <p:tgtEl>
                                          <p:spTgt spid="3">
                                            <p:txEl>
                                              <p:pRg st="6" end="6"/>
                                            </p:txEl>
                                          </p:spTgt>
                                        </p:tgtEl>
                                        <p:attrNameLst>
                                          <p:attrName>ppt_c</p:attrName>
                                        </p:attrNameLst>
                                      </p:cBhvr>
                                      <p:to>
                                        <a:schemeClr val="accent1"/>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Risk Management</a:t>
            </a:r>
            <a:endParaRPr lang="en-US" b="1" dirty="0"/>
          </a:p>
        </p:txBody>
      </p:sp>
      <p:sp>
        <p:nvSpPr>
          <p:cNvPr id="3" name="Content Placeholder 2"/>
          <p:cNvSpPr>
            <a:spLocks noGrp="1"/>
          </p:cNvSpPr>
          <p:nvPr>
            <p:ph sz="quarter" idx="1"/>
          </p:nvPr>
        </p:nvSpPr>
        <p:spPr/>
        <p:txBody>
          <a:bodyPr>
            <a:normAutofit lnSpcReduction="10000"/>
          </a:bodyPr>
          <a:lstStyle/>
          <a:p>
            <a:pPr marL="0" indent="0">
              <a:spcAft>
                <a:spcPts val="1800"/>
              </a:spcAft>
              <a:buNone/>
            </a:pPr>
            <a:r>
              <a:rPr lang="en-US" b="1" dirty="0" smtClean="0"/>
              <a:t>Solution:</a:t>
            </a:r>
          </a:p>
          <a:p>
            <a:pPr>
              <a:spcAft>
                <a:spcPts val="1200"/>
              </a:spcAft>
            </a:pPr>
            <a:r>
              <a:rPr lang="en-US" dirty="0" smtClean="0"/>
              <a:t>Well-qualified and </a:t>
            </a:r>
            <a:r>
              <a:rPr lang="en-US" i="1" dirty="0" smtClean="0"/>
              <a:t>certified</a:t>
            </a:r>
            <a:r>
              <a:rPr lang="en-US" dirty="0" smtClean="0"/>
              <a:t> Listing agents</a:t>
            </a:r>
          </a:p>
          <a:p>
            <a:pPr>
              <a:spcAft>
                <a:spcPts val="1200"/>
              </a:spcAft>
            </a:pPr>
            <a:r>
              <a:rPr lang="en-US" dirty="0" smtClean="0"/>
              <a:t>Complete, lender-specific, disclosure presentation</a:t>
            </a:r>
          </a:p>
          <a:p>
            <a:pPr>
              <a:spcAft>
                <a:spcPts val="1200"/>
              </a:spcAft>
            </a:pPr>
            <a:r>
              <a:rPr lang="en-US" dirty="0" smtClean="0"/>
              <a:t>Disclosure DVD: mandatory presentation to consumer</a:t>
            </a:r>
            <a:br>
              <a:rPr lang="en-US" dirty="0" smtClean="0"/>
            </a:br>
            <a:r>
              <a:rPr lang="en-US" dirty="0" smtClean="0"/>
              <a:t>Insures standard presentation</a:t>
            </a:r>
          </a:p>
          <a:p>
            <a:pPr>
              <a:spcAft>
                <a:spcPts val="1200"/>
              </a:spcAft>
            </a:pPr>
            <a:r>
              <a:rPr lang="en-US" dirty="0" smtClean="0"/>
              <a:t>Acknowledged receipt by consumer</a:t>
            </a:r>
          </a:p>
          <a:p>
            <a:pPr>
              <a:spcAft>
                <a:spcPts val="1200"/>
              </a:spcAft>
            </a:pPr>
            <a:r>
              <a:rPr lang="en-US" dirty="0" smtClean="0"/>
              <a:t>Consumer feedback questionnaire to confirm receipt</a:t>
            </a:r>
          </a:p>
          <a:p>
            <a:pPr>
              <a:spcAft>
                <a:spcPts val="1200"/>
              </a:spcAft>
            </a:pPr>
            <a:r>
              <a:rPr lang="en-US" dirty="0" smtClean="0"/>
              <a:t>Consumer-driven service quality ratings on agents</a:t>
            </a:r>
          </a:p>
        </p:txBody>
      </p:sp>
    </p:spTree>
    <p:extLst>
      <p:ext uri="{BB962C8B-B14F-4D97-AF65-F5344CB8AC3E}">
        <p14:creationId xmlns:p14="http://schemas.microsoft.com/office/powerpoint/2010/main" val="381148673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subTnLst>
                                    <p:animClr clrSpc="rgb" dir="cw">
                                      <p:cBhvr override="childStyle">
                                        <p:cTn dur="1" fill="hold" display="0" masterRel="nextClick" afterEffect="1"/>
                                        <p:tgtEl>
                                          <p:spTgt spid="3">
                                            <p:txEl>
                                              <p:pRg st="1" end="1"/>
                                            </p:txEl>
                                          </p:spTgt>
                                        </p:tgtEl>
                                        <p:attrNameLst>
                                          <p:attrName>ppt_c</p:attrName>
                                        </p:attrNameLst>
                                      </p:cBhvr>
                                      <p:to>
                                        <a:schemeClr val="accent1"/>
                                      </p:to>
                                    </p:animClr>
                                  </p:sub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subTnLst>
                                    <p:animClr clrSpc="rgb" dir="cw">
                                      <p:cBhvr override="childStyle">
                                        <p:cTn dur="1" fill="hold" display="0" masterRel="nextClick" afterEffect="1"/>
                                        <p:tgtEl>
                                          <p:spTgt spid="3">
                                            <p:txEl>
                                              <p:pRg st="2" end="2"/>
                                            </p:txEl>
                                          </p:spTgt>
                                        </p:tgtEl>
                                        <p:attrNameLst>
                                          <p:attrName>ppt_c</p:attrName>
                                        </p:attrNameLst>
                                      </p:cBhvr>
                                      <p:to>
                                        <a:schemeClr val="accent1"/>
                                      </p:to>
                                    </p:animClr>
                                  </p:sub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subTnLst>
                                    <p:animClr clrSpc="rgb" dir="cw">
                                      <p:cBhvr override="childStyle">
                                        <p:cTn dur="1" fill="hold" display="0" masterRel="nextClick" afterEffect="1"/>
                                        <p:tgtEl>
                                          <p:spTgt spid="3">
                                            <p:txEl>
                                              <p:pRg st="3" end="3"/>
                                            </p:txEl>
                                          </p:spTgt>
                                        </p:tgtEl>
                                        <p:attrNameLst>
                                          <p:attrName>ppt_c</p:attrName>
                                        </p:attrNameLst>
                                      </p:cBhvr>
                                      <p:to>
                                        <a:schemeClr val="accent1"/>
                                      </p:to>
                                    </p:animClr>
                                  </p:sub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subTnLst>
                                    <p:animClr clrSpc="rgb" dir="cw">
                                      <p:cBhvr override="childStyle">
                                        <p:cTn dur="1" fill="hold" display="0" masterRel="nextClick" afterEffect="1"/>
                                        <p:tgtEl>
                                          <p:spTgt spid="3">
                                            <p:txEl>
                                              <p:pRg st="4" end="4"/>
                                            </p:txEl>
                                          </p:spTgt>
                                        </p:tgtEl>
                                        <p:attrNameLst>
                                          <p:attrName>ppt_c</p:attrName>
                                        </p:attrNameLst>
                                      </p:cBhvr>
                                      <p:to>
                                        <a:schemeClr val="accent1"/>
                                      </p:to>
                                    </p:animClr>
                                  </p:sub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subTnLst>
                                    <p:animClr clrSpc="rgb" dir="cw">
                                      <p:cBhvr override="childStyle">
                                        <p:cTn dur="1" fill="hold" display="0" masterRel="nextClick" afterEffect="1"/>
                                        <p:tgtEl>
                                          <p:spTgt spid="3">
                                            <p:txEl>
                                              <p:pRg st="5" end="5"/>
                                            </p:txEl>
                                          </p:spTgt>
                                        </p:tgtEl>
                                        <p:attrNameLst>
                                          <p:attrName>ppt_c</p:attrName>
                                        </p:attrNameLst>
                                      </p:cBhvr>
                                      <p:to>
                                        <a:schemeClr val="accent1"/>
                                      </p:to>
                                    </p:animClr>
                                  </p:sub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500"/>
                                        <p:tgtEl>
                                          <p:spTgt spid="3">
                                            <p:txEl>
                                              <p:pRg st="6" end="6"/>
                                            </p:txEl>
                                          </p:spTgt>
                                        </p:tgtEl>
                                      </p:cBhvr>
                                    </p:animEffect>
                                  </p:childTnLst>
                                  <p:subTnLst>
                                    <p:animClr clrSpc="rgb" dir="cw">
                                      <p:cBhvr override="childStyle">
                                        <p:cTn dur="1" fill="hold" display="0" masterRel="nextClick" afterEffect="1"/>
                                        <p:tgtEl>
                                          <p:spTgt spid="3">
                                            <p:txEl>
                                              <p:pRg st="6" end="6"/>
                                            </p:txEl>
                                          </p:spTgt>
                                        </p:tgtEl>
                                        <p:attrNameLst>
                                          <p:attrName>ppt_c</p:attrName>
                                        </p:attrNameLst>
                                      </p:cBhvr>
                                      <p:to>
                                        <a:schemeClr val="accent1"/>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Real Time Consumer Quality Control</a:t>
            </a:r>
            <a:endParaRPr lang="en-US" b="1" dirty="0"/>
          </a:p>
        </p:txBody>
      </p:sp>
      <p:sp>
        <p:nvSpPr>
          <p:cNvPr id="3" name="Content Placeholder 2"/>
          <p:cNvSpPr>
            <a:spLocks noGrp="1"/>
          </p:cNvSpPr>
          <p:nvPr>
            <p:ph sz="quarter" idx="1"/>
          </p:nvPr>
        </p:nvSpPr>
        <p:spPr>
          <a:xfrm>
            <a:off x="301752" y="1527048"/>
            <a:ext cx="8503920" cy="4721352"/>
          </a:xfrm>
        </p:spPr>
        <p:txBody>
          <a:bodyPr>
            <a:normAutofit/>
          </a:bodyPr>
          <a:lstStyle/>
          <a:p>
            <a:pPr marL="0" indent="0">
              <a:buNone/>
            </a:pPr>
            <a:r>
              <a:rPr lang="en-US" sz="2800" dirty="0" smtClean="0"/>
              <a:t>Consumer Feedback, which measures:</a:t>
            </a:r>
          </a:p>
          <a:p>
            <a:pPr lvl="1"/>
            <a:r>
              <a:rPr lang="en-US" sz="2400" dirty="0" smtClean="0"/>
              <a:t>Disclosure standards met</a:t>
            </a:r>
          </a:p>
          <a:p>
            <a:pPr lvl="1"/>
            <a:r>
              <a:rPr lang="en-US" sz="2400" dirty="0" smtClean="0"/>
              <a:t>Marketing efforts</a:t>
            </a:r>
          </a:p>
          <a:p>
            <a:pPr lvl="1"/>
            <a:r>
              <a:rPr lang="en-US" sz="2400" dirty="0" smtClean="0"/>
              <a:t>Consumer expectations</a:t>
            </a:r>
          </a:p>
          <a:p>
            <a:pPr lvl="1"/>
            <a:r>
              <a:rPr lang="en-US" sz="2400" dirty="0" smtClean="0"/>
              <a:t>Communication timeliness and effectiveness</a:t>
            </a:r>
          </a:p>
          <a:p>
            <a:pPr lvl="1"/>
            <a:r>
              <a:rPr lang="en-US" sz="2400" dirty="0" smtClean="0"/>
              <a:t>Mortgage performance</a:t>
            </a:r>
          </a:p>
          <a:p>
            <a:pPr marL="0" indent="0">
              <a:spcBef>
                <a:spcPts val="1800"/>
              </a:spcBef>
              <a:buNone/>
            </a:pPr>
            <a:r>
              <a:rPr lang="en-US" dirty="0" smtClean="0"/>
              <a:t>Creates a rating score for the Agent and Loan Officer</a:t>
            </a:r>
          </a:p>
          <a:p>
            <a:pPr marL="0" indent="0">
              <a:spcBef>
                <a:spcPts val="1800"/>
              </a:spcBef>
              <a:buNone/>
            </a:pPr>
            <a:r>
              <a:rPr lang="en-US" dirty="0" smtClean="0"/>
              <a:t>Immediate intervention when negative feedback occurs</a:t>
            </a:r>
          </a:p>
          <a:p>
            <a:pPr marL="0" indent="0">
              <a:spcBef>
                <a:spcPts val="1800"/>
              </a:spcBef>
              <a:buNone/>
            </a:pPr>
            <a:r>
              <a:rPr lang="en-US" dirty="0" smtClean="0"/>
              <a:t>Monitored and managed by QDS</a:t>
            </a:r>
            <a:endParaRPr lang="en-US" dirty="0"/>
          </a:p>
        </p:txBody>
      </p:sp>
    </p:spTree>
    <p:extLst>
      <p:ext uri="{BB962C8B-B14F-4D97-AF65-F5344CB8AC3E}">
        <p14:creationId xmlns:p14="http://schemas.microsoft.com/office/powerpoint/2010/main" val="290137327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subTnLst>
                                    <p:animClr clrSpc="rgb" dir="cw">
                                      <p:cBhvr override="childStyle">
                                        <p:cTn dur="1" fill="hold" display="0" masterRel="nextClick" afterEffect="1"/>
                                        <p:tgtEl>
                                          <p:spTgt spid="3">
                                            <p:txEl>
                                              <p:pRg st="0" end="0"/>
                                            </p:txEl>
                                          </p:spTgt>
                                        </p:tgtEl>
                                        <p:attrNameLst>
                                          <p:attrName>ppt_c</p:attrName>
                                        </p:attrNameLst>
                                      </p:cBhvr>
                                      <p:to>
                                        <a:schemeClr val="accent1"/>
                                      </p:to>
                                    </p:animClr>
                                  </p:subTnLst>
                                </p:cTn>
                              </p:par>
                            </p:childTnLst>
                          </p:cTn>
                        </p:par>
                        <p:par>
                          <p:cTn id="10" fill="hold">
                            <p:stCondLst>
                              <p:cond delay="1000"/>
                            </p:stCondLst>
                            <p:childTnLst>
                              <p:par>
                                <p:cTn id="11" presetID="42" presetClass="entr" presetSubtype="0" fill="hold" nodeType="after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1000"/>
                                        <p:tgtEl>
                                          <p:spTgt spid="3">
                                            <p:txEl>
                                              <p:pRg st="1" end="1"/>
                                            </p:txEl>
                                          </p:spTgt>
                                        </p:tgtEl>
                                      </p:cBhvr>
                                    </p:animEffect>
                                    <p:anim calcmode="lin" valueType="num">
                                      <p:cBhvr>
                                        <p:cTn id="1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1" end="1"/>
                                            </p:txEl>
                                          </p:spTgt>
                                        </p:tgtEl>
                                        <p:attrNameLst>
                                          <p:attrName>ppt_y</p:attrName>
                                        </p:attrNameLst>
                                      </p:cBhvr>
                                      <p:tavLst>
                                        <p:tav tm="0">
                                          <p:val>
                                            <p:strVal val="#ppt_y+.1"/>
                                          </p:val>
                                        </p:tav>
                                        <p:tav tm="100000">
                                          <p:val>
                                            <p:strVal val="#ppt_y"/>
                                          </p:val>
                                        </p:tav>
                                      </p:tavLst>
                                    </p:anim>
                                  </p:childTnLst>
                                  <p:subTnLst>
                                    <p:animClr clrSpc="rgb" dir="cw">
                                      <p:cBhvr override="childStyle">
                                        <p:cTn dur="1" fill="hold" display="0" masterRel="nextClick" afterEffect="1"/>
                                        <p:tgtEl>
                                          <p:spTgt spid="3">
                                            <p:txEl>
                                              <p:pRg st="1" end="1"/>
                                            </p:txEl>
                                          </p:spTgt>
                                        </p:tgtEl>
                                        <p:attrNameLst>
                                          <p:attrName>ppt_c</p:attrName>
                                        </p:attrNameLst>
                                      </p:cBhvr>
                                      <p:to>
                                        <a:schemeClr val="accent1"/>
                                      </p:to>
                                    </p:animClr>
                                  </p:subTnLst>
                                </p:cTn>
                              </p:par>
                            </p:childTnLst>
                          </p:cTn>
                        </p:par>
                        <p:par>
                          <p:cTn id="16" fill="hold">
                            <p:stCondLst>
                              <p:cond delay="2000"/>
                            </p:stCondLst>
                            <p:childTnLst>
                              <p:par>
                                <p:cTn id="17" presetID="42" presetClass="entr" presetSubtype="0" fill="hold"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subTnLst>
                                    <p:animClr clrSpc="rgb" dir="cw">
                                      <p:cBhvr override="childStyle">
                                        <p:cTn dur="1" fill="hold" display="0" masterRel="nextClick" afterEffect="1"/>
                                        <p:tgtEl>
                                          <p:spTgt spid="3">
                                            <p:txEl>
                                              <p:pRg st="2" end="2"/>
                                            </p:txEl>
                                          </p:spTgt>
                                        </p:tgtEl>
                                        <p:attrNameLst>
                                          <p:attrName>ppt_c</p:attrName>
                                        </p:attrNameLst>
                                      </p:cBhvr>
                                      <p:to>
                                        <a:schemeClr val="accent1"/>
                                      </p:to>
                                    </p:animClr>
                                  </p:subTnLst>
                                </p:cTn>
                              </p:par>
                            </p:childTnLst>
                          </p:cTn>
                        </p:par>
                        <p:par>
                          <p:cTn id="22" fill="hold">
                            <p:stCondLst>
                              <p:cond delay="3000"/>
                            </p:stCondLst>
                            <p:childTnLst>
                              <p:par>
                                <p:cTn id="23" presetID="42" presetClass="entr" presetSubtype="0" fill="hold" nodeType="after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Effect transition="in" filter="fade">
                                      <p:cBhvr>
                                        <p:cTn id="25" dur="1000"/>
                                        <p:tgtEl>
                                          <p:spTgt spid="3">
                                            <p:txEl>
                                              <p:pRg st="3" end="3"/>
                                            </p:txEl>
                                          </p:spTgt>
                                        </p:tgtEl>
                                      </p:cBhvr>
                                    </p:animEffect>
                                    <p:anim calcmode="lin" valueType="num">
                                      <p:cBhvr>
                                        <p:cTn id="2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7" dur="1000" fill="hold"/>
                                        <p:tgtEl>
                                          <p:spTgt spid="3">
                                            <p:txEl>
                                              <p:pRg st="3" end="3"/>
                                            </p:txEl>
                                          </p:spTgt>
                                        </p:tgtEl>
                                        <p:attrNameLst>
                                          <p:attrName>ppt_y</p:attrName>
                                        </p:attrNameLst>
                                      </p:cBhvr>
                                      <p:tavLst>
                                        <p:tav tm="0">
                                          <p:val>
                                            <p:strVal val="#ppt_y+.1"/>
                                          </p:val>
                                        </p:tav>
                                        <p:tav tm="100000">
                                          <p:val>
                                            <p:strVal val="#ppt_y"/>
                                          </p:val>
                                        </p:tav>
                                      </p:tavLst>
                                    </p:anim>
                                  </p:childTnLst>
                                  <p:subTnLst>
                                    <p:animClr clrSpc="rgb" dir="cw">
                                      <p:cBhvr override="childStyle">
                                        <p:cTn dur="1" fill="hold" display="0" masterRel="nextClick" afterEffect="1"/>
                                        <p:tgtEl>
                                          <p:spTgt spid="3">
                                            <p:txEl>
                                              <p:pRg st="3" end="3"/>
                                            </p:txEl>
                                          </p:spTgt>
                                        </p:tgtEl>
                                        <p:attrNameLst>
                                          <p:attrName>ppt_c</p:attrName>
                                        </p:attrNameLst>
                                      </p:cBhvr>
                                      <p:to>
                                        <a:schemeClr val="accent1"/>
                                      </p:to>
                                    </p:animClr>
                                  </p:subTnLst>
                                </p:cTn>
                              </p:par>
                            </p:childTnLst>
                          </p:cTn>
                        </p:par>
                        <p:par>
                          <p:cTn id="28" fill="hold">
                            <p:stCondLst>
                              <p:cond delay="4000"/>
                            </p:stCondLst>
                            <p:childTnLst>
                              <p:par>
                                <p:cTn id="29" presetID="42" presetClass="entr" presetSubtype="0" fill="hold" nodeType="after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fade">
                                      <p:cBhvr>
                                        <p:cTn id="31" dur="1000"/>
                                        <p:tgtEl>
                                          <p:spTgt spid="3">
                                            <p:txEl>
                                              <p:pRg st="4" end="4"/>
                                            </p:txEl>
                                          </p:spTgt>
                                        </p:tgtEl>
                                      </p:cBhvr>
                                    </p:animEffect>
                                    <p:anim calcmode="lin" valueType="num">
                                      <p:cBhvr>
                                        <p:cTn id="3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4" end="4"/>
                                            </p:txEl>
                                          </p:spTgt>
                                        </p:tgtEl>
                                        <p:attrNameLst>
                                          <p:attrName>ppt_y</p:attrName>
                                        </p:attrNameLst>
                                      </p:cBhvr>
                                      <p:tavLst>
                                        <p:tav tm="0">
                                          <p:val>
                                            <p:strVal val="#ppt_y+.1"/>
                                          </p:val>
                                        </p:tav>
                                        <p:tav tm="100000">
                                          <p:val>
                                            <p:strVal val="#ppt_y"/>
                                          </p:val>
                                        </p:tav>
                                      </p:tavLst>
                                    </p:anim>
                                  </p:childTnLst>
                                  <p:subTnLst>
                                    <p:animClr clrSpc="rgb" dir="cw">
                                      <p:cBhvr override="childStyle">
                                        <p:cTn dur="1" fill="hold" display="0" masterRel="nextClick" afterEffect="1"/>
                                        <p:tgtEl>
                                          <p:spTgt spid="3">
                                            <p:txEl>
                                              <p:pRg st="4" end="4"/>
                                            </p:txEl>
                                          </p:spTgt>
                                        </p:tgtEl>
                                        <p:attrNameLst>
                                          <p:attrName>ppt_c</p:attrName>
                                        </p:attrNameLst>
                                      </p:cBhvr>
                                      <p:to>
                                        <a:schemeClr val="accent1"/>
                                      </p:to>
                                    </p:animClr>
                                  </p:subTnLst>
                                </p:cTn>
                              </p:par>
                            </p:childTnLst>
                          </p:cTn>
                        </p:par>
                        <p:par>
                          <p:cTn id="34" fill="hold">
                            <p:stCondLst>
                              <p:cond delay="5000"/>
                            </p:stCondLst>
                            <p:childTnLst>
                              <p:par>
                                <p:cTn id="35" presetID="42" presetClass="entr" presetSubtype="0" fill="hold" nodeType="after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fade">
                                      <p:cBhvr>
                                        <p:cTn id="37" dur="1000"/>
                                        <p:tgtEl>
                                          <p:spTgt spid="3">
                                            <p:txEl>
                                              <p:pRg st="5" end="5"/>
                                            </p:txEl>
                                          </p:spTgt>
                                        </p:tgtEl>
                                      </p:cBhvr>
                                    </p:animEffect>
                                    <p:anim calcmode="lin" valueType="num">
                                      <p:cBhvr>
                                        <p:cTn id="38"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9" dur="1000" fill="hold"/>
                                        <p:tgtEl>
                                          <p:spTgt spid="3">
                                            <p:txEl>
                                              <p:pRg st="5" end="5"/>
                                            </p:txEl>
                                          </p:spTgt>
                                        </p:tgtEl>
                                        <p:attrNameLst>
                                          <p:attrName>ppt_y</p:attrName>
                                        </p:attrNameLst>
                                      </p:cBhvr>
                                      <p:tavLst>
                                        <p:tav tm="0">
                                          <p:val>
                                            <p:strVal val="#ppt_y+.1"/>
                                          </p:val>
                                        </p:tav>
                                        <p:tav tm="100000">
                                          <p:val>
                                            <p:strVal val="#ppt_y"/>
                                          </p:val>
                                        </p:tav>
                                      </p:tavLst>
                                    </p:anim>
                                  </p:childTnLst>
                                  <p:subTnLst>
                                    <p:animClr clrSpc="rgb" dir="cw">
                                      <p:cBhvr override="childStyle">
                                        <p:cTn dur="1" fill="hold" display="0" masterRel="nextClick" afterEffect="1"/>
                                        <p:tgtEl>
                                          <p:spTgt spid="3">
                                            <p:txEl>
                                              <p:pRg st="5" end="5"/>
                                            </p:txEl>
                                          </p:spTgt>
                                        </p:tgtEl>
                                        <p:attrNameLst>
                                          <p:attrName>ppt_c</p:attrName>
                                        </p:attrNameLst>
                                      </p:cBhvr>
                                      <p:to>
                                        <a:schemeClr val="accent1"/>
                                      </p:to>
                                    </p:animClr>
                                  </p:subTnLst>
                                </p:cTn>
                              </p:par>
                            </p:childTnLst>
                          </p:cTn>
                        </p:par>
                      </p:childTnLst>
                    </p:cTn>
                  </p:par>
                  <p:par>
                    <p:cTn id="40" fill="hold">
                      <p:stCondLst>
                        <p:cond delay="indefinite"/>
                      </p:stCondLst>
                      <p:childTnLst>
                        <p:par>
                          <p:cTn id="41" fill="hold">
                            <p:stCondLst>
                              <p:cond delay="0"/>
                            </p:stCondLst>
                            <p:childTnLst>
                              <p:par>
                                <p:cTn id="42" presetID="42" presetClass="entr" presetSubtype="0" fill="hold" nodeType="clickEffect">
                                  <p:stCondLst>
                                    <p:cond delay="0"/>
                                  </p:stCondLst>
                                  <p:childTnLst>
                                    <p:set>
                                      <p:cBhvr>
                                        <p:cTn id="43" dur="1" fill="hold">
                                          <p:stCondLst>
                                            <p:cond delay="0"/>
                                          </p:stCondLst>
                                        </p:cTn>
                                        <p:tgtEl>
                                          <p:spTgt spid="3">
                                            <p:txEl>
                                              <p:pRg st="6" end="6"/>
                                            </p:txEl>
                                          </p:spTgt>
                                        </p:tgtEl>
                                        <p:attrNameLst>
                                          <p:attrName>style.visibility</p:attrName>
                                        </p:attrNameLst>
                                      </p:cBhvr>
                                      <p:to>
                                        <p:strVal val="visible"/>
                                      </p:to>
                                    </p:set>
                                    <p:animEffect transition="in" filter="fade">
                                      <p:cBhvr>
                                        <p:cTn id="44" dur="1000"/>
                                        <p:tgtEl>
                                          <p:spTgt spid="3">
                                            <p:txEl>
                                              <p:pRg st="6" end="6"/>
                                            </p:txEl>
                                          </p:spTgt>
                                        </p:tgtEl>
                                      </p:cBhvr>
                                    </p:animEffect>
                                    <p:anim calcmode="lin" valueType="num">
                                      <p:cBhvr>
                                        <p:cTn id="45"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6" dur="1000" fill="hold"/>
                                        <p:tgtEl>
                                          <p:spTgt spid="3">
                                            <p:txEl>
                                              <p:pRg st="6" end="6"/>
                                            </p:txEl>
                                          </p:spTgt>
                                        </p:tgtEl>
                                        <p:attrNameLst>
                                          <p:attrName>ppt_y</p:attrName>
                                        </p:attrNameLst>
                                      </p:cBhvr>
                                      <p:tavLst>
                                        <p:tav tm="0">
                                          <p:val>
                                            <p:strVal val="#ppt_y+.1"/>
                                          </p:val>
                                        </p:tav>
                                        <p:tav tm="100000">
                                          <p:val>
                                            <p:strVal val="#ppt_y"/>
                                          </p:val>
                                        </p:tav>
                                      </p:tavLst>
                                    </p:anim>
                                  </p:childTnLst>
                                  <p:subTnLst>
                                    <p:animClr clrSpc="rgb" dir="cw">
                                      <p:cBhvr override="childStyle">
                                        <p:cTn dur="1" fill="hold" display="0" masterRel="nextClick" afterEffect="1"/>
                                        <p:tgtEl>
                                          <p:spTgt spid="3">
                                            <p:txEl>
                                              <p:pRg st="6" end="6"/>
                                            </p:txEl>
                                          </p:spTgt>
                                        </p:tgtEl>
                                        <p:attrNameLst>
                                          <p:attrName>ppt_c</p:attrName>
                                        </p:attrNameLst>
                                      </p:cBhvr>
                                      <p:to>
                                        <a:schemeClr val="accent1"/>
                                      </p:to>
                                    </p:animClr>
                                  </p:subTnLst>
                                </p:cTn>
                              </p:par>
                            </p:childTnLst>
                          </p:cTn>
                        </p:par>
                      </p:childTnLst>
                    </p:cTn>
                  </p:par>
                  <p:par>
                    <p:cTn id="47" fill="hold">
                      <p:stCondLst>
                        <p:cond delay="indefinite"/>
                      </p:stCondLst>
                      <p:childTnLst>
                        <p:par>
                          <p:cTn id="48" fill="hold">
                            <p:stCondLst>
                              <p:cond delay="0"/>
                            </p:stCondLst>
                            <p:childTnLst>
                              <p:par>
                                <p:cTn id="49" presetID="42" presetClass="entr" presetSubtype="0" fill="hold" nodeType="clickEffect">
                                  <p:stCondLst>
                                    <p:cond delay="0"/>
                                  </p:stCondLst>
                                  <p:childTnLst>
                                    <p:set>
                                      <p:cBhvr>
                                        <p:cTn id="50" dur="1" fill="hold">
                                          <p:stCondLst>
                                            <p:cond delay="0"/>
                                          </p:stCondLst>
                                        </p:cTn>
                                        <p:tgtEl>
                                          <p:spTgt spid="3">
                                            <p:txEl>
                                              <p:pRg st="7" end="7"/>
                                            </p:txEl>
                                          </p:spTgt>
                                        </p:tgtEl>
                                        <p:attrNameLst>
                                          <p:attrName>style.visibility</p:attrName>
                                        </p:attrNameLst>
                                      </p:cBhvr>
                                      <p:to>
                                        <p:strVal val="visible"/>
                                      </p:to>
                                    </p:set>
                                    <p:animEffect transition="in" filter="fade">
                                      <p:cBhvr>
                                        <p:cTn id="51" dur="1000"/>
                                        <p:tgtEl>
                                          <p:spTgt spid="3">
                                            <p:txEl>
                                              <p:pRg st="7" end="7"/>
                                            </p:txEl>
                                          </p:spTgt>
                                        </p:tgtEl>
                                      </p:cBhvr>
                                    </p:animEffect>
                                    <p:anim calcmode="lin" valueType="num">
                                      <p:cBhvr>
                                        <p:cTn id="52"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3" dur="1000" fill="hold"/>
                                        <p:tgtEl>
                                          <p:spTgt spid="3">
                                            <p:txEl>
                                              <p:pRg st="7" end="7"/>
                                            </p:txEl>
                                          </p:spTgt>
                                        </p:tgtEl>
                                        <p:attrNameLst>
                                          <p:attrName>ppt_y</p:attrName>
                                        </p:attrNameLst>
                                      </p:cBhvr>
                                      <p:tavLst>
                                        <p:tav tm="0">
                                          <p:val>
                                            <p:strVal val="#ppt_y+.1"/>
                                          </p:val>
                                        </p:tav>
                                        <p:tav tm="100000">
                                          <p:val>
                                            <p:strVal val="#ppt_y"/>
                                          </p:val>
                                        </p:tav>
                                      </p:tavLst>
                                    </p:anim>
                                  </p:childTnLst>
                                  <p:subTnLst>
                                    <p:animClr clrSpc="rgb" dir="cw">
                                      <p:cBhvr override="childStyle">
                                        <p:cTn dur="1" fill="hold" display="0" masterRel="nextClick" afterEffect="1"/>
                                        <p:tgtEl>
                                          <p:spTgt spid="3">
                                            <p:txEl>
                                              <p:pRg st="7" end="7"/>
                                            </p:txEl>
                                          </p:spTgt>
                                        </p:tgtEl>
                                        <p:attrNameLst>
                                          <p:attrName>ppt_c</p:attrName>
                                        </p:attrNameLst>
                                      </p:cBhvr>
                                      <p:to>
                                        <a:schemeClr val="accent1"/>
                                      </p:to>
                                    </p:animClr>
                                  </p:subTnLst>
                                </p:cTn>
                              </p:par>
                            </p:childTnLst>
                          </p:cTn>
                        </p:par>
                      </p:childTnLst>
                    </p:cTn>
                  </p:par>
                  <p:par>
                    <p:cTn id="54" fill="hold">
                      <p:stCondLst>
                        <p:cond delay="indefinite"/>
                      </p:stCondLst>
                      <p:childTnLst>
                        <p:par>
                          <p:cTn id="55" fill="hold">
                            <p:stCondLst>
                              <p:cond delay="0"/>
                            </p:stCondLst>
                            <p:childTnLst>
                              <p:par>
                                <p:cTn id="56" presetID="42" presetClass="entr" presetSubtype="0" fill="hold" nodeType="clickEffect">
                                  <p:stCondLst>
                                    <p:cond delay="0"/>
                                  </p:stCondLst>
                                  <p:childTnLst>
                                    <p:set>
                                      <p:cBhvr>
                                        <p:cTn id="57" dur="1" fill="hold">
                                          <p:stCondLst>
                                            <p:cond delay="0"/>
                                          </p:stCondLst>
                                        </p:cTn>
                                        <p:tgtEl>
                                          <p:spTgt spid="3">
                                            <p:txEl>
                                              <p:pRg st="8" end="8"/>
                                            </p:txEl>
                                          </p:spTgt>
                                        </p:tgtEl>
                                        <p:attrNameLst>
                                          <p:attrName>style.visibility</p:attrName>
                                        </p:attrNameLst>
                                      </p:cBhvr>
                                      <p:to>
                                        <p:strVal val="visible"/>
                                      </p:to>
                                    </p:set>
                                    <p:animEffect transition="in" filter="fade">
                                      <p:cBhvr>
                                        <p:cTn id="58" dur="1000"/>
                                        <p:tgtEl>
                                          <p:spTgt spid="3">
                                            <p:txEl>
                                              <p:pRg st="8" end="8"/>
                                            </p:txEl>
                                          </p:spTgt>
                                        </p:tgtEl>
                                      </p:cBhvr>
                                    </p:animEffect>
                                    <p:anim calcmode="lin" valueType="num">
                                      <p:cBhvr>
                                        <p:cTn id="59"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60" dur="1000" fill="hold"/>
                                        <p:tgtEl>
                                          <p:spTgt spid="3">
                                            <p:txEl>
                                              <p:pRg st="8" end="8"/>
                                            </p:txEl>
                                          </p:spTgt>
                                        </p:tgtEl>
                                        <p:attrNameLst>
                                          <p:attrName>ppt_y</p:attrName>
                                        </p:attrNameLst>
                                      </p:cBhvr>
                                      <p:tavLst>
                                        <p:tav tm="0">
                                          <p:val>
                                            <p:strVal val="#ppt_y+.1"/>
                                          </p:val>
                                        </p:tav>
                                        <p:tav tm="100000">
                                          <p:val>
                                            <p:strVal val="#ppt_y"/>
                                          </p:val>
                                        </p:tav>
                                      </p:tavLst>
                                    </p:anim>
                                  </p:childTnLst>
                                  <p:subTnLst>
                                    <p:animClr clrSpc="rgb" dir="cw">
                                      <p:cBhvr override="childStyle">
                                        <p:cTn dur="1" fill="hold" display="0" masterRel="nextClick" afterEffect="1"/>
                                        <p:tgtEl>
                                          <p:spTgt spid="3">
                                            <p:txEl>
                                              <p:pRg st="8" end="8"/>
                                            </p:txEl>
                                          </p:spTgt>
                                        </p:tgtEl>
                                        <p:attrNameLst>
                                          <p:attrName>ppt_c</p:attrName>
                                        </p:attrNameLst>
                                      </p:cBhvr>
                                      <p:to>
                                        <a:schemeClr val="accent1"/>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6" name="Group 35"/>
          <p:cNvGrpSpPr/>
          <p:nvPr/>
        </p:nvGrpSpPr>
        <p:grpSpPr>
          <a:xfrm>
            <a:off x="228600" y="457201"/>
            <a:ext cx="8839200" cy="5791564"/>
            <a:chOff x="457200" y="609600"/>
            <a:chExt cx="8586078" cy="5707650"/>
          </a:xfrm>
        </p:grpSpPr>
        <p:cxnSp>
          <p:nvCxnSpPr>
            <p:cNvPr id="37" name="Straight Arrow Connector 36"/>
            <p:cNvCxnSpPr/>
            <p:nvPr/>
          </p:nvCxnSpPr>
          <p:spPr>
            <a:xfrm>
              <a:off x="2802467" y="5824066"/>
              <a:ext cx="914400" cy="0"/>
            </a:xfrm>
            <a:prstGeom prst="straightConnector1">
              <a:avLst/>
            </a:prstGeom>
            <a:noFill/>
            <a:ln w="12700" cap="flat" cmpd="sng" algn="ctr">
              <a:solidFill>
                <a:srgbClr xmlns:mc="http://schemas.openxmlformats.org/markup-compatibility/2006" xmlns:a14="http://schemas.microsoft.com/office/drawing/2010/main" val="4F81BD" mc:Ignorable=""/>
              </a:solidFill>
              <a:prstDash val="solid"/>
              <a:tailEnd type="arrow"/>
            </a:ln>
            <a:effectLst/>
          </p:spPr>
        </p:cxnSp>
        <p:cxnSp>
          <p:nvCxnSpPr>
            <p:cNvPr id="38" name="Straight Arrow Connector 37"/>
            <p:cNvCxnSpPr/>
            <p:nvPr/>
          </p:nvCxnSpPr>
          <p:spPr>
            <a:xfrm>
              <a:off x="2796822" y="4628346"/>
              <a:ext cx="914400" cy="0"/>
            </a:xfrm>
            <a:prstGeom prst="straightConnector1">
              <a:avLst/>
            </a:prstGeom>
            <a:noFill/>
            <a:ln w="12700" cap="flat" cmpd="sng" algn="ctr">
              <a:solidFill>
                <a:srgbClr xmlns:mc="http://schemas.openxmlformats.org/markup-compatibility/2006" xmlns:a14="http://schemas.microsoft.com/office/drawing/2010/main" val="4F81BD" mc:Ignorable=""/>
              </a:solidFill>
              <a:prstDash val="solid"/>
              <a:tailEnd type="arrow"/>
            </a:ln>
            <a:effectLst/>
          </p:spPr>
        </p:cxnSp>
        <p:cxnSp>
          <p:nvCxnSpPr>
            <p:cNvPr id="39" name="Straight Arrow Connector 38"/>
            <p:cNvCxnSpPr/>
            <p:nvPr/>
          </p:nvCxnSpPr>
          <p:spPr>
            <a:xfrm>
              <a:off x="6274239" y="2165252"/>
              <a:ext cx="914400" cy="0"/>
            </a:xfrm>
            <a:prstGeom prst="straightConnector1">
              <a:avLst/>
            </a:prstGeom>
            <a:noFill/>
            <a:ln w="12700" cap="flat" cmpd="sng" algn="ctr">
              <a:solidFill>
                <a:srgbClr xmlns:mc="http://schemas.openxmlformats.org/markup-compatibility/2006" xmlns:a14="http://schemas.microsoft.com/office/drawing/2010/main" val="4F81BD" mc:Ignorable=""/>
              </a:solidFill>
              <a:prstDash val="solid"/>
              <a:tailEnd type="arrow"/>
            </a:ln>
            <a:effectLst/>
          </p:spPr>
        </p:cxnSp>
        <p:cxnSp>
          <p:nvCxnSpPr>
            <p:cNvPr id="40" name="Straight Arrow Connector 39"/>
            <p:cNvCxnSpPr/>
            <p:nvPr/>
          </p:nvCxnSpPr>
          <p:spPr>
            <a:xfrm>
              <a:off x="3048000" y="2165252"/>
              <a:ext cx="914400" cy="0"/>
            </a:xfrm>
            <a:prstGeom prst="straightConnector1">
              <a:avLst/>
            </a:prstGeom>
            <a:noFill/>
            <a:ln w="12700" cap="flat" cmpd="sng" algn="ctr">
              <a:solidFill>
                <a:srgbClr xmlns:mc="http://schemas.openxmlformats.org/markup-compatibility/2006" xmlns:a14="http://schemas.microsoft.com/office/drawing/2010/main" val="4F81BD" mc:Ignorable=""/>
              </a:solidFill>
              <a:prstDash val="solid"/>
              <a:tailEnd type="arrow"/>
            </a:ln>
            <a:effectLst/>
          </p:spPr>
        </p:cxnSp>
        <p:cxnSp>
          <p:nvCxnSpPr>
            <p:cNvPr id="41" name="Straight Arrow Connector 40"/>
            <p:cNvCxnSpPr/>
            <p:nvPr/>
          </p:nvCxnSpPr>
          <p:spPr>
            <a:xfrm>
              <a:off x="1066800" y="2131993"/>
              <a:ext cx="914400" cy="0"/>
            </a:xfrm>
            <a:prstGeom prst="straightConnector1">
              <a:avLst/>
            </a:prstGeom>
            <a:noFill/>
            <a:ln w="12700" cap="flat" cmpd="sng" algn="ctr">
              <a:solidFill>
                <a:srgbClr xmlns:mc="http://schemas.openxmlformats.org/markup-compatibility/2006" xmlns:a14="http://schemas.microsoft.com/office/drawing/2010/main" val="4F81BD" mc:Ignorable=""/>
              </a:solidFill>
              <a:prstDash val="solid"/>
              <a:tailEnd type="arrow"/>
            </a:ln>
            <a:effectLst/>
          </p:spPr>
        </p:cxnSp>
        <p:cxnSp>
          <p:nvCxnSpPr>
            <p:cNvPr id="42" name="Straight Arrow Connector 41"/>
            <p:cNvCxnSpPr/>
            <p:nvPr/>
          </p:nvCxnSpPr>
          <p:spPr>
            <a:xfrm>
              <a:off x="4191000" y="1049671"/>
              <a:ext cx="914400" cy="0"/>
            </a:xfrm>
            <a:prstGeom prst="straightConnector1">
              <a:avLst/>
            </a:prstGeom>
            <a:noFill/>
            <a:ln w="12700" cap="flat" cmpd="sng" algn="ctr">
              <a:solidFill>
                <a:srgbClr xmlns:mc="http://schemas.openxmlformats.org/markup-compatibility/2006" xmlns:a14="http://schemas.microsoft.com/office/drawing/2010/main" val="4F81BD" mc:Ignorable=""/>
              </a:solidFill>
              <a:prstDash val="solid"/>
              <a:tailEnd type="arrow"/>
            </a:ln>
            <a:effectLst/>
          </p:spPr>
        </p:cxnSp>
        <p:cxnSp>
          <p:nvCxnSpPr>
            <p:cNvPr id="43" name="Straight Arrow Connector 42"/>
            <p:cNvCxnSpPr/>
            <p:nvPr/>
          </p:nvCxnSpPr>
          <p:spPr>
            <a:xfrm>
              <a:off x="1371600" y="1081009"/>
              <a:ext cx="914400" cy="0"/>
            </a:xfrm>
            <a:prstGeom prst="straightConnector1">
              <a:avLst/>
            </a:prstGeom>
            <a:noFill/>
            <a:ln w="12700" cap="flat" cmpd="sng" algn="ctr">
              <a:solidFill>
                <a:srgbClr xmlns:mc="http://schemas.openxmlformats.org/markup-compatibility/2006" xmlns:a14="http://schemas.microsoft.com/office/drawing/2010/main" val="4F81BD" mc:Ignorable=""/>
              </a:solidFill>
              <a:prstDash val="solid"/>
              <a:tailEnd type="arrow"/>
            </a:ln>
            <a:effectLst/>
          </p:spPr>
        </p:cxnSp>
        <p:sp>
          <p:nvSpPr>
            <p:cNvPr id="44" name="Rounded Rectangle 43"/>
            <p:cNvSpPr/>
            <p:nvPr/>
          </p:nvSpPr>
          <p:spPr>
            <a:xfrm>
              <a:off x="457200" y="627043"/>
              <a:ext cx="1524000" cy="838200"/>
            </a:xfrm>
            <a:prstGeom prst="roundRect">
              <a:avLst/>
            </a:prstGeom>
            <a:gradFill rotWithShape="1">
              <a:gsLst>
                <a:gs pos="0">
                  <a:srgbClr xmlns:mc="http://schemas.openxmlformats.org/markup-compatibility/2006" xmlns:a14="http://schemas.microsoft.com/office/drawing/2010/main" val="4BACC6" mc:Ignorable="">
                    <a:shade val="51000"/>
                    <a:satMod val="130000"/>
                  </a:srgbClr>
                </a:gs>
                <a:gs pos="80000">
                  <a:srgbClr xmlns:mc="http://schemas.openxmlformats.org/markup-compatibility/2006" xmlns:a14="http://schemas.microsoft.com/office/drawing/2010/main" val="4BACC6" mc:Ignorable="">
                    <a:shade val="93000"/>
                    <a:satMod val="130000"/>
                  </a:srgbClr>
                </a:gs>
                <a:gs pos="100000">
                  <a:srgbClr xmlns:mc="http://schemas.openxmlformats.org/markup-compatibility/2006" xmlns:a14="http://schemas.microsoft.com/office/drawing/2010/main" val="4BACC6" mc:Ignorable="">
                    <a:shade val="94000"/>
                    <a:satMod val="135000"/>
                  </a:srgbClr>
                </a:gs>
              </a:gsLst>
              <a:lin ang="16200000" scaled="0"/>
            </a:gradFill>
            <a:ln>
              <a:noFill/>
            </a:ln>
            <a:effectLst>
              <a:outerShdw blurRad="40000" dist="23000" dir="5400000" rotWithShape="0">
                <a:srgbClr xmlns:mc="http://schemas.openxmlformats.org/markup-compatibility/2006" xmlns:a14="http://schemas.microsoft.com/office/drawing/2010/main" val="000000" mc:Ignorable="">
                  <a:alpha val="35000"/>
                </a:srgbClr>
              </a:outerShdw>
            </a:effectLst>
            <a:scene3d>
              <a:camera prst="orthographicFront">
                <a:rot lat="0" lon="0" rev="0"/>
              </a:camera>
              <a:lightRig rig="threePt" dir="t">
                <a:rot lat="0" lon="0" rev="1200000"/>
              </a:lightRig>
            </a:scene3d>
            <a:sp3d>
              <a:bevelT w="63500" h="25400"/>
            </a:sp3d>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600" b="1" i="0" u="none" strike="noStrike" kern="0" cap="none" spc="0" normalizeH="0" baseline="0" noProof="0" dirty="0" smtClean="0">
                  <a:ln>
                    <a:noFill/>
                  </a:ln>
                  <a:solidFill>
                    <a:sysClr val="window" lastClr="FFFFFF"/>
                  </a:solidFill>
                  <a:effectLst/>
                  <a:uLnTx/>
                  <a:uFillTx/>
                  <a:latin typeface="Calibri"/>
                  <a:ea typeface="+mn-ea"/>
                  <a:cs typeface="+mn-cs"/>
                </a:rPr>
                <a:t>Lender/</a:t>
              </a:r>
              <a:br>
                <a:rPr kumimoji="0" lang="en-US" sz="1600" b="1" i="0" u="none" strike="noStrike" kern="0" cap="none" spc="0" normalizeH="0" baseline="0" noProof="0" dirty="0" smtClean="0">
                  <a:ln>
                    <a:noFill/>
                  </a:ln>
                  <a:solidFill>
                    <a:sysClr val="window" lastClr="FFFFFF"/>
                  </a:solidFill>
                  <a:effectLst/>
                  <a:uLnTx/>
                  <a:uFillTx/>
                  <a:latin typeface="Calibri"/>
                  <a:ea typeface="+mn-ea"/>
                  <a:cs typeface="+mn-cs"/>
                </a:rPr>
              </a:br>
              <a:r>
                <a:rPr kumimoji="0" lang="en-US" sz="1600" b="1" i="0" u="none" strike="noStrike" kern="0" cap="none" spc="0" normalizeH="0" baseline="0" noProof="0" dirty="0" smtClean="0">
                  <a:ln>
                    <a:noFill/>
                  </a:ln>
                  <a:solidFill>
                    <a:sysClr val="window" lastClr="FFFFFF"/>
                  </a:solidFill>
                  <a:effectLst/>
                  <a:uLnTx/>
                  <a:uFillTx/>
                  <a:latin typeface="Calibri"/>
                  <a:ea typeface="+mn-ea"/>
                  <a:cs typeface="+mn-cs"/>
                </a:rPr>
                <a:t>Investor</a:t>
              </a:r>
              <a:endParaRPr kumimoji="0" lang="en-US" sz="1600" b="1" i="0" u="none" strike="noStrike" kern="0" cap="none" spc="0" normalizeH="0" baseline="0" noProof="0" dirty="0">
                <a:ln>
                  <a:noFill/>
                </a:ln>
                <a:solidFill>
                  <a:sysClr val="window" lastClr="FFFFFF"/>
                </a:solidFill>
                <a:effectLst/>
                <a:uLnTx/>
                <a:uFillTx/>
                <a:latin typeface="Calibri"/>
                <a:ea typeface="+mn-ea"/>
                <a:cs typeface="+mn-cs"/>
              </a:endParaRPr>
            </a:p>
          </p:txBody>
        </p:sp>
        <p:sp>
          <p:nvSpPr>
            <p:cNvPr id="45" name="Rounded Rectangle 44"/>
            <p:cNvSpPr/>
            <p:nvPr/>
          </p:nvSpPr>
          <p:spPr>
            <a:xfrm>
              <a:off x="2286000" y="630571"/>
              <a:ext cx="1524000" cy="838200"/>
            </a:xfrm>
            <a:prstGeom prst="roundRect">
              <a:avLst/>
            </a:prstGeom>
            <a:gradFill rotWithShape="1">
              <a:gsLst>
                <a:gs pos="0">
                  <a:srgbClr xmlns:mc="http://schemas.openxmlformats.org/markup-compatibility/2006" xmlns:a14="http://schemas.microsoft.com/office/drawing/2010/main" val="4BACC6" mc:Ignorable="">
                    <a:shade val="51000"/>
                    <a:satMod val="130000"/>
                  </a:srgbClr>
                </a:gs>
                <a:gs pos="80000">
                  <a:srgbClr xmlns:mc="http://schemas.openxmlformats.org/markup-compatibility/2006" xmlns:a14="http://schemas.microsoft.com/office/drawing/2010/main" val="4BACC6" mc:Ignorable="">
                    <a:shade val="93000"/>
                    <a:satMod val="130000"/>
                  </a:srgbClr>
                </a:gs>
                <a:gs pos="100000">
                  <a:srgbClr xmlns:mc="http://schemas.openxmlformats.org/markup-compatibility/2006" xmlns:a14="http://schemas.microsoft.com/office/drawing/2010/main" val="4BACC6" mc:Ignorable="">
                    <a:shade val="94000"/>
                    <a:satMod val="135000"/>
                  </a:srgbClr>
                </a:gs>
              </a:gsLst>
              <a:lin ang="16200000" scaled="0"/>
            </a:gradFill>
            <a:ln>
              <a:noFill/>
            </a:ln>
            <a:effectLst>
              <a:outerShdw blurRad="40000" dist="23000" dir="5400000" rotWithShape="0">
                <a:srgbClr xmlns:mc="http://schemas.openxmlformats.org/markup-compatibility/2006" xmlns:a14="http://schemas.microsoft.com/office/drawing/2010/main" val="000000" mc:Ignorable="">
                  <a:alpha val="35000"/>
                </a:srgbClr>
              </a:outerShdw>
            </a:effectLst>
            <a:scene3d>
              <a:camera prst="orthographicFront">
                <a:rot lat="0" lon="0" rev="0"/>
              </a:camera>
              <a:lightRig rig="threePt" dir="t">
                <a:rot lat="0" lon="0" rev="1200000"/>
              </a:lightRig>
            </a:scene3d>
            <a:sp3d>
              <a:bevelT w="63500" h="25400"/>
            </a:sp3d>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600" b="1" i="0" u="none" strike="noStrike" kern="0" cap="none" spc="0" normalizeH="0" baseline="0" noProof="0" dirty="0" smtClean="0">
                  <a:ln>
                    <a:noFill/>
                  </a:ln>
                  <a:solidFill>
                    <a:sysClr val="window" lastClr="FFFFFF"/>
                  </a:solidFill>
                  <a:effectLst/>
                  <a:uLnTx/>
                  <a:uFillTx/>
                  <a:latin typeface="Calibri"/>
                  <a:ea typeface="+mn-ea"/>
                  <a:cs typeface="+mn-cs"/>
                </a:rPr>
                <a:t>Borrower</a:t>
              </a:r>
              <a:br>
                <a:rPr kumimoji="0" lang="en-US" sz="1600" b="1" i="0" u="none" strike="noStrike" kern="0" cap="none" spc="0" normalizeH="0" baseline="0" noProof="0" dirty="0" smtClean="0">
                  <a:ln>
                    <a:noFill/>
                  </a:ln>
                  <a:solidFill>
                    <a:sysClr val="window" lastClr="FFFFFF"/>
                  </a:solidFill>
                  <a:effectLst/>
                  <a:uLnTx/>
                  <a:uFillTx/>
                  <a:latin typeface="Calibri"/>
                  <a:ea typeface="+mn-ea"/>
                  <a:cs typeface="+mn-cs"/>
                </a:rPr>
              </a:br>
              <a:r>
                <a:rPr kumimoji="0" lang="en-US" sz="1600" b="1" i="0" u="none" strike="noStrike" kern="0" cap="none" spc="0" normalizeH="0" baseline="0" noProof="0" dirty="0" smtClean="0">
                  <a:ln>
                    <a:noFill/>
                  </a:ln>
                  <a:solidFill>
                    <a:sysClr val="window" lastClr="FFFFFF"/>
                  </a:solidFill>
                  <a:effectLst/>
                  <a:uLnTx/>
                  <a:uFillTx/>
                  <a:latin typeface="Calibri"/>
                  <a:ea typeface="+mn-ea"/>
                  <a:cs typeface="+mn-cs"/>
                </a:rPr>
                <a:t>Outreach</a:t>
              </a:r>
              <a:endParaRPr kumimoji="0" lang="en-US" sz="1600" b="1" i="0" u="none" strike="noStrike" kern="0" cap="none" spc="0" normalizeH="0" baseline="0" noProof="0" dirty="0">
                <a:ln>
                  <a:noFill/>
                </a:ln>
                <a:solidFill>
                  <a:sysClr val="window" lastClr="FFFFFF"/>
                </a:solidFill>
                <a:effectLst/>
                <a:uLnTx/>
                <a:uFillTx/>
                <a:latin typeface="Calibri"/>
                <a:ea typeface="+mn-ea"/>
                <a:cs typeface="+mn-cs"/>
              </a:endParaRPr>
            </a:p>
          </p:txBody>
        </p:sp>
        <p:sp>
          <p:nvSpPr>
            <p:cNvPr id="46" name="Flowchart: Decision 45"/>
            <p:cNvSpPr/>
            <p:nvPr/>
          </p:nvSpPr>
          <p:spPr>
            <a:xfrm>
              <a:off x="3886200" y="725821"/>
              <a:ext cx="1066800" cy="647700"/>
            </a:xfrm>
            <a:prstGeom prst="flowChartDecision">
              <a:avLst/>
            </a:prstGeom>
            <a:gradFill rotWithShape="1">
              <a:gsLst>
                <a:gs pos="0">
                  <a:srgbClr xmlns:mc="http://schemas.openxmlformats.org/markup-compatibility/2006" xmlns:a14="http://schemas.microsoft.com/office/drawing/2010/main" val="F79646" mc:Ignorable="">
                    <a:shade val="51000"/>
                    <a:satMod val="130000"/>
                  </a:srgbClr>
                </a:gs>
                <a:gs pos="80000">
                  <a:srgbClr xmlns:mc="http://schemas.openxmlformats.org/markup-compatibility/2006" xmlns:a14="http://schemas.microsoft.com/office/drawing/2010/main" val="F79646" mc:Ignorable="">
                    <a:shade val="93000"/>
                    <a:satMod val="130000"/>
                  </a:srgbClr>
                </a:gs>
                <a:gs pos="100000">
                  <a:srgbClr xmlns:mc="http://schemas.openxmlformats.org/markup-compatibility/2006" xmlns:a14="http://schemas.microsoft.com/office/drawing/2010/main" val="F79646" mc:Ignorable="">
                    <a:shade val="94000"/>
                    <a:satMod val="135000"/>
                  </a:srgbClr>
                </a:gs>
              </a:gsLst>
              <a:lin ang="16200000" scaled="0"/>
            </a:gradFill>
            <a:ln>
              <a:noFill/>
            </a:ln>
            <a:effectLst>
              <a:outerShdw blurRad="40000" dist="23000" dir="5400000" rotWithShape="0">
                <a:srgbClr xmlns:mc="http://schemas.openxmlformats.org/markup-compatibility/2006" xmlns:a14="http://schemas.microsoft.com/office/drawing/2010/main" val="000000" mc:Ignorable="">
                  <a:alpha val="35000"/>
                </a:srgbClr>
              </a:outerShdw>
            </a:effectLst>
            <a:scene3d>
              <a:camera prst="orthographicFront">
                <a:rot lat="0" lon="0" rev="0"/>
              </a:camera>
              <a:lightRig rig="threePt" dir="t">
                <a:rot lat="0" lon="0" rev="1200000"/>
              </a:lightRig>
            </a:scene3d>
            <a:sp3d>
              <a:bevelT w="63500" h="25400"/>
            </a:sp3d>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smtClean="0">
                  <a:ln>
                    <a:noFill/>
                  </a:ln>
                  <a:solidFill>
                    <a:sysClr val="window" lastClr="FFFFFF"/>
                  </a:solidFill>
                  <a:effectLst/>
                  <a:uLnTx/>
                  <a:uFillTx/>
                  <a:latin typeface="Calibri"/>
                  <a:ea typeface="+mn-ea"/>
                  <a:cs typeface="+mn-cs"/>
                </a:rPr>
                <a:t>Yes</a:t>
              </a:r>
              <a:endParaRPr kumimoji="0" lang="en-US" sz="1400" b="1" i="0" u="none" strike="noStrike" kern="0" cap="none" spc="0" normalizeH="0" baseline="0" noProof="0" dirty="0">
                <a:ln>
                  <a:noFill/>
                </a:ln>
                <a:solidFill>
                  <a:sysClr val="window" lastClr="FFFFFF"/>
                </a:solidFill>
                <a:effectLst/>
                <a:uLnTx/>
                <a:uFillTx/>
                <a:latin typeface="Calibri"/>
                <a:ea typeface="+mn-ea"/>
                <a:cs typeface="+mn-cs"/>
              </a:endParaRPr>
            </a:p>
          </p:txBody>
        </p:sp>
        <p:sp>
          <p:nvSpPr>
            <p:cNvPr id="47" name="Rounded Rectangle 46"/>
            <p:cNvSpPr/>
            <p:nvPr/>
          </p:nvSpPr>
          <p:spPr>
            <a:xfrm>
              <a:off x="5105400" y="725821"/>
              <a:ext cx="1676400" cy="838200"/>
            </a:xfrm>
            <a:prstGeom prst="roundRect">
              <a:avLst/>
            </a:prstGeom>
            <a:gradFill rotWithShape="1">
              <a:gsLst>
                <a:gs pos="0">
                  <a:srgbClr xmlns:mc="http://schemas.openxmlformats.org/markup-compatibility/2006" xmlns:a14="http://schemas.microsoft.com/office/drawing/2010/main" val="9BBB59" mc:Ignorable="">
                    <a:shade val="51000"/>
                    <a:satMod val="130000"/>
                  </a:srgbClr>
                </a:gs>
                <a:gs pos="80000">
                  <a:srgbClr xmlns:mc="http://schemas.openxmlformats.org/markup-compatibility/2006" xmlns:a14="http://schemas.microsoft.com/office/drawing/2010/main" val="9BBB59" mc:Ignorable="">
                    <a:shade val="93000"/>
                    <a:satMod val="130000"/>
                  </a:srgbClr>
                </a:gs>
                <a:gs pos="100000">
                  <a:srgbClr xmlns:mc="http://schemas.openxmlformats.org/markup-compatibility/2006" xmlns:a14="http://schemas.microsoft.com/office/drawing/2010/main" val="9BBB59" mc:Ignorable="">
                    <a:shade val="94000"/>
                    <a:satMod val="135000"/>
                  </a:srgbClr>
                </a:gs>
              </a:gsLst>
              <a:lin ang="16200000" scaled="0"/>
            </a:gradFill>
            <a:ln>
              <a:noFill/>
            </a:ln>
            <a:effectLst>
              <a:outerShdw blurRad="40000" dist="23000" dir="5400000" rotWithShape="0">
                <a:srgbClr xmlns:mc="http://schemas.openxmlformats.org/markup-compatibility/2006" xmlns:a14="http://schemas.microsoft.com/office/drawing/2010/main" val="000000" mc:Ignorable="">
                  <a:alpha val="35000"/>
                </a:srgbClr>
              </a:outerShdw>
            </a:effectLst>
            <a:scene3d>
              <a:camera prst="orthographicFront">
                <a:rot lat="0" lon="0" rev="0"/>
              </a:camera>
              <a:lightRig rig="threePt" dir="t">
                <a:rot lat="0" lon="0" rev="1200000"/>
              </a:lightRig>
            </a:scene3d>
            <a:sp3d>
              <a:bevelT w="63500" h="25400"/>
            </a:sp3d>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600" b="1" i="0" u="none" strike="noStrike" kern="0" cap="none" spc="0" normalizeH="0" baseline="0" noProof="0" dirty="0" smtClean="0">
                  <a:ln>
                    <a:noFill/>
                  </a:ln>
                  <a:solidFill>
                    <a:sysClr val="window" lastClr="FFFFFF"/>
                  </a:solidFill>
                  <a:effectLst/>
                  <a:uLnTx/>
                  <a:uFillTx/>
                  <a:latin typeface="Calibri"/>
                  <a:ea typeface="+mn-ea"/>
                  <a:cs typeface="+mn-cs"/>
                </a:rPr>
                <a:t>Short-Sale</a:t>
              </a:r>
              <a:br>
                <a:rPr kumimoji="0" lang="en-US" sz="1600" b="1" i="0" u="none" strike="noStrike" kern="0" cap="none" spc="0" normalizeH="0" baseline="0" noProof="0" dirty="0" smtClean="0">
                  <a:ln>
                    <a:noFill/>
                  </a:ln>
                  <a:solidFill>
                    <a:sysClr val="window" lastClr="FFFFFF"/>
                  </a:solidFill>
                  <a:effectLst/>
                  <a:uLnTx/>
                  <a:uFillTx/>
                  <a:latin typeface="Calibri"/>
                  <a:ea typeface="+mn-ea"/>
                  <a:cs typeface="+mn-cs"/>
                </a:rPr>
              </a:br>
              <a:r>
                <a:rPr kumimoji="0" lang="en-US" sz="1600" b="1" i="0" u="none" strike="noStrike" kern="0" cap="none" spc="0" normalizeH="0" baseline="0" noProof="0" dirty="0" smtClean="0">
                  <a:ln>
                    <a:noFill/>
                  </a:ln>
                  <a:solidFill>
                    <a:sysClr val="window" lastClr="FFFFFF"/>
                  </a:solidFill>
                  <a:effectLst/>
                  <a:uLnTx/>
                  <a:uFillTx/>
                  <a:latin typeface="Calibri"/>
                  <a:ea typeface="+mn-ea"/>
                  <a:cs typeface="+mn-cs"/>
                </a:rPr>
                <a:t>Certified Agent</a:t>
              </a:r>
              <a:endParaRPr kumimoji="0" lang="en-US" sz="1600" b="1" i="0" u="none" strike="noStrike" kern="0" cap="none" spc="0" normalizeH="0" baseline="0" noProof="0" dirty="0">
                <a:ln>
                  <a:noFill/>
                </a:ln>
                <a:solidFill>
                  <a:sysClr val="window" lastClr="FFFFFF"/>
                </a:solidFill>
                <a:effectLst/>
                <a:uLnTx/>
                <a:uFillTx/>
                <a:latin typeface="Calibri"/>
                <a:ea typeface="+mn-ea"/>
                <a:cs typeface="+mn-cs"/>
              </a:endParaRPr>
            </a:p>
          </p:txBody>
        </p:sp>
        <p:sp>
          <p:nvSpPr>
            <p:cNvPr id="48" name="TextBox 47"/>
            <p:cNvSpPr txBox="1"/>
            <p:nvPr/>
          </p:nvSpPr>
          <p:spPr>
            <a:xfrm>
              <a:off x="6858000" y="609600"/>
              <a:ext cx="2185278" cy="954107"/>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smtClean="0">
                  <a:ln>
                    <a:noFill/>
                  </a:ln>
                  <a:solidFill>
                    <a:sysClr val="windowText" lastClr="000000"/>
                  </a:solidFill>
                  <a:effectLst/>
                  <a:uLnTx/>
                  <a:uFillTx/>
                </a:rPr>
                <a:t>Agent visits borrower</a:t>
              </a:r>
              <a:br>
                <a:rPr kumimoji="0" lang="en-US" sz="1400" b="0" i="0" u="none" strike="noStrike" kern="0" cap="none" spc="0" normalizeH="0" baseline="0" noProof="0" dirty="0" smtClean="0">
                  <a:ln>
                    <a:noFill/>
                  </a:ln>
                  <a:solidFill>
                    <a:sysClr val="windowText" lastClr="000000"/>
                  </a:solidFill>
                  <a:effectLst/>
                  <a:uLnTx/>
                  <a:uFillTx/>
                </a:rPr>
              </a:br>
              <a:r>
                <a:rPr kumimoji="0" lang="en-US" sz="1400" b="0" i="0" u="none" strike="noStrike" kern="0" cap="none" spc="0" normalizeH="0" baseline="0" noProof="0" dirty="0" smtClean="0">
                  <a:ln>
                    <a:noFill/>
                  </a:ln>
                  <a:solidFill>
                    <a:sysClr val="windowText" lastClr="000000"/>
                  </a:solidFill>
                  <a:effectLst/>
                  <a:uLnTx/>
                  <a:uFillTx/>
                </a:rPr>
                <a:t>Shares the Disclosure video</a:t>
              </a:r>
              <a:br>
                <a:rPr kumimoji="0" lang="en-US" sz="1400" b="0" i="0" u="none" strike="noStrike" kern="0" cap="none" spc="0" normalizeH="0" baseline="0" noProof="0" dirty="0" smtClean="0">
                  <a:ln>
                    <a:noFill/>
                  </a:ln>
                  <a:solidFill>
                    <a:sysClr val="windowText" lastClr="000000"/>
                  </a:solidFill>
                  <a:effectLst/>
                  <a:uLnTx/>
                  <a:uFillTx/>
                </a:rPr>
              </a:br>
              <a:r>
                <a:rPr kumimoji="0" lang="en-US" sz="1400" b="0" i="0" u="none" strike="noStrike" kern="0" cap="none" spc="0" normalizeH="0" baseline="0" noProof="0" dirty="0" smtClean="0">
                  <a:ln>
                    <a:noFill/>
                  </a:ln>
                  <a:solidFill>
                    <a:sysClr val="windowText" lastClr="000000"/>
                  </a:solidFill>
                  <a:effectLst/>
                  <a:uLnTx/>
                  <a:uFillTx/>
                </a:rPr>
                <a:t>Borrower makes a choice:</a:t>
              </a:r>
              <a:br>
                <a:rPr kumimoji="0" lang="en-US" sz="1400" b="0" i="0" u="none" strike="noStrike" kern="0" cap="none" spc="0" normalizeH="0" baseline="0" noProof="0" dirty="0" smtClean="0">
                  <a:ln>
                    <a:noFill/>
                  </a:ln>
                  <a:solidFill>
                    <a:sysClr val="windowText" lastClr="000000"/>
                  </a:solidFill>
                  <a:effectLst/>
                  <a:uLnTx/>
                  <a:uFillTx/>
                </a:rPr>
              </a:br>
              <a:r>
                <a:rPr kumimoji="0" lang="en-US" sz="1400" b="0" i="0" u="none" strike="noStrike" kern="0" cap="none" spc="0" normalizeH="0" baseline="0" noProof="0" dirty="0" smtClean="0">
                  <a:ln>
                    <a:noFill/>
                  </a:ln>
                  <a:solidFill>
                    <a:sysClr val="windowText" lastClr="000000"/>
                  </a:solidFill>
                  <a:effectLst/>
                  <a:uLnTx/>
                  <a:uFillTx/>
                </a:rPr>
                <a:t>Short Sale or Other</a:t>
              </a:r>
              <a:endParaRPr kumimoji="0" lang="en-US" sz="1400" b="0" i="0" u="none" strike="noStrike" kern="0" cap="none" spc="0" normalizeH="0" baseline="0" noProof="0" dirty="0">
                <a:ln>
                  <a:noFill/>
                </a:ln>
                <a:solidFill>
                  <a:sysClr val="windowText" lastClr="000000"/>
                </a:solidFill>
                <a:effectLst/>
                <a:uLnTx/>
                <a:uFillTx/>
              </a:endParaRPr>
            </a:p>
          </p:txBody>
        </p:sp>
        <p:sp>
          <p:nvSpPr>
            <p:cNvPr id="49" name="Flowchart: Decision 48"/>
            <p:cNvSpPr/>
            <p:nvPr/>
          </p:nvSpPr>
          <p:spPr>
            <a:xfrm>
              <a:off x="457200" y="1789093"/>
              <a:ext cx="1371600" cy="685800"/>
            </a:xfrm>
            <a:prstGeom prst="flowChartDecision">
              <a:avLst/>
            </a:prstGeom>
            <a:gradFill rotWithShape="1">
              <a:gsLst>
                <a:gs pos="0">
                  <a:srgbClr xmlns:mc="http://schemas.openxmlformats.org/markup-compatibility/2006" xmlns:a14="http://schemas.microsoft.com/office/drawing/2010/main" val="F79646" mc:Ignorable="">
                    <a:shade val="51000"/>
                    <a:satMod val="130000"/>
                  </a:srgbClr>
                </a:gs>
                <a:gs pos="80000">
                  <a:srgbClr xmlns:mc="http://schemas.openxmlformats.org/markup-compatibility/2006" xmlns:a14="http://schemas.microsoft.com/office/drawing/2010/main" val="F79646" mc:Ignorable="">
                    <a:shade val="93000"/>
                    <a:satMod val="130000"/>
                  </a:srgbClr>
                </a:gs>
                <a:gs pos="100000">
                  <a:srgbClr xmlns:mc="http://schemas.openxmlformats.org/markup-compatibility/2006" xmlns:a14="http://schemas.microsoft.com/office/drawing/2010/main" val="F79646" mc:Ignorable="">
                    <a:shade val="94000"/>
                    <a:satMod val="135000"/>
                  </a:srgbClr>
                </a:gs>
              </a:gsLst>
              <a:lin ang="16200000" scaled="0"/>
            </a:gradFill>
            <a:ln>
              <a:noFill/>
            </a:ln>
            <a:effectLst>
              <a:outerShdw blurRad="40000" dist="23000" dir="5400000" rotWithShape="0">
                <a:srgbClr xmlns:mc="http://schemas.openxmlformats.org/markup-compatibility/2006" xmlns:a14="http://schemas.microsoft.com/office/drawing/2010/main" val="000000" mc:Ignorable="">
                  <a:alpha val="35000"/>
                </a:srgbClr>
              </a:outerShdw>
            </a:effectLst>
            <a:scene3d>
              <a:camera prst="orthographicFront">
                <a:rot lat="0" lon="0" rev="0"/>
              </a:camera>
              <a:lightRig rig="threePt" dir="t">
                <a:rot lat="0" lon="0" rev="1200000"/>
              </a:lightRig>
            </a:scene3d>
            <a:sp3d>
              <a:bevelT w="63500" h="25400"/>
            </a:sp3d>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smtClean="0">
                  <a:ln>
                    <a:noFill/>
                  </a:ln>
                  <a:solidFill>
                    <a:sysClr val="window" lastClr="FFFFFF"/>
                  </a:solidFill>
                  <a:effectLst/>
                  <a:uLnTx/>
                  <a:uFillTx/>
                  <a:latin typeface="Calibri"/>
                  <a:ea typeface="+mn-ea"/>
                  <a:cs typeface="+mn-cs"/>
                </a:rPr>
                <a:t>S.S.</a:t>
              </a:r>
              <a:br>
                <a:rPr kumimoji="0" lang="en-US" sz="1400" b="1" i="0" u="none" strike="noStrike" kern="0" cap="none" spc="0" normalizeH="0" baseline="0" noProof="0" dirty="0" smtClean="0">
                  <a:ln>
                    <a:noFill/>
                  </a:ln>
                  <a:solidFill>
                    <a:sysClr val="window" lastClr="FFFFFF"/>
                  </a:solidFill>
                  <a:effectLst/>
                  <a:uLnTx/>
                  <a:uFillTx/>
                  <a:latin typeface="Calibri"/>
                  <a:ea typeface="+mn-ea"/>
                  <a:cs typeface="+mn-cs"/>
                </a:rPr>
              </a:br>
              <a:r>
                <a:rPr kumimoji="0" lang="en-US" sz="1400" b="1" i="0" u="none" strike="noStrike" kern="0" cap="none" spc="0" normalizeH="0" baseline="0" noProof="0" dirty="0" smtClean="0">
                  <a:ln>
                    <a:noFill/>
                  </a:ln>
                  <a:solidFill>
                    <a:sysClr val="window" lastClr="FFFFFF"/>
                  </a:solidFill>
                  <a:effectLst/>
                  <a:uLnTx/>
                  <a:uFillTx/>
                  <a:latin typeface="Calibri"/>
                  <a:ea typeface="+mn-ea"/>
                  <a:cs typeface="+mn-cs"/>
                </a:rPr>
                <a:t>Yes</a:t>
              </a:r>
              <a:endParaRPr kumimoji="0" lang="en-US" sz="1400" b="1" i="0" u="none" strike="noStrike" kern="0" cap="none" spc="0" normalizeH="0" baseline="0" noProof="0" dirty="0">
                <a:ln>
                  <a:noFill/>
                </a:ln>
                <a:solidFill>
                  <a:sysClr val="window" lastClr="FFFFFF"/>
                </a:solidFill>
                <a:effectLst/>
                <a:uLnTx/>
                <a:uFillTx/>
                <a:latin typeface="Calibri"/>
                <a:ea typeface="+mn-ea"/>
                <a:cs typeface="+mn-cs"/>
              </a:endParaRPr>
            </a:p>
          </p:txBody>
        </p:sp>
        <p:sp>
          <p:nvSpPr>
            <p:cNvPr id="50" name="Rounded Rectangle 49"/>
            <p:cNvSpPr/>
            <p:nvPr/>
          </p:nvSpPr>
          <p:spPr>
            <a:xfrm>
              <a:off x="1981200" y="1704426"/>
              <a:ext cx="1676400" cy="838200"/>
            </a:xfrm>
            <a:prstGeom prst="roundRect">
              <a:avLst/>
            </a:prstGeom>
            <a:gradFill rotWithShape="1">
              <a:gsLst>
                <a:gs pos="0">
                  <a:srgbClr xmlns:mc="http://schemas.openxmlformats.org/markup-compatibility/2006" xmlns:a14="http://schemas.microsoft.com/office/drawing/2010/main" val="9BBB59" mc:Ignorable="">
                    <a:shade val="51000"/>
                    <a:satMod val="130000"/>
                  </a:srgbClr>
                </a:gs>
                <a:gs pos="80000">
                  <a:srgbClr xmlns:mc="http://schemas.openxmlformats.org/markup-compatibility/2006" xmlns:a14="http://schemas.microsoft.com/office/drawing/2010/main" val="9BBB59" mc:Ignorable="">
                    <a:shade val="93000"/>
                    <a:satMod val="130000"/>
                  </a:srgbClr>
                </a:gs>
                <a:gs pos="100000">
                  <a:srgbClr xmlns:mc="http://schemas.openxmlformats.org/markup-compatibility/2006" xmlns:a14="http://schemas.microsoft.com/office/drawing/2010/main" val="9BBB59" mc:Ignorable="">
                    <a:shade val="94000"/>
                    <a:satMod val="135000"/>
                  </a:srgbClr>
                </a:gs>
              </a:gsLst>
              <a:lin ang="16200000" scaled="0"/>
            </a:gradFill>
            <a:ln>
              <a:noFill/>
            </a:ln>
            <a:effectLst>
              <a:outerShdw blurRad="40000" dist="23000" dir="5400000" rotWithShape="0">
                <a:srgbClr xmlns:mc="http://schemas.openxmlformats.org/markup-compatibility/2006" xmlns:a14="http://schemas.microsoft.com/office/drawing/2010/main" val="000000" mc:Ignorable="">
                  <a:alpha val="35000"/>
                </a:srgbClr>
              </a:outerShdw>
            </a:effectLst>
            <a:scene3d>
              <a:camera prst="orthographicFront">
                <a:rot lat="0" lon="0" rev="0"/>
              </a:camera>
              <a:lightRig rig="threePt" dir="t">
                <a:rot lat="0" lon="0" rev="1200000"/>
              </a:lightRig>
            </a:scene3d>
            <a:sp3d>
              <a:bevelT w="63500" h="25400"/>
            </a:sp3d>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600" b="1" i="0" u="none" strike="noStrike" kern="0" cap="none" spc="0" normalizeH="0" baseline="0" noProof="0" dirty="0" smtClean="0">
                  <a:ln>
                    <a:noFill/>
                  </a:ln>
                  <a:solidFill>
                    <a:sysClr val="window" lastClr="FFFFFF"/>
                  </a:solidFill>
                  <a:effectLst/>
                  <a:uLnTx/>
                  <a:uFillTx/>
                  <a:latin typeface="Calibri"/>
                  <a:ea typeface="+mn-ea"/>
                  <a:cs typeface="+mn-cs"/>
                </a:rPr>
                <a:t>Agent</a:t>
              </a:r>
              <a:br>
                <a:rPr kumimoji="0" lang="en-US" sz="1600" b="1" i="0" u="none" strike="noStrike" kern="0" cap="none" spc="0" normalizeH="0" baseline="0" noProof="0" dirty="0" smtClean="0">
                  <a:ln>
                    <a:noFill/>
                  </a:ln>
                  <a:solidFill>
                    <a:sysClr val="window" lastClr="FFFFFF"/>
                  </a:solidFill>
                  <a:effectLst/>
                  <a:uLnTx/>
                  <a:uFillTx/>
                  <a:latin typeface="Calibri"/>
                  <a:ea typeface="+mn-ea"/>
                  <a:cs typeface="+mn-cs"/>
                </a:rPr>
              </a:br>
              <a:r>
                <a:rPr kumimoji="0" lang="en-US" sz="1600" b="1" i="0" u="none" strike="noStrike" kern="0" cap="none" spc="0" normalizeH="0" baseline="0" noProof="0" dirty="0" smtClean="0">
                  <a:ln>
                    <a:noFill/>
                  </a:ln>
                  <a:solidFill>
                    <a:sysClr val="window" lastClr="FFFFFF"/>
                  </a:solidFill>
                  <a:effectLst/>
                  <a:uLnTx/>
                  <a:uFillTx/>
                  <a:latin typeface="Calibri"/>
                  <a:ea typeface="+mn-ea"/>
                  <a:cs typeface="+mn-cs"/>
                </a:rPr>
                <a:t>Lists Property</a:t>
              </a:r>
              <a:endParaRPr kumimoji="0" lang="en-US" sz="1600" b="1" i="0" u="none" strike="noStrike" kern="0" cap="none" spc="0" normalizeH="0" baseline="0" noProof="0" dirty="0">
                <a:ln>
                  <a:noFill/>
                </a:ln>
                <a:solidFill>
                  <a:sysClr val="window" lastClr="FFFFFF"/>
                </a:solidFill>
                <a:effectLst/>
                <a:uLnTx/>
                <a:uFillTx/>
                <a:latin typeface="Calibri"/>
                <a:ea typeface="+mn-ea"/>
                <a:cs typeface="+mn-cs"/>
              </a:endParaRPr>
            </a:p>
          </p:txBody>
        </p:sp>
        <p:sp>
          <p:nvSpPr>
            <p:cNvPr id="51" name="Rounded Rectangle 50"/>
            <p:cNvSpPr/>
            <p:nvPr/>
          </p:nvSpPr>
          <p:spPr>
            <a:xfrm>
              <a:off x="4004734" y="1807182"/>
              <a:ext cx="1447800" cy="649621"/>
            </a:xfrm>
            <a:prstGeom prst="roundRect">
              <a:avLst/>
            </a:prstGeom>
            <a:gradFill rotWithShape="1">
              <a:gsLst>
                <a:gs pos="0">
                  <a:srgbClr xmlns:mc="http://schemas.openxmlformats.org/markup-compatibility/2006" xmlns:a14="http://schemas.microsoft.com/office/drawing/2010/main" val="8064A2" mc:Ignorable="">
                    <a:shade val="51000"/>
                    <a:satMod val="130000"/>
                  </a:srgbClr>
                </a:gs>
                <a:gs pos="80000">
                  <a:srgbClr xmlns:mc="http://schemas.openxmlformats.org/markup-compatibility/2006" xmlns:a14="http://schemas.microsoft.com/office/drawing/2010/main" val="8064A2" mc:Ignorable="">
                    <a:shade val="93000"/>
                    <a:satMod val="130000"/>
                  </a:srgbClr>
                </a:gs>
                <a:gs pos="100000">
                  <a:srgbClr xmlns:mc="http://schemas.openxmlformats.org/markup-compatibility/2006" xmlns:a14="http://schemas.microsoft.com/office/drawing/2010/main" val="8064A2" mc:Ignorable="">
                    <a:shade val="94000"/>
                    <a:satMod val="135000"/>
                  </a:srgbClr>
                </a:gs>
              </a:gsLst>
              <a:lin ang="16200000" scaled="0"/>
            </a:gradFill>
            <a:ln>
              <a:noFill/>
            </a:ln>
            <a:effectLst>
              <a:outerShdw blurRad="40000" dist="23000" dir="5400000" rotWithShape="0">
                <a:srgbClr xmlns:mc="http://schemas.openxmlformats.org/markup-compatibility/2006" xmlns:a14="http://schemas.microsoft.com/office/drawing/2010/main" val="000000" mc:Ignorable="">
                  <a:alpha val="35000"/>
                </a:srgbClr>
              </a:outerShdw>
            </a:effectLst>
            <a:scene3d>
              <a:camera prst="orthographicFront">
                <a:rot lat="0" lon="0" rev="0"/>
              </a:camera>
              <a:lightRig rig="threePt" dir="t">
                <a:rot lat="0" lon="0" rev="1200000"/>
              </a:lightRig>
            </a:scene3d>
            <a:sp3d>
              <a:bevelT w="63500" h="25400"/>
            </a:sp3d>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600" b="1" i="0" u="none" strike="noStrike" kern="0" cap="none" spc="0" normalizeH="0" baseline="0" noProof="0" dirty="0" smtClean="0">
                  <a:ln>
                    <a:noFill/>
                  </a:ln>
                  <a:solidFill>
                    <a:sysClr val="window" lastClr="FFFFFF"/>
                  </a:solidFill>
                  <a:effectLst/>
                  <a:uLnTx/>
                  <a:uFillTx/>
                  <a:latin typeface="Calibri"/>
                  <a:ea typeface="+mn-ea"/>
                  <a:cs typeface="+mn-cs"/>
                </a:rPr>
                <a:t>Consumer </a:t>
              </a:r>
              <a:br>
                <a:rPr kumimoji="0" lang="en-US" sz="1600" b="1" i="0" u="none" strike="noStrike" kern="0" cap="none" spc="0" normalizeH="0" baseline="0" noProof="0" dirty="0" smtClean="0">
                  <a:ln>
                    <a:noFill/>
                  </a:ln>
                  <a:solidFill>
                    <a:sysClr val="window" lastClr="FFFFFF"/>
                  </a:solidFill>
                  <a:effectLst/>
                  <a:uLnTx/>
                  <a:uFillTx/>
                  <a:latin typeface="Calibri"/>
                  <a:ea typeface="+mn-ea"/>
                  <a:cs typeface="+mn-cs"/>
                </a:rPr>
              </a:br>
              <a:r>
                <a:rPr kumimoji="0" lang="en-US" sz="1600" b="1" i="0" u="none" strike="noStrike" kern="0" cap="none" spc="0" normalizeH="0" baseline="0" noProof="0" dirty="0" smtClean="0">
                  <a:ln>
                    <a:noFill/>
                  </a:ln>
                  <a:solidFill>
                    <a:sysClr val="window" lastClr="FFFFFF"/>
                  </a:solidFill>
                  <a:effectLst/>
                  <a:uLnTx/>
                  <a:uFillTx/>
                  <a:latin typeface="Calibri"/>
                  <a:ea typeface="+mn-ea"/>
                  <a:cs typeface="+mn-cs"/>
                </a:rPr>
                <a:t>Feedback</a:t>
              </a:r>
              <a:endParaRPr kumimoji="0" lang="en-US" sz="1600" b="1" i="0" u="none" strike="noStrike" kern="0" cap="none" spc="0" normalizeH="0" baseline="0" noProof="0" dirty="0">
                <a:ln>
                  <a:noFill/>
                </a:ln>
                <a:solidFill>
                  <a:sysClr val="window" lastClr="FFFFFF"/>
                </a:solidFill>
                <a:effectLst/>
                <a:uLnTx/>
                <a:uFillTx/>
                <a:latin typeface="Calibri"/>
                <a:ea typeface="+mn-ea"/>
                <a:cs typeface="+mn-cs"/>
              </a:endParaRPr>
            </a:p>
          </p:txBody>
        </p:sp>
        <p:sp>
          <p:nvSpPr>
            <p:cNvPr id="52" name="Flowchart: Decision 51"/>
            <p:cNvSpPr/>
            <p:nvPr/>
          </p:nvSpPr>
          <p:spPr>
            <a:xfrm>
              <a:off x="5596466" y="1827193"/>
              <a:ext cx="1490134" cy="647700"/>
            </a:xfrm>
            <a:prstGeom prst="flowChartDecision">
              <a:avLst/>
            </a:prstGeom>
            <a:gradFill rotWithShape="1">
              <a:gsLst>
                <a:gs pos="0">
                  <a:srgbClr xmlns:mc="http://schemas.openxmlformats.org/markup-compatibility/2006" xmlns:a14="http://schemas.microsoft.com/office/drawing/2010/main" val="F79646" mc:Ignorable="">
                    <a:shade val="51000"/>
                    <a:satMod val="130000"/>
                  </a:srgbClr>
                </a:gs>
                <a:gs pos="80000">
                  <a:srgbClr xmlns:mc="http://schemas.openxmlformats.org/markup-compatibility/2006" xmlns:a14="http://schemas.microsoft.com/office/drawing/2010/main" val="F79646" mc:Ignorable="">
                    <a:shade val="93000"/>
                    <a:satMod val="130000"/>
                  </a:srgbClr>
                </a:gs>
                <a:gs pos="100000">
                  <a:srgbClr xmlns:mc="http://schemas.openxmlformats.org/markup-compatibility/2006" xmlns:a14="http://schemas.microsoft.com/office/drawing/2010/main" val="F79646" mc:Ignorable="">
                    <a:shade val="94000"/>
                    <a:satMod val="135000"/>
                  </a:srgbClr>
                </a:gs>
              </a:gsLst>
              <a:lin ang="16200000" scaled="0"/>
            </a:gradFill>
            <a:ln>
              <a:noFill/>
            </a:ln>
            <a:effectLst>
              <a:outerShdw blurRad="40000" dist="23000" dir="5400000" rotWithShape="0">
                <a:srgbClr xmlns:mc="http://schemas.openxmlformats.org/markup-compatibility/2006" xmlns:a14="http://schemas.microsoft.com/office/drawing/2010/main" val="000000" mc:Ignorable="">
                  <a:alpha val="35000"/>
                </a:srgbClr>
              </a:outerShdw>
            </a:effectLst>
            <a:scene3d>
              <a:camera prst="orthographicFront">
                <a:rot lat="0" lon="0" rev="0"/>
              </a:camera>
              <a:lightRig rig="threePt" dir="t">
                <a:rot lat="0" lon="0" rev="1200000"/>
              </a:lightRig>
            </a:scene3d>
            <a:sp3d>
              <a:bevelT w="63500" h="25400"/>
            </a:sp3d>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smtClean="0">
                  <a:ln>
                    <a:noFill/>
                  </a:ln>
                  <a:solidFill>
                    <a:sysClr val="window" lastClr="FFFFFF"/>
                  </a:solidFill>
                  <a:effectLst/>
                  <a:uLnTx/>
                  <a:uFillTx/>
                  <a:latin typeface="Calibri"/>
                  <a:ea typeface="+mn-ea"/>
                  <a:cs typeface="+mn-cs"/>
                </a:rPr>
                <a:t>Errors?</a:t>
              </a:r>
              <a:endParaRPr kumimoji="0" lang="en-US" sz="1400" b="1" i="0" u="none" strike="noStrike" kern="0" cap="none" spc="0" normalizeH="0" baseline="0" noProof="0" dirty="0">
                <a:ln>
                  <a:noFill/>
                </a:ln>
                <a:solidFill>
                  <a:sysClr val="window" lastClr="FFFFFF"/>
                </a:solidFill>
                <a:effectLst/>
                <a:uLnTx/>
                <a:uFillTx/>
                <a:latin typeface="Calibri"/>
                <a:ea typeface="+mn-ea"/>
                <a:cs typeface="+mn-cs"/>
              </a:endParaRPr>
            </a:p>
          </p:txBody>
        </p:sp>
        <p:sp>
          <p:nvSpPr>
            <p:cNvPr id="53" name="Rounded Rectangle 52"/>
            <p:cNvSpPr/>
            <p:nvPr/>
          </p:nvSpPr>
          <p:spPr>
            <a:xfrm>
              <a:off x="7188639" y="1765810"/>
              <a:ext cx="1574361" cy="709083"/>
            </a:xfrm>
            <a:prstGeom prst="roundRect">
              <a:avLst/>
            </a:prstGeom>
            <a:gradFill rotWithShape="1">
              <a:gsLst>
                <a:gs pos="0">
                  <a:srgbClr xmlns:mc="http://schemas.openxmlformats.org/markup-compatibility/2006" xmlns:a14="http://schemas.microsoft.com/office/drawing/2010/main" val="C0504D" mc:Ignorable="">
                    <a:shade val="51000"/>
                    <a:satMod val="130000"/>
                  </a:srgbClr>
                </a:gs>
                <a:gs pos="80000">
                  <a:srgbClr xmlns:mc="http://schemas.openxmlformats.org/markup-compatibility/2006" xmlns:a14="http://schemas.microsoft.com/office/drawing/2010/main" val="C0504D" mc:Ignorable="">
                    <a:shade val="93000"/>
                    <a:satMod val="130000"/>
                  </a:srgbClr>
                </a:gs>
                <a:gs pos="100000">
                  <a:srgbClr xmlns:mc="http://schemas.openxmlformats.org/markup-compatibility/2006" xmlns:a14="http://schemas.microsoft.com/office/drawing/2010/main" val="C0504D" mc:Ignorable="">
                    <a:shade val="94000"/>
                    <a:satMod val="135000"/>
                  </a:srgbClr>
                </a:gs>
              </a:gsLst>
              <a:lin ang="16200000" scaled="0"/>
            </a:gradFill>
            <a:ln>
              <a:noFill/>
            </a:ln>
            <a:effectLst>
              <a:outerShdw blurRad="40000" dist="23000" dir="5400000" rotWithShape="0">
                <a:srgbClr xmlns:mc="http://schemas.openxmlformats.org/markup-compatibility/2006" xmlns:a14="http://schemas.microsoft.com/office/drawing/2010/main" val="000000" mc:Ignorable="">
                  <a:alpha val="35000"/>
                </a:srgbClr>
              </a:outerShdw>
            </a:effectLst>
            <a:scene3d>
              <a:camera prst="orthographicFront">
                <a:rot lat="0" lon="0" rev="0"/>
              </a:camera>
              <a:lightRig rig="threePt" dir="t">
                <a:rot lat="0" lon="0" rev="1200000"/>
              </a:lightRig>
            </a:scene3d>
            <a:sp3d>
              <a:bevelT w="63500" h="25400"/>
            </a:sp3d>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600" b="1" i="0" u="none" strike="noStrike" kern="0" cap="none" spc="0" normalizeH="0" baseline="0" noProof="0" dirty="0" err="1" smtClean="0">
                  <a:ln>
                    <a:noFill/>
                  </a:ln>
                  <a:solidFill>
                    <a:sysClr val="window" lastClr="FFFFFF"/>
                  </a:solidFill>
                  <a:effectLst/>
                  <a:uLnTx/>
                  <a:uFillTx/>
                  <a:latin typeface="Calibri"/>
                  <a:ea typeface="+mn-ea"/>
                  <a:cs typeface="+mn-cs"/>
                </a:rPr>
                <a:t>REOCentric</a:t>
              </a:r>
              <a:r>
                <a:rPr kumimoji="0" lang="en-US" sz="1600" b="1" i="0" u="none" strike="noStrike" kern="0" cap="none" spc="0" normalizeH="0" baseline="0" noProof="0" dirty="0" smtClean="0">
                  <a:ln>
                    <a:noFill/>
                  </a:ln>
                  <a:solidFill>
                    <a:sysClr val="window" lastClr="FFFFFF"/>
                  </a:solidFill>
                  <a:effectLst/>
                  <a:uLnTx/>
                  <a:uFillTx/>
                  <a:latin typeface="Calibri"/>
                  <a:ea typeface="+mn-ea"/>
                  <a:cs typeface="+mn-cs"/>
                </a:rPr>
                <a:t/>
              </a:r>
              <a:br>
                <a:rPr kumimoji="0" lang="en-US" sz="1600" b="1" i="0" u="none" strike="noStrike" kern="0" cap="none" spc="0" normalizeH="0" baseline="0" noProof="0" dirty="0" smtClean="0">
                  <a:ln>
                    <a:noFill/>
                  </a:ln>
                  <a:solidFill>
                    <a:sysClr val="window" lastClr="FFFFFF"/>
                  </a:solidFill>
                  <a:effectLst/>
                  <a:uLnTx/>
                  <a:uFillTx/>
                  <a:latin typeface="Calibri"/>
                  <a:ea typeface="+mn-ea"/>
                  <a:cs typeface="+mn-cs"/>
                </a:rPr>
              </a:br>
              <a:r>
                <a:rPr kumimoji="0" lang="en-US" sz="1600" b="1" i="0" u="none" strike="noStrike" kern="0" cap="none" spc="0" normalizeH="0" baseline="0" noProof="0" dirty="0" smtClean="0">
                  <a:ln>
                    <a:noFill/>
                  </a:ln>
                  <a:solidFill>
                    <a:sysClr val="window" lastClr="FFFFFF"/>
                  </a:solidFill>
                  <a:effectLst/>
                  <a:uLnTx/>
                  <a:uFillTx/>
                  <a:latin typeface="Calibri"/>
                  <a:ea typeface="+mn-ea"/>
                  <a:cs typeface="+mn-cs"/>
                </a:rPr>
                <a:t>mitigation</a:t>
              </a:r>
              <a:endParaRPr kumimoji="0" lang="en-US" sz="1600" b="1" i="0" u="none" strike="noStrike" kern="0" cap="none" spc="0" normalizeH="0" baseline="0" noProof="0" dirty="0">
                <a:ln>
                  <a:noFill/>
                </a:ln>
                <a:solidFill>
                  <a:sysClr val="window" lastClr="FFFFFF"/>
                </a:solidFill>
                <a:effectLst/>
                <a:uLnTx/>
                <a:uFillTx/>
                <a:latin typeface="Calibri"/>
                <a:ea typeface="+mn-ea"/>
                <a:cs typeface="+mn-cs"/>
              </a:endParaRPr>
            </a:p>
          </p:txBody>
        </p:sp>
        <p:sp>
          <p:nvSpPr>
            <p:cNvPr id="54" name="Rounded Rectangle 53"/>
            <p:cNvSpPr/>
            <p:nvPr/>
          </p:nvSpPr>
          <p:spPr>
            <a:xfrm>
              <a:off x="457200" y="2855893"/>
              <a:ext cx="1676400" cy="838200"/>
            </a:xfrm>
            <a:prstGeom prst="roundRect">
              <a:avLst/>
            </a:prstGeom>
            <a:gradFill rotWithShape="1">
              <a:gsLst>
                <a:gs pos="0">
                  <a:srgbClr xmlns:mc="http://schemas.openxmlformats.org/markup-compatibility/2006" xmlns:a14="http://schemas.microsoft.com/office/drawing/2010/main" val="9BBB59" mc:Ignorable="">
                    <a:shade val="51000"/>
                    <a:satMod val="130000"/>
                  </a:srgbClr>
                </a:gs>
                <a:gs pos="80000">
                  <a:srgbClr xmlns:mc="http://schemas.openxmlformats.org/markup-compatibility/2006" xmlns:a14="http://schemas.microsoft.com/office/drawing/2010/main" val="9BBB59" mc:Ignorable="">
                    <a:shade val="93000"/>
                    <a:satMod val="130000"/>
                  </a:srgbClr>
                </a:gs>
                <a:gs pos="100000">
                  <a:srgbClr xmlns:mc="http://schemas.openxmlformats.org/markup-compatibility/2006" xmlns:a14="http://schemas.microsoft.com/office/drawing/2010/main" val="9BBB59" mc:Ignorable="">
                    <a:shade val="94000"/>
                    <a:satMod val="135000"/>
                  </a:srgbClr>
                </a:gs>
              </a:gsLst>
              <a:lin ang="16200000" scaled="0"/>
            </a:gradFill>
            <a:ln>
              <a:noFill/>
            </a:ln>
            <a:effectLst>
              <a:outerShdw blurRad="40000" dist="23000" dir="5400000" rotWithShape="0">
                <a:srgbClr xmlns:mc="http://schemas.openxmlformats.org/markup-compatibility/2006" xmlns:a14="http://schemas.microsoft.com/office/drawing/2010/main" val="000000" mc:Ignorable="">
                  <a:alpha val="35000"/>
                </a:srgbClr>
              </a:outerShdw>
            </a:effectLst>
            <a:scene3d>
              <a:camera prst="orthographicFront">
                <a:rot lat="0" lon="0" rev="0"/>
              </a:camera>
              <a:lightRig rig="threePt" dir="t">
                <a:rot lat="0" lon="0" rev="1200000"/>
              </a:lightRig>
            </a:scene3d>
            <a:sp3d>
              <a:bevelT w="63500" h="25400"/>
            </a:sp3d>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600" b="1" i="0" u="none" strike="noStrike" kern="0" cap="none" spc="0" normalizeH="0" baseline="0" noProof="0" dirty="0" smtClean="0">
                  <a:ln>
                    <a:noFill/>
                  </a:ln>
                  <a:solidFill>
                    <a:sysClr val="window" lastClr="FFFFFF"/>
                  </a:solidFill>
                  <a:effectLst/>
                  <a:uLnTx/>
                  <a:uFillTx/>
                  <a:latin typeface="Calibri"/>
                  <a:ea typeface="+mn-ea"/>
                  <a:cs typeface="+mn-cs"/>
                </a:rPr>
                <a:t>Agent Markets Property</a:t>
              </a:r>
              <a:endParaRPr kumimoji="0" lang="en-US" sz="1600" b="1" i="0" u="none" strike="noStrike" kern="0" cap="none" spc="0" normalizeH="0" baseline="0" noProof="0" dirty="0">
                <a:ln>
                  <a:noFill/>
                </a:ln>
                <a:solidFill>
                  <a:sysClr val="window" lastClr="FFFFFF"/>
                </a:solidFill>
                <a:effectLst/>
                <a:uLnTx/>
                <a:uFillTx/>
                <a:latin typeface="Calibri"/>
                <a:ea typeface="+mn-ea"/>
                <a:cs typeface="+mn-cs"/>
              </a:endParaRPr>
            </a:p>
          </p:txBody>
        </p:sp>
        <p:sp>
          <p:nvSpPr>
            <p:cNvPr id="55" name="Flowchart: Decision 54"/>
            <p:cNvSpPr/>
            <p:nvPr/>
          </p:nvSpPr>
          <p:spPr>
            <a:xfrm>
              <a:off x="2209800" y="2951143"/>
              <a:ext cx="1490134" cy="647700"/>
            </a:xfrm>
            <a:prstGeom prst="flowChartDecision">
              <a:avLst/>
            </a:prstGeom>
            <a:gradFill rotWithShape="1">
              <a:gsLst>
                <a:gs pos="0">
                  <a:srgbClr xmlns:mc="http://schemas.openxmlformats.org/markup-compatibility/2006" xmlns:a14="http://schemas.microsoft.com/office/drawing/2010/main" val="F79646" mc:Ignorable="">
                    <a:shade val="51000"/>
                    <a:satMod val="130000"/>
                  </a:srgbClr>
                </a:gs>
                <a:gs pos="80000">
                  <a:srgbClr xmlns:mc="http://schemas.openxmlformats.org/markup-compatibility/2006" xmlns:a14="http://schemas.microsoft.com/office/drawing/2010/main" val="F79646" mc:Ignorable="">
                    <a:shade val="93000"/>
                    <a:satMod val="130000"/>
                  </a:srgbClr>
                </a:gs>
                <a:gs pos="100000">
                  <a:srgbClr xmlns:mc="http://schemas.openxmlformats.org/markup-compatibility/2006" xmlns:a14="http://schemas.microsoft.com/office/drawing/2010/main" val="F79646" mc:Ignorable="">
                    <a:shade val="94000"/>
                    <a:satMod val="135000"/>
                  </a:srgbClr>
                </a:gs>
              </a:gsLst>
              <a:lin ang="16200000" scaled="0"/>
            </a:gradFill>
            <a:ln>
              <a:noFill/>
            </a:ln>
            <a:effectLst>
              <a:outerShdw blurRad="40000" dist="23000" dir="5400000" rotWithShape="0">
                <a:srgbClr xmlns:mc="http://schemas.openxmlformats.org/markup-compatibility/2006" xmlns:a14="http://schemas.microsoft.com/office/drawing/2010/main" val="000000" mc:Ignorable="">
                  <a:alpha val="35000"/>
                </a:srgbClr>
              </a:outerShdw>
            </a:effectLst>
            <a:scene3d>
              <a:camera prst="orthographicFront">
                <a:rot lat="0" lon="0" rev="0"/>
              </a:camera>
              <a:lightRig rig="threePt" dir="t">
                <a:rot lat="0" lon="0" rev="1200000"/>
              </a:lightRig>
            </a:scene3d>
            <a:sp3d>
              <a:bevelT w="63500" h="25400"/>
            </a:sp3d>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600" b="1" i="0" u="none" strike="noStrike" kern="0" cap="none" spc="0" normalizeH="0" baseline="0" noProof="0" dirty="0" smtClean="0">
                  <a:ln>
                    <a:noFill/>
                  </a:ln>
                  <a:solidFill>
                    <a:sysClr val="window" lastClr="FFFFFF"/>
                  </a:solidFill>
                  <a:effectLst/>
                  <a:uLnTx/>
                  <a:uFillTx/>
                  <a:latin typeface="Calibri"/>
                  <a:ea typeface="+mn-ea"/>
                  <a:cs typeface="+mn-cs"/>
                </a:rPr>
                <a:t>Offers</a:t>
              </a:r>
              <a:endParaRPr kumimoji="0" lang="en-US" sz="1600" b="1" i="0" u="none" strike="noStrike" kern="0" cap="none" spc="0" normalizeH="0" baseline="0" noProof="0" dirty="0">
                <a:ln>
                  <a:noFill/>
                </a:ln>
                <a:solidFill>
                  <a:sysClr val="window" lastClr="FFFFFF"/>
                </a:solidFill>
                <a:effectLst/>
                <a:uLnTx/>
                <a:uFillTx/>
                <a:latin typeface="Calibri"/>
                <a:ea typeface="+mn-ea"/>
                <a:cs typeface="+mn-cs"/>
              </a:endParaRPr>
            </a:p>
          </p:txBody>
        </p:sp>
        <p:sp>
          <p:nvSpPr>
            <p:cNvPr id="56" name="Rounded Rectangle 55"/>
            <p:cNvSpPr/>
            <p:nvPr/>
          </p:nvSpPr>
          <p:spPr>
            <a:xfrm>
              <a:off x="3810000" y="2862243"/>
              <a:ext cx="1524000" cy="838200"/>
            </a:xfrm>
            <a:prstGeom prst="roundRect">
              <a:avLst/>
            </a:prstGeom>
            <a:gradFill rotWithShape="1">
              <a:gsLst>
                <a:gs pos="0">
                  <a:srgbClr xmlns:mc="http://schemas.openxmlformats.org/markup-compatibility/2006" xmlns:a14="http://schemas.microsoft.com/office/drawing/2010/main" val="4BACC6" mc:Ignorable="">
                    <a:shade val="51000"/>
                    <a:satMod val="130000"/>
                  </a:srgbClr>
                </a:gs>
                <a:gs pos="80000">
                  <a:srgbClr xmlns:mc="http://schemas.openxmlformats.org/markup-compatibility/2006" xmlns:a14="http://schemas.microsoft.com/office/drawing/2010/main" val="4BACC6" mc:Ignorable="">
                    <a:shade val="93000"/>
                    <a:satMod val="130000"/>
                  </a:srgbClr>
                </a:gs>
                <a:gs pos="100000">
                  <a:srgbClr xmlns:mc="http://schemas.openxmlformats.org/markup-compatibility/2006" xmlns:a14="http://schemas.microsoft.com/office/drawing/2010/main" val="4BACC6" mc:Ignorable="">
                    <a:shade val="94000"/>
                    <a:satMod val="135000"/>
                  </a:srgbClr>
                </a:gs>
              </a:gsLst>
              <a:lin ang="16200000" scaled="0"/>
            </a:gradFill>
            <a:ln>
              <a:noFill/>
            </a:ln>
            <a:effectLst>
              <a:outerShdw blurRad="40000" dist="23000" dir="5400000" rotWithShape="0">
                <a:srgbClr xmlns:mc="http://schemas.openxmlformats.org/markup-compatibility/2006" xmlns:a14="http://schemas.microsoft.com/office/drawing/2010/main" val="000000" mc:Ignorable="">
                  <a:alpha val="35000"/>
                </a:srgbClr>
              </a:outerShdw>
            </a:effectLst>
            <a:scene3d>
              <a:camera prst="orthographicFront">
                <a:rot lat="0" lon="0" rev="0"/>
              </a:camera>
              <a:lightRig rig="threePt" dir="t">
                <a:rot lat="0" lon="0" rev="1200000"/>
              </a:lightRig>
            </a:scene3d>
            <a:sp3d>
              <a:bevelT w="63500" h="25400"/>
            </a:sp3d>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ysClr val="window" lastClr="FFFFFF"/>
                </a:solidFill>
                <a:effectLst/>
                <a:uLnTx/>
                <a:uFillTx/>
                <a:latin typeface="Calibri"/>
                <a:ea typeface="+mn-ea"/>
                <a:cs typeface="+mn-cs"/>
              </a:endParaRPr>
            </a:p>
          </p:txBody>
        </p:sp>
        <p:sp>
          <p:nvSpPr>
            <p:cNvPr id="57" name="Rounded Rectangle 56"/>
            <p:cNvSpPr/>
            <p:nvPr/>
          </p:nvSpPr>
          <p:spPr>
            <a:xfrm>
              <a:off x="4114800" y="2951143"/>
              <a:ext cx="1676400" cy="838200"/>
            </a:xfrm>
            <a:prstGeom prst="roundRect">
              <a:avLst/>
            </a:prstGeom>
            <a:gradFill rotWithShape="1">
              <a:gsLst>
                <a:gs pos="0">
                  <a:srgbClr xmlns:mc="http://schemas.openxmlformats.org/markup-compatibility/2006" xmlns:a14="http://schemas.microsoft.com/office/drawing/2010/main" val="9BBB59" mc:Ignorable="">
                    <a:shade val="51000"/>
                    <a:satMod val="130000"/>
                  </a:srgbClr>
                </a:gs>
                <a:gs pos="80000">
                  <a:srgbClr xmlns:mc="http://schemas.openxmlformats.org/markup-compatibility/2006" xmlns:a14="http://schemas.microsoft.com/office/drawing/2010/main" val="9BBB59" mc:Ignorable="">
                    <a:shade val="93000"/>
                    <a:satMod val="130000"/>
                  </a:srgbClr>
                </a:gs>
                <a:gs pos="100000">
                  <a:srgbClr xmlns:mc="http://schemas.openxmlformats.org/markup-compatibility/2006" xmlns:a14="http://schemas.microsoft.com/office/drawing/2010/main" val="9BBB59" mc:Ignorable="">
                    <a:shade val="94000"/>
                    <a:satMod val="135000"/>
                  </a:srgbClr>
                </a:gs>
              </a:gsLst>
              <a:lin ang="16200000" scaled="0"/>
            </a:gradFill>
            <a:ln>
              <a:noFill/>
            </a:ln>
            <a:effectLst>
              <a:outerShdw blurRad="40000" dist="23000" dir="5400000" rotWithShape="0">
                <a:srgbClr xmlns:mc="http://schemas.openxmlformats.org/markup-compatibility/2006" xmlns:a14="http://schemas.microsoft.com/office/drawing/2010/main" val="000000" mc:Ignorable="">
                  <a:alpha val="35000"/>
                </a:srgbClr>
              </a:outerShdw>
            </a:effectLst>
            <a:scene3d>
              <a:camera prst="orthographicFront">
                <a:rot lat="0" lon="0" rev="0"/>
              </a:camera>
              <a:lightRig rig="threePt" dir="t">
                <a:rot lat="0" lon="0" rev="1200000"/>
              </a:lightRig>
            </a:scene3d>
            <a:sp3d>
              <a:bevelT w="63500" h="25400"/>
            </a:sp3d>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600" b="1" i="0" u="none" strike="noStrike" kern="0" cap="none" spc="0" normalizeH="0" baseline="0" noProof="0" dirty="0" smtClean="0">
                  <a:ln>
                    <a:noFill/>
                  </a:ln>
                  <a:solidFill>
                    <a:sysClr val="window" lastClr="FFFFFF"/>
                  </a:solidFill>
                  <a:effectLst/>
                  <a:uLnTx/>
                  <a:uFillTx/>
                  <a:latin typeface="Calibri"/>
                  <a:ea typeface="+mn-ea"/>
                  <a:cs typeface="+mn-cs"/>
                </a:rPr>
                <a:t>Agent, buyer, lender</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600" b="1" i="0" u="none" strike="noStrike" kern="0" cap="none" spc="0" normalizeH="0" baseline="0" noProof="0" dirty="0" smtClean="0">
                  <a:ln>
                    <a:noFill/>
                  </a:ln>
                  <a:solidFill>
                    <a:sysClr val="window" lastClr="FFFFFF"/>
                  </a:solidFill>
                  <a:effectLst/>
                  <a:uLnTx/>
                  <a:uFillTx/>
                  <a:latin typeface="Calibri"/>
                  <a:ea typeface="+mn-ea"/>
                  <a:cs typeface="+mn-cs"/>
                </a:rPr>
                <a:t>Negotiations</a:t>
              </a:r>
              <a:endParaRPr kumimoji="0" lang="en-US" sz="1600" b="1" i="0" u="none" strike="noStrike" kern="0" cap="none" spc="0" normalizeH="0" baseline="0" noProof="0" dirty="0">
                <a:ln>
                  <a:noFill/>
                </a:ln>
                <a:solidFill>
                  <a:sysClr val="window" lastClr="FFFFFF"/>
                </a:solidFill>
                <a:effectLst/>
                <a:uLnTx/>
                <a:uFillTx/>
                <a:latin typeface="Calibri"/>
                <a:ea typeface="+mn-ea"/>
                <a:cs typeface="+mn-cs"/>
              </a:endParaRPr>
            </a:p>
          </p:txBody>
        </p:sp>
        <p:sp>
          <p:nvSpPr>
            <p:cNvPr id="58" name="Flowchart: Decision 57"/>
            <p:cNvSpPr/>
            <p:nvPr/>
          </p:nvSpPr>
          <p:spPr>
            <a:xfrm>
              <a:off x="5873043" y="2951143"/>
              <a:ext cx="2280357" cy="647700"/>
            </a:xfrm>
            <a:prstGeom prst="flowChartDecision">
              <a:avLst/>
            </a:prstGeom>
            <a:gradFill rotWithShape="1">
              <a:gsLst>
                <a:gs pos="0">
                  <a:srgbClr xmlns:mc="http://schemas.openxmlformats.org/markup-compatibility/2006" xmlns:a14="http://schemas.microsoft.com/office/drawing/2010/main" val="F79646" mc:Ignorable="">
                    <a:shade val="51000"/>
                    <a:satMod val="130000"/>
                  </a:srgbClr>
                </a:gs>
                <a:gs pos="80000">
                  <a:srgbClr xmlns:mc="http://schemas.openxmlformats.org/markup-compatibility/2006" xmlns:a14="http://schemas.microsoft.com/office/drawing/2010/main" val="F79646" mc:Ignorable="">
                    <a:shade val="93000"/>
                    <a:satMod val="130000"/>
                  </a:srgbClr>
                </a:gs>
                <a:gs pos="100000">
                  <a:srgbClr xmlns:mc="http://schemas.openxmlformats.org/markup-compatibility/2006" xmlns:a14="http://schemas.microsoft.com/office/drawing/2010/main" val="F79646" mc:Ignorable="">
                    <a:shade val="94000"/>
                    <a:satMod val="135000"/>
                  </a:srgbClr>
                </a:gs>
              </a:gsLst>
              <a:lin ang="16200000" scaled="0"/>
            </a:gradFill>
            <a:ln>
              <a:noFill/>
            </a:ln>
            <a:effectLst>
              <a:outerShdw blurRad="40000" dist="23000" dir="5400000" rotWithShape="0">
                <a:srgbClr xmlns:mc="http://schemas.openxmlformats.org/markup-compatibility/2006" xmlns:a14="http://schemas.microsoft.com/office/drawing/2010/main" val="000000" mc:Ignorable="">
                  <a:alpha val="35000"/>
                </a:srgbClr>
              </a:outerShdw>
            </a:effectLst>
            <a:scene3d>
              <a:camera prst="orthographicFront">
                <a:rot lat="0" lon="0" rev="0"/>
              </a:camera>
              <a:lightRig rig="threePt" dir="t">
                <a:rot lat="0" lon="0" rev="1200000"/>
              </a:lightRig>
            </a:scene3d>
            <a:sp3d>
              <a:bevelT w="63500" h="25400"/>
            </a:sp3d>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600" b="1" i="0" u="none" strike="noStrike" kern="0" cap="none" spc="0" normalizeH="0" baseline="0" noProof="0" dirty="0" smtClean="0">
                  <a:ln>
                    <a:noFill/>
                  </a:ln>
                  <a:solidFill>
                    <a:sysClr val="window" lastClr="FFFFFF"/>
                  </a:solidFill>
                  <a:effectLst/>
                  <a:uLnTx/>
                  <a:uFillTx/>
                  <a:latin typeface="Calibri"/>
                  <a:ea typeface="+mn-ea"/>
                  <a:cs typeface="+mn-cs"/>
                </a:rPr>
                <a:t>Accepted</a:t>
              </a:r>
              <a:endParaRPr kumimoji="0" lang="en-US" sz="1600" b="1" i="0" u="none" strike="noStrike" kern="0" cap="none" spc="0" normalizeH="0" baseline="0" noProof="0" dirty="0">
                <a:ln>
                  <a:noFill/>
                </a:ln>
                <a:solidFill>
                  <a:sysClr val="window" lastClr="FFFFFF"/>
                </a:solidFill>
                <a:effectLst/>
                <a:uLnTx/>
                <a:uFillTx/>
                <a:latin typeface="Calibri"/>
                <a:ea typeface="+mn-ea"/>
                <a:cs typeface="+mn-cs"/>
              </a:endParaRPr>
            </a:p>
          </p:txBody>
        </p:sp>
        <p:sp>
          <p:nvSpPr>
            <p:cNvPr id="59" name="Rounded Rectangle 58"/>
            <p:cNvSpPr/>
            <p:nvPr/>
          </p:nvSpPr>
          <p:spPr>
            <a:xfrm>
              <a:off x="5762978" y="4117426"/>
              <a:ext cx="1524000" cy="838200"/>
            </a:xfrm>
            <a:prstGeom prst="roundRect">
              <a:avLst/>
            </a:prstGeom>
            <a:gradFill rotWithShape="1">
              <a:gsLst>
                <a:gs pos="0">
                  <a:srgbClr xmlns:mc="http://schemas.openxmlformats.org/markup-compatibility/2006" xmlns:a14="http://schemas.microsoft.com/office/drawing/2010/main" val="4BACC6" mc:Ignorable="">
                    <a:shade val="51000"/>
                    <a:satMod val="130000"/>
                  </a:srgbClr>
                </a:gs>
                <a:gs pos="80000">
                  <a:srgbClr xmlns:mc="http://schemas.openxmlformats.org/markup-compatibility/2006" xmlns:a14="http://schemas.microsoft.com/office/drawing/2010/main" val="4BACC6" mc:Ignorable="">
                    <a:shade val="93000"/>
                    <a:satMod val="130000"/>
                  </a:srgbClr>
                </a:gs>
                <a:gs pos="100000">
                  <a:srgbClr xmlns:mc="http://schemas.openxmlformats.org/markup-compatibility/2006" xmlns:a14="http://schemas.microsoft.com/office/drawing/2010/main" val="4BACC6" mc:Ignorable="">
                    <a:shade val="94000"/>
                    <a:satMod val="135000"/>
                  </a:srgbClr>
                </a:gs>
              </a:gsLst>
              <a:lin ang="16200000" scaled="0"/>
            </a:gradFill>
            <a:ln>
              <a:noFill/>
            </a:ln>
            <a:effectLst>
              <a:outerShdw blurRad="40000" dist="23000" dir="5400000" rotWithShape="0">
                <a:srgbClr xmlns:mc="http://schemas.openxmlformats.org/markup-compatibility/2006" xmlns:a14="http://schemas.microsoft.com/office/drawing/2010/main" val="000000" mc:Ignorable="">
                  <a:alpha val="35000"/>
                </a:srgbClr>
              </a:outerShdw>
            </a:effectLst>
            <a:scene3d>
              <a:camera prst="orthographicFront">
                <a:rot lat="0" lon="0" rev="0"/>
              </a:camera>
              <a:lightRig rig="threePt" dir="t">
                <a:rot lat="0" lon="0" rev="1200000"/>
              </a:lightRig>
            </a:scene3d>
            <a:sp3d>
              <a:bevelT w="63500" h="25400"/>
            </a:sp3d>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ysClr val="window" lastClr="FFFFFF"/>
                </a:solidFill>
                <a:effectLst/>
                <a:uLnTx/>
                <a:uFillTx/>
                <a:latin typeface="Calibri"/>
                <a:ea typeface="+mn-ea"/>
                <a:cs typeface="+mn-cs"/>
              </a:endParaRPr>
            </a:p>
          </p:txBody>
        </p:sp>
        <p:sp>
          <p:nvSpPr>
            <p:cNvPr id="60" name="Rounded Rectangle 59"/>
            <p:cNvSpPr/>
            <p:nvPr/>
          </p:nvSpPr>
          <p:spPr>
            <a:xfrm>
              <a:off x="6067778" y="4206326"/>
              <a:ext cx="1676400" cy="838200"/>
            </a:xfrm>
            <a:prstGeom prst="roundRect">
              <a:avLst/>
            </a:prstGeom>
            <a:gradFill rotWithShape="1">
              <a:gsLst>
                <a:gs pos="0">
                  <a:srgbClr xmlns:mc="http://schemas.openxmlformats.org/markup-compatibility/2006" xmlns:a14="http://schemas.microsoft.com/office/drawing/2010/main" val="9BBB59" mc:Ignorable="">
                    <a:shade val="51000"/>
                    <a:satMod val="130000"/>
                  </a:srgbClr>
                </a:gs>
                <a:gs pos="80000">
                  <a:srgbClr xmlns:mc="http://schemas.openxmlformats.org/markup-compatibility/2006" xmlns:a14="http://schemas.microsoft.com/office/drawing/2010/main" val="9BBB59" mc:Ignorable="">
                    <a:shade val="93000"/>
                    <a:satMod val="130000"/>
                  </a:srgbClr>
                </a:gs>
                <a:gs pos="100000">
                  <a:srgbClr xmlns:mc="http://schemas.openxmlformats.org/markup-compatibility/2006" xmlns:a14="http://schemas.microsoft.com/office/drawing/2010/main" val="9BBB59" mc:Ignorable="">
                    <a:shade val="94000"/>
                    <a:satMod val="135000"/>
                  </a:srgbClr>
                </a:gs>
              </a:gsLst>
              <a:lin ang="16200000" scaled="0"/>
            </a:gradFill>
            <a:ln>
              <a:noFill/>
            </a:ln>
            <a:effectLst>
              <a:outerShdw blurRad="40000" dist="23000" dir="5400000" rotWithShape="0">
                <a:srgbClr xmlns:mc="http://schemas.openxmlformats.org/markup-compatibility/2006" xmlns:a14="http://schemas.microsoft.com/office/drawing/2010/main" val="000000" mc:Ignorable="">
                  <a:alpha val="35000"/>
                </a:srgbClr>
              </a:outerShdw>
            </a:effectLst>
            <a:scene3d>
              <a:camera prst="orthographicFront">
                <a:rot lat="0" lon="0" rev="0"/>
              </a:camera>
              <a:lightRig rig="threePt" dir="t">
                <a:rot lat="0" lon="0" rev="1200000"/>
              </a:lightRig>
            </a:scene3d>
            <a:sp3d>
              <a:bevelT w="63500" h="25400"/>
            </a:sp3d>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600" b="1" i="0" u="none" strike="noStrike" kern="0" cap="none" spc="0" normalizeH="0" baseline="0" noProof="0" dirty="0" smtClean="0">
                  <a:ln>
                    <a:noFill/>
                  </a:ln>
                  <a:solidFill>
                    <a:sysClr val="window" lastClr="FFFFFF"/>
                  </a:solidFill>
                  <a:effectLst/>
                  <a:uLnTx/>
                  <a:uFillTx/>
                  <a:latin typeface="Calibri"/>
                  <a:ea typeface="+mn-ea"/>
                  <a:cs typeface="+mn-cs"/>
                </a:rPr>
                <a:t>Process to</a:t>
              </a:r>
              <a:br>
                <a:rPr kumimoji="0" lang="en-US" sz="1600" b="1" i="0" u="none" strike="noStrike" kern="0" cap="none" spc="0" normalizeH="0" baseline="0" noProof="0" dirty="0" smtClean="0">
                  <a:ln>
                    <a:noFill/>
                  </a:ln>
                  <a:solidFill>
                    <a:sysClr val="window" lastClr="FFFFFF"/>
                  </a:solidFill>
                  <a:effectLst/>
                  <a:uLnTx/>
                  <a:uFillTx/>
                  <a:latin typeface="Calibri"/>
                  <a:ea typeface="+mn-ea"/>
                  <a:cs typeface="+mn-cs"/>
                </a:rPr>
              </a:br>
              <a:r>
                <a:rPr kumimoji="0" lang="en-US" sz="1600" b="1" i="0" u="none" strike="noStrike" kern="0" cap="none" spc="0" normalizeH="0" baseline="0" noProof="0" dirty="0" smtClean="0">
                  <a:ln>
                    <a:noFill/>
                  </a:ln>
                  <a:solidFill>
                    <a:sysClr val="window" lastClr="FFFFFF"/>
                  </a:solidFill>
                  <a:effectLst/>
                  <a:uLnTx/>
                  <a:uFillTx/>
                  <a:latin typeface="Calibri"/>
                  <a:ea typeface="+mn-ea"/>
                  <a:cs typeface="+mn-cs"/>
                </a:rPr>
                <a:t>Closing</a:t>
              </a:r>
              <a:endParaRPr kumimoji="0" lang="en-US" sz="1600" b="1" i="0" u="none" strike="noStrike" kern="0" cap="none" spc="0" normalizeH="0" baseline="0" noProof="0" dirty="0">
                <a:ln>
                  <a:noFill/>
                </a:ln>
                <a:solidFill>
                  <a:sysClr val="window" lastClr="FFFFFF"/>
                </a:solidFill>
                <a:effectLst/>
                <a:uLnTx/>
                <a:uFillTx/>
                <a:latin typeface="Calibri"/>
                <a:ea typeface="+mn-ea"/>
                <a:cs typeface="+mn-cs"/>
              </a:endParaRPr>
            </a:p>
          </p:txBody>
        </p:sp>
        <p:sp>
          <p:nvSpPr>
            <p:cNvPr id="61" name="TextBox 60"/>
            <p:cNvSpPr txBox="1"/>
            <p:nvPr/>
          </p:nvSpPr>
          <p:spPr>
            <a:xfrm>
              <a:off x="5452534" y="5363143"/>
              <a:ext cx="2062424" cy="954107"/>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smtClean="0">
                  <a:ln>
                    <a:noFill/>
                  </a:ln>
                  <a:solidFill>
                    <a:sysClr val="windowText" lastClr="000000"/>
                  </a:solidFill>
                  <a:effectLst/>
                  <a:uLnTx/>
                  <a:uFillTx/>
                </a:rPr>
                <a:t>Feedback and mitigation:</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smtClean="0">
                  <a:ln>
                    <a:noFill/>
                  </a:ln>
                  <a:solidFill>
                    <a:sysClr val="windowText" lastClr="000000"/>
                  </a:solidFill>
                  <a:effectLst/>
                  <a:uLnTx/>
                  <a:uFillTx/>
                </a:rPr>
                <a:t>When Property is listed</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smtClean="0">
                  <a:ln>
                    <a:noFill/>
                  </a:ln>
                  <a:solidFill>
                    <a:sysClr val="windowText" lastClr="000000"/>
                  </a:solidFill>
                  <a:effectLst/>
                  <a:uLnTx/>
                  <a:uFillTx/>
                </a:rPr>
                <a:t>When offer is accepted</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smtClean="0">
                  <a:ln>
                    <a:noFill/>
                  </a:ln>
                  <a:solidFill>
                    <a:sysClr val="windowText" lastClr="000000"/>
                  </a:solidFill>
                  <a:effectLst/>
                  <a:uLnTx/>
                  <a:uFillTx/>
                </a:rPr>
                <a:t>When transaction closes</a:t>
              </a:r>
              <a:endParaRPr kumimoji="0" lang="en-US" sz="1400" b="0" i="0" u="none" strike="noStrike" kern="0" cap="none" spc="0" normalizeH="0" baseline="0" noProof="0" dirty="0">
                <a:ln>
                  <a:noFill/>
                </a:ln>
                <a:solidFill>
                  <a:sysClr val="windowText" lastClr="000000"/>
                </a:solidFill>
                <a:effectLst/>
                <a:uLnTx/>
                <a:uFillTx/>
              </a:endParaRPr>
            </a:p>
          </p:txBody>
        </p:sp>
        <p:sp>
          <p:nvSpPr>
            <p:cNvPr id="62" name="Rounded Rectangle 61"/>
            <p:cNvSpPr/>
            <p:nvPr/>
          </p:nvSpPr>
          <p:spPr>
            <a:xfrm>
              <a:off x="533400" y="4300615"/>
              <a:ext cx="1447800" cy="649621"/>
            </a:xfrm>
            <a:prstGeom prst="roundRect">
              <a:avLst/>
            </a:prstGeom>
            <a:gradFill rotWithShape="1">
              <a:gsLst>
                <a:gs pos="0">
                  <a:srgbClr xmlns:mc="http://schemas.openxmlformats.org/markup-compatibility/2006" xmlns:a14="http://schemas.microsoft.com/office/drawing/2010/main" val="8064A2" mc:Ignorable="">
                    <a:shade val="51000"/>
                    <a:satMod val="130000"/>
                  </a:srgbClr>
                </a:gs>
                <a:gs pos="80000">
                  <a:srgbClr xmlns:mc="http://schemas.openxmlformats.org/markup-compatibility/2006" xmlns:a14="http://schemas.microsoft.com/office/drawing/2010/main" val="8064A2" mc:Ignorable="">
                    <a:shade val="93000"/>
                    <a:satMod val="130000"/>
                  </a:srgbClr>
                </a:gs>
                <a:gs pos="100000">
                  <a:srgbClr xmlns:mc="http://schemas.openxmlformats.org/markup-compatibility/2006" xmlns:a14="http://schemas.microsoft.com/office/drawing/2010/main" val="8064A2" mc:Ignorable="">
                    <a:shade val="94000"/>
                    <a:satMod val="135000"/>
                  </a:srgbClr>
                </a:gs>
              </a:gsLst>
              <a:lin ang="16200000" scaled="0"/>
            </a:gradFill>
            <a:ln>
              <a:noFill/>
            </a:ln>
            <a:effectLst>
              <a:outerShdw blurRad="40000" dist="23000" dir="5400000" rotWithShape="0">
                <a:srgbClr xmlns:mc="http://schemas.openxmlformats.org/markup-compatibility/2006" xmlns:a14="http://schemas.microsoft.com/office/drawing/2010/main" val="000000" mc:Ignorable="">
                  <a:alpha val="35000"/>
                </a:srgbClr>
              </a:outerShdw>
            </a:effectLst>
            <a:scene3d>
              <a:camera prst="orthographicFront">
                <a:rot lat="0" lon="0" rev="0"/>
              </a:camera>
              <a:lightRig rig="threePt" dir="t">
                <a:rot lat="0" lon="0" rev="1200000"/>
              </a:lightRig>
            </a:scene3d>
            <a:sp3d>
              <a:bevelT w="63500" h="25400"/>
            </a:sp3d>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600" b="1" i="0" u="none" strike="noStrike" kern="0" cap="none" spc="0" normalizeH="0" baseline="0" noProof="0" dirty="0" smtClean="0">
                  <a:ln>
                    <a:noFill/>
                  </a:ln>
                  <a:solidFill>
                    <a:sysClr val="window" lastClr="FFFFFF"/>
                  </a:solidFill>
                  <a:effectLst/>
                  <a:uLnTx/>
                  <a:uFillTx/>
                  <a:latin typeface="Calibri"/>
                  <a:ea typeface="+mn-ea"/>
                  <a:cs typeface="+mn-cs"/>
                </a:rPr>
                <a:t>Consumer </a:t>
              </a:r>
              <a:br>
                <a:rPr kumimoji="0" lang="en-US" sz="1600" b="1" i="0" u="none" strike="noStrike" kern="0" cap="none" spc="0" normalizeH="0" baseline="0" noProof="0" dirty="0" smtClean="0">
                  <a:ln>
                    <a:noFill/>
                  </a:ln>
                  <a:solidFill>
                    <a:sysClr val="window" lastClr="FFFFFF"/>
                  </a:solidFill>
                  <a:effectLst/>
                  <a:uLnTx/>
                  <a:uFillTx/>
                  <a:latin typeface="Calibri"/>
                  <a:ea typeface="+mn-ea"/>
                  <a:cs typeface="+mn-cs"/>
                </a:rPr>
              </a:br>
              <a:r>
                <a:rPr kumimoji="0" lang="en-US" sz="1600" b="1" i="0" u="none" strike="noStrike" kern="0" cap="none" spc="0" normalizeH="0" baseline="0" noProof="0" dirty="0" smtClean="0">
                  <a:ln>
                    <a:noFill/>
                  </a:ln>
                  <a:solidFill>
                    <a:sysClr val="window" lastClr="FFFFFF"/>
                  </a:solidFill>
                  <a:effectLst/>
                  <a:uLnTx/>
                  <a:uFillTx/>
                  <a:latin typeface="Calibri"/>
                  <a:ea typeface="+mn-ea"/>
                  <a:cs typeface="+mn-cs"/>
                </a:rPr>
                <a:t>Feedback</a:t>
              </a:r>
              <a:endParaRPr kumimoji="0" lang="en-US" sz="1600" b="1" i="0" u="none" strike="noStrike" kern="0" cap="none" spc="0" normalizeH="0" baseline="0" noProof="0" dirty="0">
                <a:ln>
                  <a:noFill/>
                </a:ln>
                <a:solidFill>
                  <a:sysClr val="window" lastClr="FFFFFF"/>
                </a:solidFill>
                <a:effectLst/>
                <a:uLnTx/>
                <a:uFillTx/>
                <a:latin typeface="Calibri"/>
                <a:ea typeface="+mn-ea"/>
                <a:cs typeface="+mn-cs"/>
              </a:endParaRPr>
            </a:p>
          </p:txBody>
        </p:sp>
        <p:sp>
          <p:nvSpPr>
            <p:cNvPr id="63" name="Flowchart: Decision 62"/>
            <p:cNvSpPr/>
            <p:nvPr/>
          </p:nvSpPr>
          <p:spPr>
            <a:xfrm>
              <a:off x="2057400" y="4320626"/>
              <a:ext cx="1490134" cy="647700"/>
            </a:xfrm>
            <a:prstGeom prst="flowChartDecision">
              <a:avLst/>
            </a:prstGeom>
            <a:gradFill rotWithShape="1">
              <a:gsLst>
                <a:gs pos="0">
                  <a:srgbClr xmlns:mc="http://schemas.openxmlformats.org/markup-compatibility/2006" xmlns:a14="http://schemas.microsoft.com/office/drawing/2010/main" val="F79646" mc:Ignorable="">
                    <a:shade val="51000"/>
                    <a:satMod val="130000"/>
                  </a:srgbClr>
                </a:gs>
                <a:gs pos="80000">
                  <a:srgbClr xmlns:mc="http://schemas.openxmlformats.org/markup-compatibility/2006" xmlns:a14="http://schemas.microsoft.com/office/drawing/2010/main" val="F79646" mc:Ignorable="">
                    <a:shade val="93000"/>
                    <a:satMod val="130000"/>
                  </a:srgbClr>
                </a:gs>
                <a:gs pos="100000">
                  <a:srgbClr xmlns:mc="http://schemas.openxmlformats.org/markup-compatibility/2006" xmlns:a14="http://schemas.microsoft.com/office/drawing/2010/main" val="F79646" mc:Ignorable="">
                    <a:shade val="94000"/>
                    <a:satMod val="135000"/>
                  </a:srgbClr>
                </a:gs>
              </a:gsLst>
              <a:lin ang="16200000" scaled="0"/>
            </a:gradFill>
            <a:ln>
              <a:noFill/>
            </a:ln>
            <a:effectLst>
              <a:outerShdw blurRad="40000" dist="23000" dir="5400000" rotWithShape="0">
                <a:srgbClr xmlns:mc="http://schemas.openxmlformats.org/markup-compatibility/2006" xmlns:a14="http://schemas.microsoft.com/office/drawing/2010/main" val="000000" mc:Ignorable="">
                  <a:alpha val="35000"/>
                </a:srgbClr>
              </a:outerShdw>
            </a:effectLst>
            <a:scene3d>
              <a:camera prst="orthographicFront">
                <a:rot lat="0" lon="0" rev="0"/>
              </a:camera>
              <a:lightRig rig="threePt" dir="t">
                <a:rot lat="0" lon="0" rev="1200000"/>
              </a:lightRig>
            </a:scene3d>
            <a:sp3d>
              <a:bevelT w="63500" h="25400"/>
            </a:sp3d>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smtClean="0">
                  <a:ln>
                    <a:noFill/>
                  </a:ln>
                  <a:solidFill>
                    <a:sysClr val="window" lastClr="FFFFFF"/>
                  </a:solidFill>
                  <a:effectLst/>
                  <a:uLnTx/>
                  <a:uFillTx/>
                  <a:latin typeface="Calibri"/>
                  <a:ea typeface="+mn-ea"/>
                  <a:cs typeface="+mn-cs"/>
                </a:rPr>
                <a:t>Errors?</a:t>
              </a:r>
              <a:endParaRPr kumimoji="0" lang="en-US" sz="1400" b="1" i="0" u="none" strike="noStrike" kern="0" cap="none" spc="0" normalizeH="0" baseline="0" noProof="0" dirty="0">
                <a:ln>
                  <a:noFill/>
                </a:ln>
                <a:solidFill>
                  <a:sysClr val="window" lastClr="FFFFFF"/>
                </a:solidFill>
                <a:effectLst/>
                <a:uLnTx/>
                <a:uFillTx/>
                <a:latin typeface="Calibri"/>
                <a:ea typeface="+mn-ea"/>
                <a:cs typeface="+mn-cs"/>
              </a:endParaRPr>
            </a:p>
          </p:txBody>
        </p:sp>
        <p:sp>
          <p:nvSpPr>
            <p:cNvPr id="64" name="Rounded Rectangle 63"/>
            <p:cNvSpPr/>
            <p:nvPr/>
          </p:nvSpPr>
          <p:spPr>
            <a:xfrm>
              <a:off x="3717305" y="4259243"/>
              <a:ext cx="1574361" cy="709083"/>
            </a:xfrm>
            <a:prstGeom prst="roundRect">
              <a:avLst/>
            </a:prstGeom>
            <a:gradFill rotWithShape="1">
              <a:gsLst>
                <a:gs pos="0">
                  <a:srgbClr xmlns:mc="http://schemas.openxmlformats.org/markup-compatibility/2006" xmlns:a14="http://schemas.microsoft.com/office/drawing/2010/main" val="C0504D" mc:Ignorable="">
                    <a:shade val="51000"/>
                    <a:satMod val="130000"/>
                  </a:srgbClr>
                </a:gs>
                <a:gs pos="80000">
                  <a:srgbClr xmlns:mc="http://schemas.openxmlformats.org/markup-compatibility/2006" xmlns:a14="http://schemas.microsoft.com/office/drawing/2010/main" val="C0504D" mc:Ignorable="">
                    <a:shade val="93000"/>
                    <a:satMod val="130000"/>
                  </a:srgbClr>
                </a:gs>
                <a:gs pos="100000">
                  <a:srgbClr xmlns:mc="http://schemas.openxmlformats.org/markup-compatibility/2006" xmlns:a14="http://schemas.microsoft.com/office/drawing/2010/main" val="C0504D" mc:Ignorable="">
                    <a:shade val="94000"/>
                    <a:satMod val="135000"/>
                  </a:srgbClr>
                </a:gs>
              </a:gsLst>
              <a:lin ang="16200000" scaled="0"/>
            </a:gradFill>
            <a:ln>
              <a:noFill/>
            </a:ln>
            <a:effectLst>
              <a:outerShdw blurRad="40000" dist="23000" dir="5400000" rotWithShape="0">
                <a:srgbClr xmlns:mc="http://schemas.openxmlformats.org/markup-compatibility/2006" xmlns:a14="http://schemas.microsoft.com/office/drawing/2010/main" val="000000" mc:Ignorable="">
                  <a:alpha val="35000"/>
                </a:srgbClr>
              </a:outerShdw>
            </a:effectLst>
            <a:scene3d>
              <a:camera prst="orthographicFront">
                <a:rot lat="0" lon="0" rev="0"/>
              </a:camera>
              <a:lightRig rig="threePt" dir="t">
                <a:rot lat="0" lon="0" rev="1200000"/>
              </a:lightRig>
            </a:scene3d>
            <a:sp3d>
              <a:bevelT w="63500" h="25400"/>
            </a:sp3d>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600" b="1" i="0" u="none" strike="noStrike" kern="0" cap="none" spc="0" normalizeH="0" baseline="0" noProof="0" dirty="0" err="1" smtClean="0">
                  <a:ln>
                    <a:noFill/>
                  </a:ln>
                  <a:solidFill>
                    <a:sysClr val="window" lastClr="FFFFFF"/>
                  </a:solidFill>
                  <a:effectLst/>
                  <a:uLnTx/>
                  <a:uFillTx/>
                  <a:latin typeface="Calibri"/>
                  <a:ea typeface="+mn-ea"/>
                  <a:cs typeface="+mn-cs"/>
                </a:rPr>
                <a:t>REOCentric</a:t>
              </a:r>
              <a:r>
                <a:rPr kumimoji="0" lang="en-US" sz="1600" b="1" i="0" u="none" strike="noStrike" kern="0" cap="none" spc="0" normalizeH="0" baseline="0" noProof="0" dirty="0" smtClean="0">
                  <a:ln>
                    <a:noFill/>
                  </a:ln>
                  <a:solidFill>
                    <a:sysClr val="window" lastClr="FFFFFF"/>
                  </a:solidFill>
                  <a:effectLst/>
                  <a:uLnTx/>
                  <a:uFillTx/>
                  <a:latin typeface="Calibri"/>
                  <a:ea typeface="+mn-ea"/>
                  <a:cs typeface="+mn-cs"/>
                </a:rPr>
                <a:t/>
              </a:r>
              <a:br>
                <a:rPr kumimoji="0" lang="en-US" sz="1600" b="1" i="0" u="none" strike="noStrike" kern="0" cap="none" spc="0" normalizeH="0" baseline="0" noProof="0" dirty="0" smtClean="0">
                  <a:ln>
                    <a:noFill/>
                  </a:ln>
                  <a:solidFill>
                    <a:sysClr val="window" lastClr="FFFFFF"/>
                  </a:solidFill>
                  <a:effectLst/>
                  <a:uLnTx/>
                  <a:uFillTx/>
                  <a:latin typeface="Calibri"/>
                  <a:ea typeface="+mn-ea"/>
                  <a:cs typeface="+mn-cs"/>
                </a:rPr>
              </a:br>
              <a:r>
                <a:rPr kumimoji="0" lang="en-US" sz="1600" b="1" i="0" u="none" strike="noStrike" kern="0" cap="none" spc="0" normalizeH="0" baseline="0" noProof="0" dirty="0" smtClean="0">
                  <a:ln>
                    <a:noFill/>
                  </a:ln>
                  <a:solidFill>
                    <a:sysClr val="window" lastClr="FFFFFF"/>
                  </a:solidFill>
                  <a:effectLst/>
                  <a:uLnTx/>
                  <a:uFillTx/>
                  <a:latin typeface="Calibri"/>
                  <a:ea typeface="+mn-ea"/>
                  <a:cs typeface="+mn-cs"/>
                </a:rPr>
                <a:t>mitigation</a:t>
              </a:r>
              <a:endParaRPr kumimoji="0" lang="en-US" sz="1600" b="1" i="0" u="none" strike="noStrike" kern="0" cap="none" spc="0" normalizeH="0" baseline="0" noProof="0" dirty="0">
                <a:ln>
                  <a:noFill/>
                </a:ln>
                <a:solidFill>
                  <a:sysClr val="window" lastClr="FFFFFF"/>
                </a:solidFill>
                <a:effectLst/>
                <a:uLnTx/>
                <a:uFillTx/>
                <a:latin typeface="Calibri"/>
                <a:ea typeface="+mn-ea"/>
                <a:cs typeface="+mn-cs"/>
              </a:endParaRPr>
            </a:p>
          </p:txBody>
        </p:sp>
        <p:sp>
          <p:nvSpPr>
            <p:cNvPr id="65" name="Rounded Rectangle 64"/>
            <p:cNvSpPr/>
            <p:nvPr/>
          </p:nvSpPr>
          <p:spPr>
            <a:xfrm>
              <a:off x="533400" y="5496336"/>
              <a:ext cx="1447800" cy="649621"/>
            </a:xfrm>
            <a:prstGeom prst="roundRect">
              <a:avLst/>
            </a:prstGeom>
            <a:gradFill rotWithShape="1">
              <a:gsLst>
                <a:gs pos="0">
                  <a:srgbClr xmlns:mc="http://schemas.openxmlformats.org/markup-compatibility/2006" xmlns:a14="http://schemas.microsoft.com/office/drawing/2010/main" val="8064A2" mc:Ignorable="">
                    <a:shade val="51000"/>
                    <a:satMod val="130000"/>
                  </a:srgbClr>
                </a:gs>
                <a:gs pos="80000">
                  <a:srgbClr xmlns:mc="http://schemas.openxmlformats.org/markup-compatibility/2006" xmlns:a14="http://schemas.microsoft.com/office/drawing/2010/main" val="8064A2" mc:Ignorable="">
                    <a:shade val="93000"/>
                    <a:satMod val="130000"/>
                  </a:srgbClr>
                </a:gs>
                <a:gs pos="100000">
                  <a:srgbClr xmlns:mc="http://schemas.openxmlformats.org/markup-compatibility/2006" xmlns:a14="http://schemas.microsoft.com/office/drawing/2010/main" val="8064A2" mc:Ignorable="">
                    <a:shade val="94000"/>
                    <a:satMod val="135000"/>
                  </a:srgbClr>
                </a:gs>
              </a:gsLst>
              <a:lin ang="16200000" scaled="0"/>
            </a:gradFill>
            <a:ln>
              <a:noFill/>
            </a:ln>
            <a:effectLst>
              <a:outerShdw blurRad="40000" dist="23000" dir="5400000" rotWithShape="0">
                <a:srgbClr xmlns:mc="http://schemas.openxmlformats.org/markup-compatibility/2006" xmlns:a14="http://schemas.microsoft.com/office/drawing/2010/main" val="000000" mc:Ignorable="">
                  <a:alpha val="35000"/>
                </a:srgbClr>
              </a:outerShdw>
            </a:effectLst>
            <a:scene3d>
              <a:camera prst="orthographicFront">
                <a:rot lat="0" lon="0" rev="0"/>
              </a:camera>
              <a:lightRig rig="threePt" dir="t">
                <a:rot lat="0" lon="0" rev="1200000"/>
              </a:lightRig>
            </a:scene3d>
            <a:sp3d>
              <a:bevelT w="63500" h="25400"/>
            </a:sp3d>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600" b="1" i="0" u="none" strike="noStrike" kern="0" cap="none" spc="0" normalizeH="0" baseline="0" noProof="0" dirty="0" smtClean="0">
                  <a:ln>
                    <a:noFill/>
                  </a:ln>
                  <a:solidFill>
                    <a:sysClr val="window" lastClr="FFFFFF"/>
                  </a:solidFill>
                  <a:effectLst/>
                  <a:uLnTx/>
                  <a:uFillTx/>
                  <a:latin typeface="Calibri"/>
                  <a:ea typeface="+mn-ea"/>
                  <a:cs typeface="+mn-cs"/>
                </a:rPr>
                <a:t>Consumer </a:t>
              </a:r>
              <a:br>
                <a:rPr kumimoji="0" lang="en-US" sz="1600" b="1" i="0" u="none" strike="noStrike" kern="0" cap="none" spc="0" normalizeH="0" baseline="0" noProof="0" dirty="0" smtClean="0">
                  <a:ln>
                    <a:noFill/>
                  </a:ln>
                  <a:solidFill>
                    <a:sysClr val="window" lastClr="FFFFFF"/>
                  </a:solidFill>
                  <a:effectLst/>
                  <a:uLnTx/>
                  <a:uFillTx/>
                  <a:latin typeface="Calibri"/>
                  <a:ea typeface="+mn-ea"/>
                  <a:cs typeface="+mn-cs"/>
                </a:rPr>
              </a:br>
              <a:r>
                <a:rPr kumimoji="0" lang="en-US" sz="1600" b="1" i="0" u="none" strike="noStrike" kern="0" cap="none" spc="0" normalizeH="0" baseline="0" noProof="0" dirty="0" smtClean="0">
                  <a:ln>
                    <a:noFill/>
                  </a:ln>
                  <a:solidFill>
                    <a:sysClr val="window" lastClr="FFFFFF"/>
                  </a:solidFill>
                  <a:effectLst/>
                  <a:uLnTx/>
                  <a:uFillTx/>
                  <a:latin typeface="Calibri"/>
                  <a:ea typeface="+mn-ea"/>
                  <a:cs typeface="+mn-cs"/>
                </a:rPr>
                <a:t>Feedback</a:t>
              </a:r>
              <a:endParaRPr kumimoji="0" lang="en-US" sz="1600" b="1" i="0" u="none" strike="noStrike" kern="0" cap="none" spc="0" normalizeH="0" baseline="0" noProof="0" dirty="0">
                <a:ln>
                  <a:noFill/>
                </a:ln>
                <a:solidFill>
                  <a:sysClr val="window" lastClr="FFFFFF"/>
                </a:solidFill>
                <a:effectLst/>
                <a:uLnTx/>
                <a:uFillTx/>
                <a:latin typeface="Calibri"/>
                <a:ea typeface="+mn-ea"/>
                <a:cs typeface="+mn-cs"/>
              </a:endParaRPr>
            </a:p>
          </p:txBody>
        </p:sp>
        <p:sp>
          <p:nvSpPr>
            <p:cNvPr id="66" name="Flowchart: Decision 65"/>
            <p:cNvSpPr/>
            <p:nvPr/>
          </p:nvSpPr>
          <p:spPr>
            <a:xfrm>
              <a:off x="2057400" y="5516347"/>
              <a:ext cx="1490134" cy="647700"/>
            </a:xfrm>
            <a:prstGeom prst="flowChartDecision">
              <a:avLst/>
            </a:prstGeom>
            <a:gradFill rotWithShape="1">
              <a:gsLst>
                <a:gs pos="0">
                  <a:srgbClr xmlns:mc="http://schemas.openxmlformats.org/markup-compatibility/2006" xmlns:a14="http://schemas.microsoft.com/office/drawing/2010/main" val="F79646" mc:Ignorable="">
                    <a:shade val="51000"/>
                    <a:satMod val="130000"/>
                  </a:srgbClr>
                </a:gs>
                <a:gs pos="80000">
                  <a:srgbClr xmlns:mc="http://schemas.openxmlformats.org/markup-compatibility/2006" xmlns:a14="http://schemas.microsoft.com/office/drawing/2010/main" val="F79646" mc:Ignorable="">
                    <a:shade val="93000"/>
                    <a:satMod val="130000"/>
                  </a:srgbClr>
                </a:gs>
                <a:gs pos="100000">
                  <a:srgbClr xmlns:mc="http://schemas.openxmlformats.org/markup-compatibility/2006" xmlns:a14="http://schemas.microsoft.com/office/drawing/2010/main" val="F79646" mc:Ignorable="">
                    <a:shade val="94000"/>
                    <a:satMod val="135000"/>
                  </a:srgbClr>
                </a:gs>
              </a:gsLst>
              <a:lin ang="16200000" scaled="0"/>
            </a:gradFill>
            <a:ln>
              <a:noFill/>
            </a:ln>
            <a:effectLst>
              <a:outerShdw blurRad="40000" dist="23000" dir="5400000" rotWithShape="0">
                <a:srgbClr xmlns:mc="http://schemas.openxmlformats.org/markup-compatibility/2006" xmlns:a14="http://schemas.microsoft.com/office/drawing/2010/main" val="000000" mc:Ignorable="">
                  <a:alpha val="35000"/>
                </a:srgbClr>
              </a:outerShdw>
            </a:effectLst>
            <a:scene3d>
              <a:camera prst="orthographicFront">
                <a:rot lat="0" lon="0" rev="0"/>
              </a:camera>
              <a:lightRig rig="threePt" dir="t">
                <a:rot lat="0" lon="0" rev="1200000"/>
              </a:lightRig>
            </a:scene3d>
            <a:sp3d>
              <a:bevelT w="63500" h="25400"/>
            </a:sp3d>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smtClean="0">
                  <a:ln>
                    <a:noFill/>
                  </a:ln>
                  <a:solidFill>
                    <a:sysClr val="window" lastClr="FFFFFF"/>
                  </a:solidFill>
                  <a:effectLst/>
                  <a:uLnTx/>
                  <a:uFillTx/>
                  <a:latin typeface="Calibri"/>
                  <a:ea typeface="+mn-ea"/>
                  <a:cs typeface="+mn-cs"/>
                </a:rPr>
                <a:t>Errors?</a:t>
              </a:r>
              <a:endParaRPr kumimoji="0" lang="en-US" sz="1400" b="1" i="0" u="none" strike="noStrike" kern="0" cap="none" spc="0" normalizeH="0" baseline="0" noProof="0" dirty="0">
                <a:ln>
                  <a:noFill/>
                </a:ln>
                <a:solidFill>
                  <a:sysClr val="window" lastClr="FFFFFF"/>
                </a:solidFill>
                <a:effectLst/>
                <a:uLnTx/>
                <a:uFillTx/>
                <a:latin typeface="Calibri"/>
                <a:ea typeface="+mn-ea"/>
                <a:cs typeface="+mn-cs"/>
              </a:endParaRPr>
            </a:p>
          </p:txBody>
        </p:sp>
        <p:sp>
          <p:nvSpPr>
            <p:cNvPr id="67" name="Rounded Rectangle 66"/>
            <p:cNvSpPr/>
            <p:nvPr/>
          </p:nvSpPr>
          <p:spPr>
            <a:xfrm>
              <a:off x="3717305" y="5454964"/>
              <a:ext cx="1574361" cy="709083"/>
            </a:xfrm>
            <a:prstGeom prst="roundRect">
              <a:avLst/>
            </a:prstGeom>
            <a:gradFill rotWithShape="1">
              <a:gsLst>
                <a:gs pos="0">
                  <a:srgbClr xmlns:mc="http://schemas.openxmlformats.org/markup-compatibility/2006" xmlns:a14="http://schemas.microsoft.com/office/drawing/2010/main" val="C0504D" mc:Ignorable="">
                    <a:shade val="51000"/>
                    <a:satMod val="130000"/>
                  </a:srgbClr>
                </a:gs>
                <a:gs pos="80000">
                  <a:srgbClr xmlns:mc="http://schemas.openxmlformats.org/markup-compatibility/2006" xmlns:a14="http://schemas.microsoft.com/office/drawing/2010/main" val="C0504D" mc:Ignorable="">
                    <a:shade val="93000"/>
                    <a:satMod val="130000"/>
                  </a:srgbClr>
                </a:gs>
                <a:gs pos="100000">
                  <a:srgbClr xmlns:mc="http://schemas.openxmlformats.org/markup-compatibility/2006" xmlns:a14="http://schemas.microsoft.com/office/drawing/2010/main" val="C0504D" mc:Ignorable="">
                    <a:shade val="94000"/>
                    <a:satMod val="135000"/>
                  </a:srgbClr>
                </a:gs>
              </a:gsLst>
              <a:lin ang="16200000" scaled="0"/>
            </a:gradFill>
            <a:ln>
              <a:noFill/>
            </a:ln>
            <a:effectLst>
              <a:outerShdw blurRad="40000" dist="23000" dir="5400000" rotWithShape="0">
                <a:srgbClr xmlns:mc="http://schemas.openxmlformats.org/markup-compatibility/2006" xmlns:a14="http://schemas.microsoft.com/office/drawing/2010/main" val="000000" mc:Ignorable="">
                  <a:alpha val="35000"/>
                </a:srgbClr>
              </a:outerShdw>
            </a:effectLst>
            <a:scene3d>
              <a:camera prst="orthographicFront">
                <a:rot lat="0" lon="0" rev="0"/>
              </a:camera>
              <a:lightRig rig="threePt" dir="t">
                <a:rot lat="0" lon="0" rev="1200000"/>
              </a:lightRig>
            </a:scene3d>
            <a:sp3d>
              <a:bevelT w="63500" h="25400"/>
            </a:sp3d>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600" b="1" i="0" u="none" strike="noStrike" kern="0" cap="none" spc="0" normalizeH="0" baseline="0" noProof="0" dirty="0" err="1" smtClean="0">
                  <a:ln>
                    <a:noFill/>
                  </a:ln>
                  <a:solidFill>
                    <a:sysClr val="window" lastClr="FFFFFF"/>
                  </a:solidFill>
                  <a:effectLst/>
                  <a:uLnTx/>
                  <a:uFillTx/>
                  <a:latin typeface="Calibri"/>
                  <a:ea typeface="+mn-ea"/>
                  <a:cs typeface="+mn-cs"/>
                </a:rPr>
                <a:t>REOCentric</a:t>
              </a:r>
              <a:r>
                <a:rPr kumimoji="0" lang="en-US" sz="1600" b="1" i="0" u="none" strike="noStrike" kern="0" cap="none" spc="0" normalizeH="0" baseline="0" noProof="0" dirty="0" smtClean="0">
                  <a:ln>
                    <a:noFill/>
                  </a:ln>
                  <a:solidFill>
                    <a:sysClr val="window" lastClr="FFFFFF"/>
                  </a:solidFill>
                  <a:effectLst/>
                  <a:uLnTx/>
                  <a:uFillTx/>
                  <a:latin typeface="Calibri"/>
                  <a:ea typeface="+mn-ea"/>
                  <a:cs typeface="+mn-cs"/>
                </a:rPr>
                <a:t/>
              </a:r>
              <a:br>
                <a:rPr kumimoji="0" lang="en-US" sz="1600" b="1" i="0" u="none" strike="noStrike" kern="0" cap="none" spc="0" normalizeH="0" baseline="0" noProof="0" dirty="0" smtClean="0">
                  <a:ln>
                    <a:noFill/>
                  </a:ln>
                  <a:solidFill>
                    <a:sysClr val="window" lastClr="FFFFFF"/>
                  </a:solidFill>
                  <a:effectLst/>
                  <a:uLnTx/>
                  <a:uFillTx/>
                  <a:latin typeface="Calibri"/>
                  <a:ea typeface="+mn-ea"/>
                  <a:cs typeface="+mn-cs"/>
                </a:rPr>
              </a:br>
              <a:r>
                <a:rPr kumimoji="0" lang="en-US" sz="1600" b="1" i="0" u="none" strike="noStrike" kern="0" cap="none" spc="0" normalizeH="0" baseline="0" noProof="0" dirty="0" smtClean="0">
                  <a:ln>
                    <a:noFill/>
                  </a:ln>
                  <a:solidFill>
                    <a:sysClr val="window" lastClr="FFFFFF"/>
                  </a:solidFill>
                  <a:effectLst/>
                  <a:uLnTx/>
                  <a:uFillTx/>
                  <a:latin typeface="Calibri"/>
                  <a:ea typeface="+mn-ea"/>
                  <a:cs typeface="+mn-cs"/>
                </a:rPr>
                <a:t>mitigation</a:t>
              </a:r>
              <a:endParaRPr kumimoji="0" lang="en-US" sz="1600" b="1" i="0" u="none" strike="noStrike" kern="0" cap="none" spc="0" normalizeH="0" baseline="0" noProof="0" dirty="0">
                <a:ln>
                  <a:noFill/>
                </a:ln>
                <a:solidFill>
                  <a:sysClr val="window" lastClr="FFFFFF"/>
                </a:solidFill>
                <a:effectLst/>
                <a:uLnTx/>
                <a:uFillTx/>
                <a:latin typeface="Calibri"/>
                <a:ea typeface="+mn-ea"/>
                <a:cs typeface="+mn-cs"/>
              </a:endParaRPr>
            </a:p>
          </p:txBody>
        </p:sp>
      </p:grpSp>
    </p:spTree>
    <p:extLst>
      <p:ext uri="{BB962C8B-B14F-4D97-AF65-F5344CB8AC3E}">
        <p14:creationId xmlns:p14="http://schemas.microsoft.com/office/powerpoint/2010/main" val="2317888409"/>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Additional Points of Difference</a:t>
            </a:r>
            <a:endParaRPr lang="en-US" dirty="0"/>
          </a:p>
        </p:txBody>
      </p:sp>
      <p:sp>
        <p:nvSpPr>
          <p:cNvPr id="3" name="Content Placeholder 2"/>
          <p:cNvSpPr>
            <a:spLocks noGrp="1"/>
          </p:cNvSpPr>
          <p:nvPr>
            <p:ph sz="quarter" idx="1"/>
          </p:nvPr>
        </p:nvSpPr>
        <p:spPr>
          <a:xfrm>
            <a:off x="301752" y="1749552"/>
            <a:ext cx="8503920" cy="4498848"/>
          </a:xfrm>
        </p:spPr>
        <p:txBody>
          <a:bodyPr/>
          <a:lstStyle/>
          <a:p>
            <a:r>
              <a:rPr lang="en-US" sz="2500" b="1" dirty="0" smtClean="0"/>
              <a:t>Marketing for best return to investors:</a:t>
            </a:r>
          </a:p>
          <a:p>
            <a:pPr lvl="1">
              <a:spcBef>
                <a:spcPts val="1800"/>
              </a:spcBef>
            </a:pPr>
            <a:r>
              <a:rPr lang="en-US" dirty="0" smtClean="0"/>
              <a:t>Open House event where appropriate</a:t>
            </a:r>
          </a:p>
          <a:p>
            <a:pPr lvl="1">
              <a:spcBef>
                <a:spcPts val="1800"/>
              </a:spcBef>
            </a:pPr>
            <a:r>
              <a:rPr lang="en-US" dirty="0" smtClean="0"/>
              <a:t>Retail advertising and other marketing</a:t>
            </a:r>
          </a:p>
          <a:p>
            <a:pPr lvl="1">
              <a:spcBef>
                <a:spcPts val="1800"/>
              </a:spcBef>
            </a:pPr>
            <a:r>
              <a:rPr lang="en-US" dirty="0" smtClean="0"/>
              <a:t>Lead capture and re-marketing new listings to captured buyer leads</a:t>
            </a:r>
          </a:p>
          <a:p>
            <a:pPr marL="274320" lvl="1" indent="0">
              <a:buNone/>
            </a:pPr>
            <a:endParaRPr lang="en-US" dirty="0"/>
          </a:p>
          <a:p>
            <a:pPr lvl="1"/>
            <a:endParaRPr lang="en-US" dirty="0"/>
          </a:p>
        </p:txBody>
      </p:sp>
    </p:spTree>
    <p:extLst>
      <p:ext uri="{BB962C8B-B14F-4D97-AF65-F5344CB8AC3E}">
        <p14:creationId xmlns:p14="http://schemas.microsoft.com/office/powerpoint/2010/main" val="185885580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500"/>
                                  </p:stCondLst>
                                  <p:childTnLst>
                                    <p:set>
                                      <p:cBhvr>
                                        <p:cTn id="6" dur="1" fill="hold">
                                          <p:stCondLst>
                                            <p:cond delay="9"/>
                                          </p:stCondLst>
                                        </p:cTn>
                                        <p:tgtEl>
                                          <p:spTgt spid="3">
                                            <p:txEl>
                                              <p:pRg st="0" end="0"/>
                                            </p:txEl>
                                          </p:spTgt>
                                        </p:tgtEl>
                                        <p:attrNameLst>
                                          <p:attrName>style.visibility</p:attrName>
                                        </p:attrNameLst>
                                      </p:cBhvr>
                                      <p:to>
                                        <p:strVal val="visible"/>
                                      </p:to>
                                    </p:set>
                                  </p:childTnLst>
                                </p:cTn>
                              </p:par>
                            </p:childTnLst>
                          </p:cTn>
                        </p:par>
                        <p:par>
                          <p:cTn id="7" fill="hold">
                            <p:stCondLst>
                              <p:cond delay="510"/>
                            </p:stCondLst>
                            <p:childTnLst>
                              <p:par>
                                <p:cTn id="8" presetID="42" presetClass="entr" presetSubtype="0" fill="hold" nodeType="afterEffect">
                                  <p:stCondLst>
                                    <p:cond delay="100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1000"/>
                                        <p:tgtEl>
                                          <p:spTgt spid="3">
                                            <p:txEl>
                                              <p:pRg st="1" end="1"/>
                                            </p:txEl>
                                          </p:spTgt>
                                        </p:tgtEl>
                                      </p:cBhvr>
                                    </p:animEffect>
                                    <p:anim calcmode="lin" valueType="num">
                                      <p:cBhvr>
                                        <p:cTn id="11"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2"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13" fill="hold">
                            <p:stCondLst>
                              <p:cond delay="2510"/>
                            </p:stCondLst>
                            <p:childTnLst>
                              <p:par>
                                <p:cTn id="14" presetID="42" presetClass="entr" presetSubtype="0" fill="hold" nodeType="afterEffect">
                                  <p:stCondLst>
                                    <p:cond delay="100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fade">
                                      <p:cBhvr>
                                        <p:cTn id="16" dur="1000"/>
                                        <p:tgtEl>
                                          <p:spTgt spid="3">
                                            <p:txEl>
                                              <p:pRg st="2" end="2"/>
                                            </p:txEl>
                                          </p:spTgt>
                                        </p:tgtEl>
                                      </p:cBhvr>
                                    </p:animEffect>
                                    <p:anim calcmode="lin" valueType="num">
                                      <p:cBhvr>
                                        <p:cTn id="1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8"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par>
                          <p:cTn id="19" fill="hold">
                            <p:stCondLst>
                              <p:cond delay="4510"/>
                            </p:stCondLst>
                            <p:childTnLst>
                              <p:par>
                                <p:cTn id="20" presetID="42" presetClass="entr" presetSubtype="0" fill="hold" nodeType="afterEffect">
                                  <p:stCondLst>
                                    <p:cond delay="100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anim calcmode="lin" valueType="num">
                                      <p:cBhvr>
                                        <p:cTn id="2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Additional Points </a:t>
            </a:r>
            <a:r>
              <a:rPr lang="en-US" b="1" dirty="0"/>
              <a:t>of </a:t>
            </a:r>
            <a:r>
              <a:rPr lang="en-US" b="1" dirty="0" smtClean="0"/>
              <a:t>Difference</a:t>
            </a:r>
            <a:endParaRPr lang="en-US" dirty="0"/>
          </a:p>
        </p:txBody>
      </p:sp>
      <p:sp>
        <p:nvSpPr>
          <p:cNvPr id="3" name="Content Placeholder 2"/>
          <p:cNvSpPr>
            <a:spLocks noGrp="1"/>
          </p:cNvSpPr>
          <p:nvPr>
            <p:ph sz="quarter" idx="1"/>
          </p:nvPr>
        </p:nvSpPr>
        <p:spPr/>
        <p:txBody>
          <a:bodyPr/>
          <a:lstStyle/>
          <a:p>
            <a:r>
              <a:rPr lang="en-US" sz="2800" b="1" dirty="0" smtClean="0"/>
              <a:t>Professional Negotiators</a:t>
            </a:r>
          </a:p>
          <a:p>
            <a:pPr lvl="1"/>
            <a:r>
              <a:rPr lang="en-US" sz="2300" dirty="0" smtClean="0"/>
              <a:t>Handle all junior liens</a:t>
            </a:r>
          </a:p>
          <a:p>
            <a:pPr lvl="1"/>
            <a:r>
              <a:rPr lang="en-US" sz="2300" dirty="0" smtClean="0"/>
              <a:t>More skilled than real estate agents</a:t>
            </a:r>
          </a:p>
          <a:p>
            <a:pPr lvl="1"/>
            <a:r>
              <a:rPr lang="en-US" sz="2300" dirty="0" smtClean="0"/>
              <a:t>Law firm </a:t>
            </a:r>
            <a:endParaRPr lang="en-US" sz="2300" dirty="0"/>
          </a:p>
          <a:p>
            <a:endParaRPr lang="en-US" dirty="0" smtClean="0"/>
          </a:p>
          <a:p>
            <a:endParaRPr lang="en-US" dirty="0"/>
          </a:p>
        </p:txBody>
      </p:sp>
    </p:spTree>
    <p:extLst>
      <p:ext uri="{BB962C8B-B14F-4D97-AF65-F5344CB8AC3E}">
        <p14:creationId xmlns:p14="http://schemas.microsoft.com/office/powerpoint/2010/main" val="1490737947"/>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Unified Services – a unique approach</a:t>
            </a:r>
            <a:endParaRPr lang="en-US" b="1" dirty="0"/>
          </a:p>
        </p:txBody>
      </p:sp>
      <p:sp>
        <p:nvSpPr>
          <p:cNvPr id="3" name="Content Placeholder 2"/>
          <p:cNvSpPr>
            <a:spLocks noGrp="1"/>
          </p:cNvSpPr>
          <p:nvPr>
            <p:ph sz="quarter" idx="1"/>
          </p:nvPr>
        </p:nvSpPr>
        <p:spPr/>
        <p:txBody>
          <a:bodyPr/>
          <a:lstStyle/>
          <a:p>
            <a:pPr marL="0" indent="0" algn="ctr">
              <a:buNone/>
            </a:pPr>
            <a:r>
              <a:rPr lang="en-US" b="1" dirty="0" smtClean="0"/>
              <a:t>Getting the pieces to work together</a:t>
            </a:r>
          </a:p>
          <a:p>
            <a:pPr marL="0" indent="0" algn="ctr">
              <a:buNone/>
            </a:pPr>
            <a:endParaRPr lang="en-US" b="1" dirty="0" smtClean="0"/>
          </a:p>
          <a:p>
            <a:pPr marL="0" indent="0" algn="ctr">
              <a:spcBef>
                <a:spcPts val="1200"/>
              </a:spcBef>
              <a:buNone/>
            </a:pPr>
            <a:r>
              <a:rPr lang="en-US" dirty="0" smtClean="0"/>
              <a:t>REO disposition</a:t>
            </a:r>
          </a:p>
          <a:p>
            <a:pPr marL="0" indent="0" algn="ctr">
              <a:spcBef>
                <a:spcPts val="1200"/>
              </a:spcBef>
              <a:buNone/>
            </a:pPr>
            <a:r>
              <a:rPr lang="en-US" dirty="0" smtClean="0"/>
              <a:t>Short Sale disposition</a:t>
            </a:r>
          </a:p>
          <a:p>
            <a:pPr marL="0" indent="0" algn="ctr">
              <a:spcBef>
                <a:spcPts val="1200"/>
              </a:spcBef>
              <a:buNone/>
            </a:pPr>
            <a:r>
              <a:rPr lang="en-US" dirty="0" smtClean="0"/>
              <a:t>Loan capture</a:t>
            </a:r>
          </a:p>
          <a:p>
            <a:pPr marL="0" indent="0" algn="ctr">
              <a:spcBef>
                <a:spcPts val="1800"/>
              </a:spcBef>
              <a:buNone/>
            </a:pPr>
            <a:endParaRPr lang="en-US" dirty="0"/>
          </a:p>
          <a:p>
            <a:pPr marL="0" indent="0" algn="ctr">
              <a:spcBef>
                <a:spcPts val="1800"/>
              </a:spcBef>
              <a:buNone/>
            </a:pPr>
            <a:r>
              <a:rPr lang="en-US" dirty="0" smtClean="0"/>
              <a:t>Real Estate Industry</a:t>
            </a:r>
            <a:endParaRPr lang="en-US" dirty="0"/>
          </a:p>
        </p:txBody>
      </p:sp>
      <p:sp>
        <p:nvSpPr>
          <p:cNvPr id="4" name="Up-Down Arrow 3"/>
          <p:cNvSpPr/>
          <p:nvPr/>
        </p:nvSpPr>
        <p:spPr>
          <a:xfrm>
            <a:off x="4114800" y="4217634"/>
            <a:ext cx="685800" cy="762000"/>
          </a:xfrm>
          <a:prstGeom prst="upDownArrow">
            <a:avLst>
              <a:gd name="adj1" fmla="val 50000"/>
              <a:gd name="adj2" fmla="val 27994"/>
            </a:avLst>
          </a:prstGeom>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46860600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nodeType="after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fade">
                                      <p:cBhvr>
                                        <p:cTn id="13" dur="1000"/>
                                        <p:tgtEl>
                                          <p:spTgt spid="3">
                                            <p:txEl>
                                              <p:pRg st="3" end="3"/>
                                            </p:txEl>
                                          </p:spTgt>
                                        </p:tgtEl>
                                      </p:cBhvr>
                                    </p:animEffect>
                                    <p:anim calcmode="lin" valueType="num">
                                      <p:cBhvr>
                                        <p:cTn id="14"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42" presetClass="entr" presetSubtype="0" fill="hold" nodeType="after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1000"/>
                                        <p:tgtEl>
                                          <p:spTgt spid="3">
                                            <p:txEl>
                                              <p:pRg st="4" end="4"/>
                                            </p:txEl>
                                          </p:spTgt>
                                        </p:tgtEl>
                                      </p:cBhvr>
                                    </p:animEffect>
                                    <p:anim calcmode="lin" valueType="num">
                                      <p:cBhvr>
                                        <p:cTn id="20"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par>
                          <p:cTn id="22" fill="hold">
                            <p:stCondLst>
                              <p:cond delay="3000"/>
                            </p:stCondLst>
                            <p:childTnLst>
                              <p:par>
                                <p:cTn id="23" presetID="42" presetClass="entr" presetSubtype="0" fill="hold" nodeType="after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Effect transition="in" filter="fade">
                                      <p:cBhvr>
                                        <p:cTn id="25" dur="1000"/>
                                        <p:tgtEl>
                                          <p:spTgt spid="3">
                                            <p:txEl>
                                              <p:pRg st="6" end="6"/>
                                            </p:txEl>
                                          </p:spTgt>
                                        </p:tgtEl>
                                      </p:cBhvr>
                                    </p:animEffect>
                                    <p:anim calcmode="lin" valueType="num">
                                      <p:cBhvr>
                                        <p:cTn id="26"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27"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81200" y="2286000"/>
            <a:ext cx="5756635" cy="1219200"/>
          </a:xfrm>
          <a:prstGeom prst="rect">
            <a:avLst/>
          </a:prstGeom>
        </p:spPr>
      </p:pic>
    </p:spTree>
    <p:extLst>
      <p:ext uri="{BB962C8B-B14F-4D97-AF65-F5344CB8AC3E}">
        <p14:creationId xmlns:p14="http://schemas.microsoft.com/office/powerpoint/2010/main" val="791638885"/>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Short Sale Processing</a:t>
            </a:r>
            <a:endParaRPr lang="en-US" dirty="0"/>
          </a:p>
        </p:txBody>
      </p:sp>
      <p:sp>
        <p:nvSpPr>
          <p:cNvPr id="3" name="Content Placeholder 2"/>
          <p:cNvSpPr>
            <a:spLocks noGrp="1"/>
          </p:cNvSpPr>
          <p:nvPr>
            <p:ph sz="quarter" idx="1"/>
          </p:nvPr>
        </p:nvSpPr>
        <p:spPr/>
        <p:txBody>
          <a:bodyPr/>
          <a:lstStyle/>
          <a:p>
            <a:pPr marL="0" indent="0">
              <a:spcAft>
                <a:spcPts val="1800"/>
              </a:spcAft>
              <a:buNone/>
            </a:pPr>
            <a:r>
              <a:rPr lang="en-US" dirty="0" smtClean="0"/>
              <a:t>Issues:</a:t>
            </a:r>
          </a:p>
          <a:p>
            <a:r>
              <a:rPr lang="en-US" dirty="0" smtClean="0"/>
              <a:t>Prepare for extremely high volume</a:t>
            </a:r>
          </a:p>
          <a:p>
            <a:r>
              <a:rPr lang="en-US" dirty="0" smtClean="0"/>
              <a:t>Serious threat of lawsuits by borrowers</a:t>
            </a:r>
          </a:p>
          <a:p>
            <a:r>
              <a:rPr lang="en-US" dirty="0" smtClean="0"/>
              <a:t>Decision to handle processing internally or out-source</a:t>
            </a:r>
          </a:p>
          <a:p>
            <a:r>
              <a:rPr lang="en-US" dirty="0" smtClean="0"/>
              <a:t>Marketing for highest and best price and terms</a:t>
            </a:r>
          </a:p>
          <a:p>
            <a:r>
              <a:rPr lang="en-US" dirty="0" smtClean="0"/>
              <a:t>Real Estate agent level of competence</a:t>
            </a:r>
          </a:p>
          <a:p>
            <a:r>
              <a:rPr lang="en-US" dirty="0" smtClean="0"/>
              <a:t>Customer satisfaction with lender for future </a:t>
            </a:r>
            <a:r>
              <a:rPr lang="en-US" dirty="0" smtClean="0"/>
              <a:t>business</a:t>
            </a:r>
          </a:p>
          <a:p>
            <a:r>
              <a:rPr lang="en-US" dirty="0" smtClean="0"/>
              <a:t>Loan Origination capture</a:t>
            </a:r>
            <a:endParaRPr lang="en-US" dirty="0" smtClean="0"/>
          </a:p>
          <a:p>
            <a:endParaRPr lang="en-US" dirty="0" smtClean="0"/>
          </a:p>
          <a:p>
            <a:endParaRPr lang="en-US" dirty="0"/>
          </a:p>
        </p:txBody>
      </p:sp>
    </p:spTree>
    <p:extLst>
      <p:ext uri="{BB962C8B-B14F-4D97-AF65-F5344CB8AC3E}">
        <p14:creationId xmlns:p14="http://schemas.microsoft.com/office/powerpoint/2010/main" val="12716869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subTnLst>
                                    <p:animClr clrSpc="rgb" dir="cw">
                                      <p:cBhvr override="childStyle">
                                        <p:cTn dur="1" fill="hold" display="0" masterRel="nextClick" afterEffect="1"/>
                                        <p:tgtEl>
                                          <p:spTgt spid="3">
                                            <p:txEl>
                                              <p:pRg st="1" end="1"/>
                                            </p:txEl>
                                          </p:spTgt>
                                        </p:tgtEl>
                                        <p:attrNameLst>
                                          <p:attrName>ppt_c</p:attrName>
                                        </p:attrNameLst>
                                      </p:cBhvr>
                                      <p:to>
                                        <a:schemeClr val="folHlink"/>
                                      </p:to>
                                    </p:animClr>
                                  </p:sub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subTnLst>
                                    <p:animClr clrSpc="rgb" dir="cw">
                                      <p:cBhvr override="childStyle">
                                        <p:cTn dur="1" fill="hold" display="0" masterRel="nextClick" afterEffect="1"/>
                                        <p:tgtEl>
                                          <p:spTgt spid="3">
                                            <p:txEl>
                                              <p:pRg st="2" end="2"/>
                                            </p:txEl>
                                          </p:spTgt>
                                        </p:tgtEl>
                                        <p:attrNameLst>
                                          <p:attrName>ppt_c</p:attrName>
                                        </p:attrNameLst>
                                      </p:cBhvr>
                                      <p:to>
                                        <a:schemeClr val="folHlink"/>
                                      </p:to>
                                    </p:animClr>
                                  </p:sub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subTnLst>
                                    <p:animClr clrSpc="rgb" dir="cw">
                                      <p:cBhvr override="childStyle">
                                        <p:cTn dur="1" fill="hold" display="0" masterRel="nextClick" afterEffect="1"/>
                                        <p:tgtEl>
                                          <p:spTgt spid="3">
                                            <p:txEl>
                                              <p:pRg st="3" end="3"/>
                                            </p:txEl>
                                          </p:spTgt>
                                        </p:tgtEl>
                                        <p:attrNameLst>
                                          <p:attrName>ppt_c</p:attrName>
                                        </p:attrNameLst>
                                      </p:cBhvr>
                                      <p:to>
                                        <a:schemeClr val="folHlink"/>
                                      </p:to>
                                    </p:animClr>
                                  </p:sub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subTnLst>
                                    <p:animClr clrSpc="rgb" dir="cw">
                                      <p:cBhvr override="childStyle">
                                        <p:cTn dur="1" fill="hold" display="0" masterRel="nextClick" afterEffect="1"/>
                                        <p:tgtEl>
                                          <p:spTgt spid="3">
                                            <p:txEl>
                                              <p:pRg st="4" end="4"/>
                                            </p:txEl>
                                          </p:spTgt>
                                        </p:tgtEl>
                                        <p:attrNameLst>
                                          <p:attrName>ppt_c</p:attrName>
                                        </p:attrNameLst>
                                      </p:cBhvr>
                                      <p:to>
                                        <a:schemeClr val="folHlink"/>
                                      </p:to>
                                    </p:animClr>
                                  </p:sub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fade">
                                      <p:cBhvr>
                                        <p:cTn id="35" dur="1000"/>
                                        <p:tgtEl>
                                          <p:spTgt spid="3">
                                            <p:txEl>
                                              <p:pRg st="5" end="5"/>
                                            </p:txEl>
                                          </p:spTgt>
                                        </p:tgtEl>
                                      </p:cBhvr>
                                    </p:animEffect>
                                    <p:anim calcmode="lin" valueType="num">
                                      <p:cBhvr>
                                        <p:cTn id="36"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5" end="5"/>
                                            </p:txEl>
                                          </p:spTgt>
                                        </p:tgtEl>
                                        <p:attrNameLst>
                                          <p:attrName>ppt_y</p:attrName>
                                        </p:attrNameLst>
                                      </p:cBhvr>
                                      <p:tavLst>
                                        <p:tav tm="0">
                                          <p:val>
                                            <p:strVal val="#ppt_y+.1"/>
                                          </p:val>
                                        </p:tav>
                                        <p:tav tm="100000">
                                          <p:val>
                                            <p:strVal val="#ppt_y"/>
                                          </p:val>
                                        </p:tav>
                                      </p:tavLst>
                                    </p:anim>
                                  </p:childTnLst>
                                  <p:subTnLst>
                                    <p:animClr clrSpc="rgb" dir="cw">
                                      <p:cBhvr override="childStyle">
                                        <p:cTn dur="1" fill="hold" display="0" masterRel="nextClick" afterEffect="1"/>
                                        <p:tgtEl>
                                          <p:spTgt spid="3">
                                            <p:txEl>
                                              <p:pRg st="5" end="5"/>
                                            </p:txEl>
                                          </p:spTgt>
                                        </p:tgtEl>
                                        <p:attrNameLst>
                                          <p:attrName>ppt_c</p:attrName>
                                        </p:attrNameLst>
                                      </p:cBhvr>
                                      <p:to>
                                        <a:schemeClr val="folHlink"/>
                                      </p:to>
                                    </p:animClr>
                                  </p:sub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fade">
                                      <p:cBhvr>
                                        <p:cTn id="42" dur="1000"/>
                                        <p:tgtEl>
                                          <p:spTgt spid="3">
                                            <p:txEl>
                                              <p:pRg st="6" end="6"/>
                                            </p:txEl>
                                          </p:spTgt>
                                        </p:tgtEl>
                                      </p:cBhvr>
                                    </p:animEffect>
                                    <p:anim calcmode="lin" valueType="num">
                                      <p:cBhvr>
                                        <p:cTn id="43"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6" end="6"/>
                                            </p:txEl>
                                          </p:spTgt>
                                        </p:tgtEl>
                                        <p:attrNameLst>
                                          <p:attrName>ppt_y</p:attrName>
                                        </p:attrNameLst>
                                      </p:cBhvr>
                                      <p:tavLst>
                                        <p:tav tm="0">
                                          <p:val>
                                            <p:strVal val="#ppt_y+.1"/>
                                          </p:val>
                                        </p:tav>
                                        <p:tav tm="100000">
                                          <p:val>
                                            <p:strVal val="#ppt_y"/>
                                          </p:val>
                                        </p:tav>
                                      </p:tavLst>
                                    </p:anim>
                                  </p:childTnLst>
                                  <p:subTnLst>
                                    <p:animClr clrSpc="rgb" dir="cw">
                                      <p:cBhvr override="childStyle">
                                        <p:cTn dur="1" fill="hold" display="0" masterRel="nextClick" afterEffect="1"/>
                                        <p:tgtEl>
                                          <p:spTgt spid="3">
                                            <p:txEl>
                                              <p:pRg st="6" end="6"/>
                                            </p:txEl>
                                          </p:spTgt>
                                        </p:tgtEl>
                                        <p:attrNameLst>
                                          <p:attrName>ppt_c</p:attrName>
                                        </p:attrNameLst>
                                      </p:cBhvr>
                                      <p:to>
                                        <a:schemeClr val="folHlink"/>
                                      </p:to>
                                    </p:animClr>
                                  </p:sub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Effect transition="in" filter="fade">
                                      <p:cBhvr>
                                        <p:cTn id="49" dur="1000"/>
                                        <p:tgtEl>
                                          <p:spTgt spid="3">
                                            <p:txEl>
                                              <p:pRg st="7" end="7"/>
                                            </p:txEl>
                                          </p:spTgt>
                                        </p:tgtEl>
                                      </p:cBhvr>
                                    </p:animEffect>
                                    <p:anim calcmode="lin" valueType="num">
                                      <p:cBhvr>
                                        <p:cTn id="50"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7" end="7"/>
                                            </p:txEl>
                                          </p:spTgt>
                                        </p:tgtEl>
                                        <p:attrNameLst>
                                          <p:attrName>ppt_y</p:attrName>
                                        </p:attrNameLst>
                                      </p:cBhvr>
                                      <p:tavLst>
                                        <p:tav tm="0">
                                          <p:val>
                                            <p:strVal val="#ppt_y+.1"/>
                                          </p:val>
                                        </p:tav>
                                        <p:tav tm="100000">
                                          <p:val>
                                            <p:strVal val="#ppt_y"/>
                                          </p:val>
                                        </p:tav>
                                      </p:tavLst>
                                    </p:anim>
                                  </p:childTnLst>
                                  <p:subTnLst>
                                    <p:animClr clrSpc="rgb" dir="cw">
                                      <p:cBhvr override="childStyle">
                                        <p:cTn dur="1" fill="hold" display="0" masterRel="nextClick" afterEffect="1"/>
                                        <p:tgtEl>
                                          <p:spTgt spid="3">
                                            <p:txEl>
                                              <p:pRg st="7" end="7"/>
                                            </p:txEl>
                                          </p:spTgt>
                                        </p:tgtEl>
                                        <p:attrNameLst>
                                          <p:attrName>ppt_c</p:attrName>
                                        </p:attrNameLst>
                                      </p:cBhvr>
                                      <p:to>
                                        <a:schemeClr val="folHlink"/>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Points of Difference</a:t>
            </a:r>
            <a:endParaRPr lang="en-US" b="1" dirty="0"/>
          </a:p>
        </p:txBody>
      </p:sp>
      <p:sp>
        <p:nvSpPr>
          <p:cNvPr id="3" name="Content Placeholder 2"/>
          <p:cNvSpPr>
            <a:spLocks noGrp="1"/>
          </p:cNvSpPr>
          <p:nvPr>
            <p:ph sz="quarter" idx="1"/>
          </p:nvPr>
        </p:nvSpPr>
        <p:spPr>
          <a:xfrm>
            <a:off x="301752" y="1828800"/>
            <a:ext cx="8503920" cy="4270248"/>
          </a:xfrm>
        </p:spPr>
        <p:txBody>
          <a:bodyPr/>
          <a:lstStyle/>
          <a:p>
            <a:pPr>
              <a:spcBef>
                <a:spcPts val="1800"/>
              </a:spcBef>
            </a:pPr>
            <a:r>
              <a:rPr lang="en-US" dirty="0" smtClean="0"/>
              <a:t>Loan Capture for mortgage division of lender</a:t>
            </a:r>
          </a:p>
          <a:p>
            <a:pPr>
              <a:spcBef>
                <a:spcPts val="1800"/>
              </a:spcBef>
            </a:pPr>
            <a:r>
              <a:rPr lang="en-US" dirty="0" smtClean="0"/>
              <a:t>Risk management:</a:t>
            </a:r>
            <a:br>
              <a:rPr lang="en-US" dirty="0" smtClean="0"/>
            </a:br>
            <a:r>
              <a:rPr lang="en-US" dirty="0" smtClean="0"/>
              <a:t>  </a:t>
            </a:r>
            <a:r>
              <a:rPr lang="en-US" dirty="0"/>
              <a:t>L</a:t>
            </a:r>
            <a:r>
              <a:rPr lang="en-US" dirty="0" smtClean="0"/>
              <a:t>ender a hard target for predatory lawsuits</a:t>
            </a:r>
          </a:p>
          <a:p>
            <a:pPr>
              <a:spcBef>
                <a:spcPts val="1800"/>
              </a:spcBef>
            </a:pPr>
            <a:r>
              <a:rPr lang="en-US" dirty="0" smtClean="0"/>
              <a:t>National consortium of powerful regional brokerages</a:t>
            </a:r>
          </a:p>
          <a:p>
            <a:pPr>
              <a:spcBef>
                <a:spcPts val="1800"/>
              </a:spcBef>
            </a:pPr>
            <a:r>
              <a:rPr lang="en-US" dirty="0" smtClean="0"/>
              <a:t>Lender-specific training and certification for Realtors®</a:t>
            </a:r>
          </a:p>
          <a:p>
            <a:pPr>
              <a:spcBef>
                <a:spcPts val="1800"/>
              </a:spcBef>
            </a:pPr>
            <a:r>
              <a:rPr lang="en-US" dirty="0" smtClean="0"/>
              <a:t>Management and oversight by Quantum Default Services</a:t>
            </a:r>
          </a:p>
        </p:txBody>
      </p:sp>
    </p:spTree>
    <p:extLst>
      <p:ext uri="{BB962C8B-B14F-4D97-AF65-F5344CB8AC3E}">
        <p14:creationId xmlns:p14="http://schemas.microsoft.com/office/powerpoint/2010/main" val="394427584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subTnLst>
                                    <p:animClr clrSpc="rgb" dir="cw">
                                      <p:cBhvr override="childStyle">
                                        <p:cTn dur="1" fill="hold" display="0" masterRel="nextClick" afterEffect="1"/>
                                        <p:tgtEl>
                                          <p:spTgt spid="3">
                                            <p:txEl>
                                              <p:pRg st="0" end="0"/>
                                            </p:txEl>
                                          </p:spTgt>
                                        </p:tgtEl>
                                        <p:attrNameLst>
                                          <p:attrName>ppt_c</p:attrName>
                                        </p:attrNameLst>
                                      </p:cBhvr>
                                      <p:to>
                                        <a:schemeClr val="accent1"/>
                                      </p:to>
                                    </p:animClr>
                                  </p:sub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subTnLst>
                                    <p:animClr clrSpc="rgb" dir="cw">
                                      <p:cBhvr override="childStyle">
                                        <p:cTn dur="1" fill="hold" display="0" masterRel="nextClick" afterEffect="1"/>
                                        <p:tgtEl>
                                          <p:spTgt spid="3">
                                            <p:txEl>
                                              <p:pRg st="1" end="1"/>
                                            </p:txEl>
                                          </p:spTgt>
                                        </p:tgtEl>
                                        <p:attrNameLst>
                                          <p:attrName>ppt_c</p:attrName>
                                        </p:attrNameLst>
                                      </p:cBhvr>
                                      <p:to>
                                        <a:schemeClr val="accent1"/>
                                      </p:to>
                                    </p:animClr>
                                  </p:sub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subTnLst>
                                    <p:animClr clrSpc="rgb" dir="cw">
                                      <p:cBhvr override="childStyle">
                                        <p:cTn dur="1" fill="hold" display="0" masterRel="nextClick" afterEffect="1"/>
                                        <p:tgtEl>
                                          <p:spTgt spid="3">
                                            <p:txEl>
                                              <p:pRg st="2" end="2"/>
                                            </p:txEl>
                                          </p:spTgt>
                                        </p:tgtEl>
                                        <p:attrNameLst>
                                          <p:attrName>ppt_c</p:attrName>
                                        </p:attrNameLst>
                                      </p:cBhvr>
                                      <p:to>
                                        <a:schemeClr val="accent1"/>
                                      </p:to>
                                    </p:animClr>
                                  </p:sub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subTnLst>
                                    <p:animClr clrSpc="rgb" dir="cw">
                                      <p:cBhvr override="childStyle">
                                        <p:cTn dur="1" fill="hold" display="0" masterRel="nextClick" afterEffect="1"/>
                                        <p:tgtEl>
                                          <p:spTgt spid="3">
                                            <p:txEl>
                                              <p:pRg st="3" end="3"/>
                                            </p:txEl>
                                          </p:spTgt>
                                        </p:tgtEl>
                                        <p:attrNameLst>
                                          <p:attrName>ppt_c</p:attrName>
                                        </p:attrNameLst>
                                      </p:cBhvr>
                                      <p:to>
                                        <a:schemeClr val="accent1"/>
                                      </p:to>
                                    </p:animClr>
                                  </p:sub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subTnLst>
                                    <p:animClr clrSpc="rgb" dir="cw">
                                      <p:cBhvr override="childStyle">
                                        <p:cTn dur="1" fill="hold" display="0" masterRel="nextClick" afterEffect="1"/>
                                        <p:tgtEl>
                                          <p:spTgt spid="3">
                                            <p:txEl>
                                              <p:pRg st="4" end="4"/>
                                            </p:txEl>
                                          </p:spTgt>
                                        </p:tgtEl>
                                        <p:attrNameLst>
                                          <p:attrName>ppt_c</p:attrName>
                                        </p:attrNameLst>
                                      </p:cBhvr>
                                      <p:to>
                                        <a:schemeClr val="accent1"/>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Loan Capture Model</a:t>
            </a:r>
            <a:endParaRPr lang="en-US" b="1" dirty="0"/>
          </a:p>
        </p:txBody>
      </p:sp>
      <p:sp>
        <p:nvSpPr>
          <p:cNvPr id="3" name="Content Placeholder 2"/>
          <p:cNvSpPr>
            <a:spLocks noGrp="1"/>
          </p:cNvSpPr>
          <p:nvPr>
            <p:ph sz="quarter" idx="1"/>
          </p:nvPr>
        </p:nvSpPr>
        <p:spPr>
          <a:xfrm>
            <a:off x="301752" y="1752600"/>
            <a:ext cx="8503920" cy="4346448"/>
          </a:xfrm>
        </p:spPr>
        <p:txBody>
          <a:bodyPr/>
          <a:lstStyle/>
          <a:p>
            <a:pPr marL="0" indent="0">
              <a:spcBef>
                <a:spcPts val="2400"/>
              </a:spcBef>
              <a:buNone/>
            </a:pPr>
            <a:r>
              <a:rPr lang="en-US" b="1" dirty="0" smtClean="0"/>
              <a:t>Quid pro quo:  Loan capture for listing leads</a:t>
            </a:r>
          </a:p>
          <a:p>
            <a:pPr>
              <a:spcBef>
                <a:spcPts val="2400"/>
              </a:spcBef>
              <a:spcAft>
                <a:spcPts val="600"/>
              </a:spcAft>
            </a:pPr>
            <a:r>
              <a:rPr lang="en-US" b="1" dirty="0" smtClean="0"/>
              <a:t>Incentive:  </a:t>
            </a:r>
            <a:r>
              <a:rPr lang="en-US" dirty="0" smtClean="0"/>
              <a:t>providing short-sale listing leads to the Realtor</a:t>
            </a:r>
          </a:p>
          <a:p>
            <a:pPr>
              <a:spcBef>
                <a:spcPts val="2400"/>
              </a:spcBef>
              <a:spcAft>
                <a:spcPts val="600"/>
              </a:spcAft>
            </a:pPr>
            <a:r>
              <a:rPr lang="en-US" b="1" dirty="0" smtClean="0"/>
              <a:t>Glue: </a:t>
            </a:r>
            <a:r>
              <a:rPr lang="en-US" dirty="0" smtClean="0"/>
              <a:t>Relationship between Loan Officer and Realtor</a:t>
            </a:r>
          </a:p>
          <a:p>
            <a:pPr>
              <a:spcBef>
                <a:spcPts val="2400"/>
              </a:spcBef>
              <a:spcAft>
                <a:spcPts val="600"/>
              </a:spcAft>
            </a:pPr>
            <a:r>
              <a:rPr lang="en-US" b="1" dirty="0" smtClean="0"/>
              <a:t>Secret: </a:t>
            </a:r>
            <a:r>
              <a:rPr lang="en-US" dirty="0" smtClean="0"/>
              <a:t>Capturing the buyer early in their buy-cycle</a:t>
            </a:r>
          </a:p>
          <a:p>
            <a:pPr>
              <a:spcBef>
                <a:spcPts val="2400"/>
              </a:spcBef>
              <a:spcAft>
                <a:spcPts val="600"/>
              </a:spcAft>
            </a:pPr>
            <a:r>
              <a:rPr lang="en-US" b="1" dirty="0" smtClean="0"/>
              <a:t>Needs: </a:t>
            </a:r>
            <a:r>
              <a:rPr lang="en-US" dirty="0" smtClean="0"/>
              <a:t>Software systems, training and accountability</a:t>
            </a:r>
          </a:p>
        </p:txBody>
      </p:sp>
    </p:spTree>
    <p:extLst>
      <p:ext uri="{BB962C8B-B14F-4D97-AF65-F5344CB8AC3E}">
        <p14:creationId xmlns:p14="http://schemas.microsoft.com/office/powerpoint/2010/main" val="67465309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1" end="1"/>
                                            </p:txEl>
                                          </p:spTgt>
                                        </p:tgtEl>
                                        <p:attrNameLst>
                                          <p:attrName>ppt_c</p:attrName>
                                        </p:attrNameLst>
                                      </p:cBhvr>
                                      <p:to>
                                        <a:srgbClr xmlns:mc="http://schemas.openxmlformats.org/markup-compatibility/2006" xmlns:a14="http://schemas.microsoft.com/office/drawing/2010/main" val="0099CC" mc:Ignorable=""/>
                                      </p:to>
                                    </p:animClr>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2" end="2"/>
                                            </p:txEl>
                                          </p:spTgt>
                                        </p:tgtEl>
                                        <p:attrNameLst>
                                          <p:attrName>ppt_c</p:attrName>
                                        </p:attrNameLst>
                                      </p:cBhvr>
                                      <p:to>
                                        <a:srgbClr xmlns:mc="http://schemas.openxmlformats.org/markup-compatibility/2006" xmlns:a14="http://schemas.microsoft.com/office/drawing/2010/main" val="0099CC" mc:Ignorable=""/>
                                      </p:to>
                                    </p:animClr>
                                  </p:sub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3" end="3"/>
                                            </p:txEl>
                                          </p:spTgt>
                                        </p:tgtEl>
                                        <p:attrNameLst>
                                          <p:attrName>ppt_c</p:attrName>
                                        </p:attrNameLst>
                                      </p:cBhvr>
                                      <p:to>
                                        <a:srgbClr xmlns:mc="http://schemas.openxmlformats.org/markup-compatibility/2006" xmlns:a14="http://schemas.microsoft.com/office/drawing/2010/main" val="0099CC" mc:Ignorable=""/>
                                      </p:to>
                                    </p:animClr>
                                  </p:sub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4" end="4"/>
                                            </p:txEl>
                                          </p:spTgt>
                                        </p:tgtEl>
                                        <p:attrNameLst>
                                          <p:attrName>ppt_c</p:attrName>
                                        </p:attrNameLst>
                                      </p:cBhvr>
                                      <p:to>
                                        <a:srgbClr xmlns:mc="http://schemas.openxmlformats.org/markup-compatibility/2006" xmlns:a14="http://schemas.microsoft.com/office/drawing/2010/main" val="0099CC" mc:Ignorable=""/>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728841" y="457200"/>
            <a:ext cx="8205383" cy="5691664"/>
            <a:chOff x="728841" y="457200"/>
            <a:chExt cx="8205383" cy="5691664"/>
          </a:xfrm>
        </p:grpSpPr>
        <p:sp>
          <p:nvSpPr>
            <p:cNvPr id="3" name="Oval 2"/>
            <p:cNvSpPr/>
            <p:nvPr/>
          </p:nvSpPr>
          <p:spPr>
            <a:xfrm>
              <a:off x="4407877" y="2971800"/>
              <a:ext cx="1066800" cy="685800"/>
            </a:xfrm>
            <a:prstGeom prst="ellipse">
              <a:avLst/>
            </a:prstGeom>
            <a:gradFill rotWithShape="1">
              <a:gsLst>
                <a:gs pos="0">
                  <a:srgbClr xmlns:mc="http://schemas.openxmlformats.org/markup-compatibility/2006" xmlns:a14="http://schemas.microsoft.com/office/drawing/2010/main" val="9BBB59" mc:Ignorable="">
                    <a:shade val="51000"/>
                    <a:satMod val="130000"/>
                  </a:srgbClr>
                </a:gs>
                <a:gs pos="80000">
                  <a:srgbClr xmlns:mc="http://schemas.openxmlformats.org/markup-compatibility/2006" xmlns:a14="http://schemas.microsoft.com/office/drawing/2010/main" val="9BBB59" mc:Ignorable="">
                    <a:shade val="93000"/>
                    <a:satMod val="130000"/>
                  </a:srgbClr>
                </a:gs>
                <a:gs pos="100000">
                  <a:srgbClr xmlns:mc="http://schemas.openxmlformats.org/markup-compatibility/2006" xmlns:a14="http://schemas.microsoft.com/office/drawing/2010/main" val="9BBB59" mc:Ignorable="">
                    <a:shade val="94000"/>
                    <a:satMod val="135000"/>
                  </a:srgbClr>
                </a:gs>
              </a:gsLst>
              <a:lin ang="16200000" scaled="0"/>
            </a:gradFill>
            <a:ln>
              <a:noFill/>
            </a:ln>
            <a:effectLst>
              <a:outerShdw blurRad="40000" dist="23000" dir="5400000" rotWithShape="0">
                <a:srgbClr xmlns:mc="http://schemas.openxmlformats.org/markup-compatibility/2006" xmlns:a14="http://schemas.microsoft.com/office/drawing/2010/main" val="000000" mc:Ignorable="">
                  <a:alpha val="35000"/>
                </a:srgbClr>
              </a:outerShdw>
            </a:effectLst>
            <a:scene3d>
              <a:camera prst="orthographicFront">
                <a:rot lat="0" lon="0" rev="0"/>
              </a:camera>
              <a:lightRig rig="threePt" dir="t">
                <a:rot lat="0" lon="0" rev="1200000"/>
              </a:lightRig>
            </a:scene3d>
            <a:sp3d>
              <a:bevelT w="63500" h="25400"/>
            </a:sp3d>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sysClr val="window" lastClr="FFFFFF"/>
                  </a:solidFill>
                  <a:effectLst/>
                  <a:uLnTx/>
                  <a:uFillTx/>
                  <a:latin typeface="Calibri"/>
                  <a:ea typeface="+mn-ea"/>
                  <a:cs typeface="+mn-cs"/>
                </a:rPr>
                <a:t>REO</a:t>
              </a:r>
              <a:br>
                <a:rPr kumimoji="0" lang="en-US" sz="1800" b="0" i="0" u="none" strike="noStrike" kern="0" cap="none" spc="0" normalizeH="0" baseline="0" noProof="0" dirty="0" smtClean="0">
                  <a:ln>
                    <a:noFill/>
                  </a:ln>
                  <a:solidFill>
                    <a:sysClr val="window" lastClr="FFFFFF"/>
                  </a:solidFill>
                  <a:effectLst/>
                  <a:uLnTx/>
                  <a:uFillTx/>
                  <a:latin typeface="Calibri"/>
                  <a:ea typeface="+mn-ea"/>
                  <a:cs typeface="+mn-cs"/>
                </a:rPr>
              </a:br>
              <a:r>
                <a:rPr kumimoji="0" lang="en-US" sz="1800" b="0" i="0" u="none" strike="noStrike" kern="0" cap="none" spc="0" normalizeH="0" baseline="0" noProof="0" dirty="0" smtClean="0">
                  <a:ln>
                    <a:noFill/>
                  </a:ln>
                  <a:solidFill>
                    <a:sysClr val="window" lastClr="FFFFFF"/>
                  </a:solidFill>
                  <a:effectLst/>
                  <a:uLnTx/>
                  <a:uFillTx/>
                  <a:latin typeface="Calibri"/>
                  <a:ea typeface="+mn-ea"/>
                  <a:cs typeface="+mn-cs"/>
                </a:rPr>
                <a:t>L. A.</a:t>
              </a:r>
              <a:endParaRPr kumimoji="0" lang="en-US" sz="1800" b="0" i="0" u="none" strike="noStrike" kern="0" cap="none" spc="0" normalizeH="0" baseline="0" noProof="0" dirty="0">
                <a:ln>
                  <a:noFill/>
                </a:ln>
                <a:solidFill>
                  <a:sysClr val="window" lastClr="FFFFFF"/>
                </a:solidFill>
                <a:effectLst/>
                <a:uLnTx/>
                <a:uFillTx/>
                <a:latin typeface="Calibri"/>
                <a:ea typeface="+mn-ea"/>
                <a:cs typeface="+mn-cs"/>
              </a:endParaRPr>
            </a:p>
          </p:txBody>
        </p:sp>
        <p:sp>
          <p:nvSpPr>
            <p:cNvPr id="4" name="Oval 3"/>
            <p:cNvSpPr/>
            <p:nvPr/>
          </p:nvSpPr>
          <p:spPr>
            <a:xfrm>
              <a:off x="4407877" y="3810000"/>
              <a:ext cx="1066800" cy="685800"/>
            </a:xfrm>
            <a:prstGeom prst="ellipse">
              <a:avLst/>
            </a:prstGeom>
            <a:gradFill rotWithShape="1">
              <a:gsLst>
                <a:gs pos="0">
                  <a:srgbClr xmlns:mc="http://schemas.openxmlformats.org/markup-compatibility/2006" xmlns:a14="http://schemas.microsoft.com/office/drawing/2010/main" val="9BBB59" mc:Ignorable="">
                    <a:shade val="51000"/>
                    <a:satMod val="130000"/>
                  </a:srgbClr>
                </a:gs>
                <a:gs pos="80000">
                  <a:srgbClr xmlns:mc="http://schemas.openxmlformats.org/markup-compatibility/2006" xmlns:a14="http://schemas.microsoft.com/office/drawing/2010/main" val="9BBB59" mc:Ignorable="">
                    <a:shade val="93000"/>
                    <a:satMod val="130000"/>
                  </a:srgbClr>
                </a:gs>
                <a:gs pos="100000">
                  <a:srgbClr xmlns:mc="http://schemas.openxmlformats.org/markup-compatibility/2006" xmlns:a14="http://schemas.microsoft.com/office/drawing/2010/main" val="9BBB59" mc:Ignorable="">
                    <a:shade val="94000"/>
                    <a:satMod val="135000"/>
                  </a:srgbClr>
                </a:gs>
              </a:gsLst>
              <a:lin ang="16200000" scaled="0"/>
            </a:gradFill>
            <a:ln>
              <a:noFill/>
            </a:ln>
            <a:effectLst>
              <a:outerShdw blurRad="40000" dist="23000" dir="5400000" rotWithShape="0">
                <a:srgbClr xmlns:mc="http://schemas.openxmlformats.org/markup-compatibility/2006" xmlns:a14="http://schemas.microsoft.com/office/drawing/2010/main" val="000000" mc:Ignorable="">
                  <a:alpha val="35000"/>
                </a:srgbClr>
              </a:outerShdw>
            </a:effectLst>
            <a:scene3d>
              <a:camera prst="orthographicFront">
                <a:rot lat="0" lon="0" rev="0"/>
              </a:camera>
              <a:lightRig rig="threePt" dir="t">
                <a:rot lat="0" lon="0" rev="1200000"/>
              </a:lightRig>
            </a:scene3d>
            <a:sp3d>
              <a:bevelT w="63500" h="25400"/>
            </a:sp3d>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sysClr val="window" lastClr="FFFFFF"/>
                  </a:solidFill>
                  <a:effectLst/>
                  <a:uLnTx/>
                  <a:uFillTx/>
                  <a:latin typeface="Calibri"/>
                  <a:ea typeface="+mn-ea"/>
                  <a:cs typeface="+mn-cs"/>
                </a:rPr>
                <a:t>Retail</a:t>
              </a:r>
              <a:endParaRPr kumimoji="0" lang="en-US" sz="1800" b="0" i="0" u="none" strike="noStrike" kern="0" cap="none" spc="0" normalizeH="0" baseline="0" noProof="0" dirty="0">
                <a:ln>
                  <a:noFill/>
                </a:ln>
                <a:solidFill>
                  <a:sysClr val="window" lastClr="FFFFFF"/>
                </a:solidFill>
                <a:effectLst/>
                <a:uLnTx/>
                <a:uFillTx/>
                <a:latin typeface="Calibri"/>
                <a:ea typeface="+mn-ea"/>
                <a:cs typeface="+mn-cs"/>
              </a:endParaRPr>
            </a:p>
          </p:txBody>
        </p:sp>
        <p:sp>
          <p:nvSpPr>
            <p:cNvPr id="5" name="Oval 4"/>
            <p:cNvSpPr/>
            <p:nvPr/>
          </p:nvSpPr>
          <p:spPr>
            <a:xfrm>
              <a:off x="1447800" y="3581400"/>
              <a:ext cx="1066800" cy="685800"/>
            </a:xfrm>
            <a:prstGeom prst="ellipse">
              <a:avLst/>
            </a:prstGeom>
            <a:gradFill rotWithShape="1">
              <a:gsLst>
                <a:gs pos="0">
                  <a:srgbClr xmlns:mc="http://schemas.openxmlformats.org/markup-compatibility/2006" xmlns:a14="http://schemas.microsoft.com/office/drawing/2010/main" val="4BACC6" mc:Ignorable="">
                    <a:shade val="51000"/>
                    <a:satMod val="130000"/>
                  </a:srgbClr>
                </a:gs>
                <a:gs pos="80000">
                  <a:srgbClr xmlns:mc="http://schemas.openxmlformats.org/markup-compatibility/2006" xmlns:a14="http://schemas.microsoft.com/office/drawing/2010/main" val="4BACC6" mc:Ignorable="">
                    <a:shade val="93000"/>
                    <a:satMod val="130000"/>
                  </a:srgbClr>
                </a:gs>
                <a:gs pos="100000">
                  <a:srgbClr xmlns:mc="http://schemas.openxmlformats.org/markup-compatibility/2006" xmlns:a14="http://schemas.microsoft.com/office/drawing/2010/main" val="4BACC6" mc:Ignorable="">
                    <a:shade val="94000"/>
                    <a:satMod val="135000"/>
                  </a:srgbClr>
                </a:gs>
              </a:gsLst>
              <a:lin ang="16200000" scaled="0"/>
            </a:gradFill>
            <a:ln>
              <a:noFill/>
            </a:ln>
            <a:effectLst>
              <a:outerShdw blurRad="40000" dist="23000" dir="5400000" rotWithShape="0">
                <a:srgbClr xmlns:mc="http://schemas.openxmlformats.org/markup-compatibility/2006" xmlns:a14="http://schemas.microsoft.com/office/drawing/2010/main" val="000000" mc:Ignorable="">
                  <a:alpha val="35000"/>
                </a:srgbClr>
              </a:outerShdw>
            </a:effectLst>
            <a:scene3d>
              <a:camera prst="orthographicFront">
                <a:rot lat="0" lon="0" rev="0"/>
              </a:camera>
              <a:lightRig rig="threePt" dir="t">
                <a:rot lat="0" lon="0" rev="1200000"/>
              </a:lightRig>
            </a:scene3d>
            <a:sp3d>
              <a:bevelT w="63500" h="25400"/>
            </a:sp3d>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sysClr val="window" lastClr="FFFFFF"/>
                  </a:solidFill>
                  <a:effectLst/>
                  <a:uLnTx/>
                  <a:uFillTx/>
                  <a:latin typeface="Calibri"/>
                  <a:ea typeface="+mn-ea"/>
                  <a:cs typeface="+mn-cs"/>
                </a:rPr>
                <a:t>Local</a:t>
              </a:r>
              <a:br>
                <a:rPr kumimoji="0" lang="en-US" sz="1800" b="0" i="0" u="none" strike="noStrike" kern="0" cap="none" spc="0" normalizeH="0" baseline="0" noProof="0" dirty="0" smtClean="0">
                  <a:ln>
                    <a:noFill/>
                  </a:ln>
                  <a:solidFill>
                    <a:sysClr val="window" lastClr="FFFFFF"/>
                  </a:solidFill>
                  <a:effectLst/>
                  <a:uLnTx/>
                  <a:uFillTx/>
                  <a:latin typeface="Calibri"/>
                  <a:ea typeface="+mn-ea"/>
                  <a:cs typeface="+mn-cs"/>
                </a:rPr>
              </a:br>
              <a:r>
                <a:rPr kumimoji="0" lang="en-US" sz="1800" b="0" i="0" u="none" strike="noStrike" kern="0" cap="none" spc="0" normalizeH="0" baseline="0" noProof="0" dirty="0" smtClean="0">
                  <a:ln>
                    <a:noFill/>
                  </a:ln>
                  <a:solidFill>
                    <a:sysClr val="window" lastClr="FFFFFF"/>
                  </a:solidFill>
                  <a:effectLst/>
                  <a:uLnTx/>
                  <a:uFillTx/>
                  <a:latin typeface="Calibri"/>
                  <a:ea typeface="+mn-ea"/>
                  <a:cs typeface="+mn-cs"/>
                </a:rPr>
                <a:t>L. O.</a:t>
              </a:r>
              <a:endParaRPr kumimoji="0" lang="en-US" sz="1800" b="0" i="0" u="none" strike="noStrike" kern="0" cap="none" spc="0" normalizeH="0" baseline="0" noProof="0" dirty="0">
                <a:ln>
                  <a:noFill/>
                </a:ln>
                <a:solidFill>
                  <a:sysClr val="window" lastClr="FFFFFF"/>
                </a:solidFill>
                <a:effectLst/>
                <a:uLnTx/>
                <a:uFillTx/>
                <a:latin typeface="Calibri"/>
                <a:ea typeface="+mn-ea"/>
                <a:cs typeface="+mn-cs"/>
              </a:endParaRPr>
            </a:p>
          </p:txBody>
        </p:sp>
        <p:sp>
          <p:nvSpPr>
            <p:cNvPr id="6" name="Oval 5"/>
            <p:cNvSpPr/>
            <p:nvPr/>
          </p:nvSpPr>
          <p:spPr>
            <a:xfrm>
              <a:off x="1600200" y="3733800"/>
              <a:ext cx="1066800" cy="685800"/>
            </a:xfrm>
            <a:prstGeom prst="ellipse">
              <a:avLst/>
            </a:prstGeom>
            <a:gradFill rotWithShape="1">
              <a:gsLst>
                <a:gs pos="0">
                  <a:srgbClr xmlns:mc="http://schemas.openxmlformats.org/markup-compatibility/2006" xmlns:a14="http://schemas.microsoft.com/office/drawing/2010/main" val="4BACC6" mc:Ignorable="">
                    <a:shade val="51000"/>
                    <a:satMod val="130000"/>
                  </a:srgbClr>
                </a:gs>
                <a:gs pos="80000">
                  <a:srgbClr xmlns:mc="http://schemas.openxmlformats.org/markup-compatibility/2006" xmlns:a14="http://schemas.microsoft.com/office/drawing/2010/main" val="4BACC6" mc:Ignorable="">
                    <a:shade val="93000"/>
                    <a:satMod val="130000"/>
                  </a:srgbClr>
                </a:gs>
                <a:gs pos="100000">
                  <a:srgbClr xmlns:mc="http://schemas.openxmlformats.org/markup-compatibility/2006" xmlns:a14="http://schemas.microsoft.com/office/drawing/2010/main" val="4BACC6" mc:Ignorable="">
                    <a:shade val="94000"/>
                    <a:satMod val="135000"/>
                  </a:srgbClr>
                </a:gs>
              </a:gsLst>
              <a:lin ang="16200000" scaled="0"/>
            </a:gradFill>
            <a:ln>
              <a:noFill/>
            </a:ln>
            <a:effectLst>
              <a:outerShdw blurRad="40000" dist="23000" dir="5400000" rotWithShape="0">
                <a:srgbClr xmlns:mc="http://schemas.openxmlformats.org/markup-compatibility/2006" xmlns:a14="http://schemas.microsoft.com/office/drawing/2010/main" val="000000" mc:Ignorable="">
                  <a:alpha val="35000"/>
                </a:srgbClr>
              </a:outerShdw>
            </a:effectLst>
            <a:scene3d>
              <a:camera prst="orthographicFront">
                <a:rot lat="0" lon="0" rev="0"/>
              </a:camera>
              <a:lightRig rig="threePt" dir="t">
                <a:rot lat="0" lon="0" rev="1200000"/>
              </a:lightRig>
            </a:scene3d>
            <a:sp3d>
              <a:bevelT w="63500" h="25400"/>
            </a:sp3d>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sysClr val="window" lastClr="FFFFFF"/>
                  </a:solidFill>
                  <a:effectLst/>
                  <a:uLnTx/>
                  <a:uFillTx/>
                  <a:latin typeface="Calibri"/>
                  <a:ea typeface="+mn-ea"/>
                  <a:cs typeface="+mn-cs"/>
                </a:rPr>
                <a:t>Local</a:t>
              </a:r>
              <a:br>
                <a:rPr kumimoji="0" lang="en-US" sz="1800" b="0" i="0" u="none" strike="noStrike" kern="0" cap="none" spc="0" normalizeH="0" baseline="0" noProof="0" dirty="0" smtClean="0">
                  <a:ln>
                    <a:noFill/>
                  </a:ln>
                  <a:solidFill>
                    <a:sysClr val="window" lastClr="FFFFFF"/>
                  </a:solidFill>
                  <a:effectLst/>
                  <a:uLnTx/>
                  <a:uFillTx/>
                  <a:latin typeface="Calibri"/>
                  <a:ea typeface="+mn-ea"/>
                  <a:cs typeface="+mn-cs"/>
                </a:rPr>
              </a:br>
              <a:r>
                <a:rPr kumimoji="0" lang="en-US" sz="1800" b="0" i="0" u="none" strike="noStrike" kern="0" cap="none" spc="0" normalizeH="0" baseline="0" noProof="0" dirty="0" smtClean="0">
                  <a:ln>
                    <a:noFill/>
                  </a:ln>
                  <a:solidFill>
                    <a:sysClr val="window" lastClr="FFFFFF"/>
                  </a:solidFill>
                  <a:effectLst/>
                  <a:uLnTx/>
                  <a:uFillTx/>
                  <a:latin typeface="Calibri"/>
                  <a:ea typeface="+mn-ea"/>
                  <a:cs typeface="+mn-cs"/>
                </a:rPr>
                <a:t>L. O.</a:t>
              </a:r>
              <a:endParaRPr kumimoji="0" lang="en-US" sz="1800" b="0" i="0" u="none" strike="noStrike" kern="0" cap="none" spc="0" normalizeH="0" baseline="0" noProof="0" dirty="0">
                <a:ln>
                  <a:noFill/>
                </a:ln>
                <a:solidFill>
                  <a:sysClr val="window" lastClr="FFFFFF"/>
                </a:solidFill>
                <a:effectLst/>
                <a:uLnTx/>
                <a:uFillTx/>
                <a:latin typeface="Calibri"/>
                <a:ea typeface="+mn-ea"/>
                <a:cs typeface="+mn-cs"/>
              </a:endParaRPr>
            </a:p>
          </p:txBody>
        </p:sp>
        <p:sp>
          <p:nvSpPr>
            <p:cNvPr id="7" name="Oval 6"/>
            <p:cNvSpPr/>
            <p:nvPr/>
          </p:nvSpPr>
          <p:spPr>
            <a:xfrm>
              <a:off x="1752600" y="3886200"/>
              <a:ext cx="1066800" cy="685800"/>
            </a:xfrm>
            <a:prstGeom prst="ellipse">
              <a:avLst/>
            </a:prstGeom>
            <a:gradFill rotWithShape="1">
              <a:gsLst>
                <a:gs pos="0">
                  <a:srgbClr xmlns:mc="http://schemas.openxmlformats.org/markup-compatibility/2006" xmlns:a14="http://schemas.microsoft.com/office/drawing/2010/main" val="4BACC6" mc:Ignorable="">
                    <a:shade val="51000"/>
                    <a:satMod val="130000"/>
                  </a:srgbClr>
                </a:gs>
                <a:gs pos="80000">
                  <a:srgbClr xmlns:mc="http://schemas.openxmlformats.org/markup-compatibility/2006" xmlns:a14="http://schemas.microsoft.com/office/drawing/2010/main" val="4BACC6" mc:Ignorable="">
                    <a:shade val="93000"/>
                    <a:satMod val="130000"/>
                  </a:srgbClr>
                </a:gs>
                <a:gs pos="100000">
                  <a:srgbClr xmlns:mc="http://schemas.openxmlformats.org/markup-compatibility/2006" xmlns:a14="http://schemas.microsoft.com/office/drawing/2010/main" val="4BACC6" mc:Ignorable="">
                    <a:shade val="94000"/>
                    <a:satMod val="135000"/>
                  </a:srgbClr>
                </a:gs>
              </a:gsLst>
              <a:lin ang="16200000" scaled="0"/>
            </a:gradFill>
            <a:ln>
              <a:noFill/>
            </a:ln>
            <a:effectLst>
              <a:outerShdw blurRad="40000" dist="23000" dir="5400000" rotWithShape="0">
                <a:srgbClr xmlns:mc="http://schemas.openxmlformats.org/markup-compatibility/2006" xmlns:a14="http://schemas.microsoft.com/office/drawing/2010/main" val="000000" mc:Ignorable="">
                  <a:alpha val="35000"/>
                </a:srgbClr>
              </a:outerShdw>
            </a:effectLst>
            <a:scene3d>
              <a:camera prst="orthographicFront">
                <a:rot lat="0" lon="0" rev="0"/>
              </a:camera>
              <a:lightRig rig="threePt" dir="t">
                <a:rot lat="0" lon="0" rev="1200000"/>
              </a:lightRig>
            </a:scene3d>
            <a:sp3d>
              <a:bevelT w="63500" h="25400"/>
            </a:sp3d>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sysClr val="window" lastClr="FFFFFF"/>
                  </a:solidFill>
                  <a:effectLst/>
                  <a:uLnTx/>
                  <a:uFillTx/>
                  <a:latin typeface="Calibri"/>
                  <a:ea typeface="+mn-ea"/>
                  <a:cs typeface="+mn-cs"/>
                </a:rPr>
                <a:t>Local</a:t>
              </a:r>
              <a:br>
                <a:rPr kumimoji="0" lang="en-US" sz="1800" b="0" i="0" u="none" strike="noStrike" kern="0" cap="none" spc="0" normalizeH="0" baseline="0" noProof="0" dirty="0" smtClean="0">
                  <a:ln>
                    <a:noFill/>
                  </a:ln>
                  <a:solidFill>
                    <a:sysClr val="window" lastClr="FFFFFF"/>
                  </a:solidFill>
                  <a:effectLst/>
                  <a:uLnTx/>
                  <a:uFillTx/>
                  <a:latin typeface="Calibri"/>
                  <a:ea typeface="+mn-ea"/>
                  <a:cs typeface="+mn-cs"/>
                </a:rPr>
              </a:br>
              <a:r>
                <a:rPr kumimoji="0" lang="en-US" sz="1800" b="0" i="0" u="none" strike="noStrike" kern="0" cap="none" spc="0" normalizeH="0" baseline="0" noProof="0" dirty="0" smtClean="0">
                  <a:ln>
                    <a:noFill/>
                  </a:ln>
                  <a:solidFill>
                    <a:sysClr val="window" lastClr="FFFFFF"/>
                  </a:solidFill>
                  <a:effectLst/>
                  <a:uLnTx/>
                  <a:uFillTx/>
                  <a:latin typeface="Calibri"/>
                  <a:ea typeface="+mn-ea"/>
                  <a:cs typeface="+mn-cs"/>
                </a:rPr>
                <a:t>L. O.</a:t>
              </a:r>
              <a:endParaRPr kumimoji="0" lang="en-US" sz="1800" b="0" i="0" u="none" strike="noStrike" kern="0" cap="none" spc="0" normalizeH="0" baseline="0" noProof="0" dirty="0">
                <a:ln>
                  <a:noFill/>
                </a:ln>
                <a:solidFill>
                  <a:sysClr val="window" lastClr="FFFFFF"/>
                </a:solidFill>
                <a:effectLst/>
                <a:uLnTx/>
                <a:uFillTx/>
                <a:latin typeface="Calibri"/>
                <a:ea typeface="+mn-ea"/>
                <a:cs typeface="+mn-cs"/>
              </a:endParaRPr>
            </a:p>
          </p:txBody>
        </p:sp>
        <p:sp>
          <p:nvSpPr>
            <p:cNvPr id="8" name="Oval 7"/>
            <p:cNvSpPr/>
            <p:nvPr/>
          </p:nvSpPr>
          <p:spPr>
            <a:xfrm>
              <a:off x="1905000" y="4038600"/>
              <a:ext cx="1066800" cy="685800"/>
            </a:xfrm>
            <a:prstGeom prst="ellipse">
              <a:avLst/>
            </a:prstGeom>
            <a:gradFill rotWithShape="1">
              <a:gsLst>
                <a:gs pos="0">
                  <a:srgbClr xmlns:mc="http://schemas.openxmlformats.org/markup-compatibility/2006" xmlns:a14="http://schemas.microsoft.com/office/drawing/2010/main" val="4BACC6" mc:Ignorable="">
                    <a:shade val="51000"/>
                    <a:satMod val="130000"/>
                  </a:srgbClr>
                </a:gs>
                <a:gs pos="80000">
                  <a:srgbClr xmlns:mc="http://schemas.openxmlformats.org/markup-compatibility/2006" xmlns:a14="http://schemas.microsoft.com/office/drawing/2010/main" val="4BACC6" mc:Ignorable="">
                    <a:shade val="93000"/>
                    <a:satMod val="130000"/>
                  </a:srgbClr>
                </a:gs>
                <a:gs pos="100000">
                  <a:srgbClr xmlns:mc="http://schemas.openxmlformats.org/markup-compatibility/2006" xmlns:a14="http://schemas.microsoft.com/office/drawing/2010/main" val="4BACC6" mc:Ignorable="">
                    <a:shade val="94000"/>
                    <a:satMod val="135000"/>
                  </a:srgbClr>
                </a:gs>
              </a:gsLst>
              <a:lin ang="16200000" scaled="0"/>
            </a:gradFill>
            <a:ln>
              <a:noFill/>
            </a:ln>
            <a:effectLst>
              <a:outerShdw blurRad="40000" dist="23000" dir="5400000" rotWithShape="0">
                <a:srgbClr xmlns:mc="http://schemas.openxmlformats.org/markup-compatibility/2006" xmlns:a14="http://schemas.microsoft.com/office/drawing/2010/main" val="000000" mc:Ignorable="">
                  <a:alpha val="35000"/>
                </a:srgbClr>
              </a:outerShdw>
            </a:effectLst>
            <a:scene3d>
              <a:camera prst="orthographicFront">
                <a:rot lat="0" lon="0" rev="0"/>
              </a:camera>
              <a:lightRig rig="threePt" dir="t">
                <a:rot lat="0" lon="0" rev="1200000"/>
              </a:lightRig>
            </a:scene3d>
            <a:sp3d>
              <a:bevelT w="63500" h="25400"/>
            </a:sp3d>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sysClr val="window" lastClr="FFFFFF"/>
                  </a:solidFill>
                  <a:effectLst/>
                  <a:uLnTx/>
                  <a:uFillTx/>
                  <a:latin typeface="Calibri"/>
                  <a:ea typeface="+mn-ea"/>
                  <a:cs typeface="+mn-cs"/>
                </a:rPr>
                <a:t>Local</a:t>
              </a:r>
              <a:br>
                <a:rPr kumimoji="0" lang="en-US" sz="1800" b="0" i="0" u="none" strike="noStrike" kern="0" cap="none" spc="0" normalizeH="0" baseline="0" noProof="0" dirty="0" smtClean="0">
                  <a:ln>
                    <a:noFill/>
                  </a:ln>
                  <a:solidFill>
                    <a:sysClr val="window" lastClr="FFFFFF"/>
                  </a:solidFill>
                  <a:effectLst/>
                  <a:uLnTx/>
                  <a:uFillTx/>
                  <a:latin typeface="Calibri"/>
                  <a:ea typeface="+mn-ea"/>
                  <a:cs typeface="+mn-cs"/>
                </a:rPr>
              </a:br>
              <a:r>
                <a:rPr kumimoji="0" lang="en-US" sz="1800" b="0" i="0" u="none" strike="noStrike" kern="0" cap="none" spc="0" normalizeH="0" baseline="0" noProof="0" dirty="0" smtClean="0">
                  <a:ln>
                    <a:noFill/>
                  </a:ln>
                  <a:solidFill>
                    <a:sysClr val="window" lastClr="FFFFFF"/>
                  </a:solidFill>
                  <a:effectLst/>
                  <a:uLnTx/>
                  <a:uFillTx/>
                  <a:latin typeface="Calibri"/>
                  <a:ea typeface="+mn-ea"/>
                  <a:cs typeface="+mn-cs"/>
                </a:rPr>
                <a:t>L. O.</a:t>
              </a:r>
              <a:endParaRPr kumimoji="0" lang="en-US" sz="1800" b="0" i="0" u="none" strike="noStrike" kern="0" cap="none" spc="0" normalizeH="0" baseline="0" noProof="0" dirty="0">
                <a:ln>
                  <a:noFill/>
                </a:ln>
                <a:solidFill>
                  <a:sysClr val="window" lastClr="FFFFFF"/>
                </a:solidFill>
                <a:effectLst/>
                <a:uLnTx/>
                <a:uFillTx/>
                <a:latin typeface="Calibri"/>
                <a:ea typeface="+mn-ea"/>
                <a:cs typeface="+mn-cs"/>
              </a:endParaRPr>
            </a:p>
          </p:txBody>
        </p:sp>
        <p:sp>
          <p:nvSpPr>
            <p:cNvPr id="9" name="Oval 8"/>
            <p:cNvSpPr/>
            <p:nvPr/>
          </p:nvSpPr>
          <p:spPr>
            <a:xfrm>
              <a:off x="2057400" y="4191000"/>
              <a:ext cx="1066800" cy="685800"/>
            </a:xfrm>
            <a:prstGeom prst="ellipse">
              <a:avLst/>
            </a:prstGeom>
            <a:gradFill rotWithShape="1">
              <a:gsLst>
                <a:gs pos="0">
                  <a:srgbClr xmlns:mc="http://schemas.openxmlformats.org/markup-compatibility/2006" xmlns:a14="http://schemas.microsoft.com/office/drawing/2010/main" val="4BACC6" mc:Ignorable="">
                    <a:shade val="51000"/>
                    <a:satMod val="130000"/>
                  </a:srgbClr>
                </a:gs>
                <a:gs pos="80000">
                  <a:srgbClr xmlns:mc="http://schemas.openxmlformats.org/markup-compatibility/2006" xmlns:a14="http://schemas.microsoft.com/office/drawing/2010/main" val="4BACC6" mc:Ignorable="">
                    <a:shade val="93000"/>
                    <a:satMod val="130000"/>
                  </a:srgbClr>
                </a:gs>
                <a:gs pos="100000">
                  <a:srgbClr xmlns:mc="http://schemas.openxmlformats.org/markup-compatibility/2006" xmlns:a14="http://schemas.microsoft.com/office/drawing/2010/main" val="4BACC6" mc:Ignorable="">
                    <a:shade val="94000"/>
                    <a:satMod val="135000"/>
                  </a:srgbClr>
                </a:gs>
              </a:gsLst>
              <a:lin ang="16200000" scaled="0"/>
            </a:gradFill>
            <a:ln>
              <a:noFill/>
            </a:ln>
            <a:effectLst>
              <a:outerShdw blurRad="40000" dist="23000" dir="5400000" rotWithShape="0">
                <a:srgbClr xmlns:mc="http://schemas.openxmlformats.org/markup-compatibility/2006" xmlns:a14="http://schemas.microsoft.com/office/drawing/2010/main" val="000000" mc:Ignorable="">
                  <a:alpha val="35000"/>
                </a:srgbClr>
              </a:outerShdw>
            </a:effectLst>
            <a:scene3d>
              <a:camera prst="orthographicFront">
                <a:rot lat="0" lon="0" rev="0"/>
              </a:camera>
              <a:lightRig rig="threePt" dir="t">
                <a:rot lat="0" lon="0" rev="1200000"/>
              </a:lightRig>
            </a:scene3d>
            <a:sp3d>
              <a:bevelT w="63500" h="25400"/>
            </a:sp3d>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sysClr val="window" lastClr="FFFFFF"/>
                  </a:solidFill>
                  <a:effectLst/>
                  <a:uLnTx/>
                  <a:uFillTx/>
                  <a:latin typeface="Calibri"/>
                  <a:ea typeface="+mn-ea"/>
                  <a:cs typeface="+mn-cs"/>
                </a:rPr>
                <a:t>Local</a:t>
              </a:r>
              <a:br>
                <a:rPr kumimoji="0" lang="en-US" sz="1800" b="0" i="0" u="none" strike="noStrike" kern="0" cap="none" spc="0" normalizeH="0" baseline="0" noProof="0" dirty="0" smtClean="0">
                  <a:ln>
                    <a:noFill/>
                  </a:ln>
                  <a:solidFill>
                    <a:sysClr val="window" lastClr="FFFFFF"/>
                  </a:solidFill>
                  <a:effectLst/>
                  <a:uLnTx/>
                  <a:uFillTx/>
                  <a:latin typeface="Calibri"/>
                  <a:ea typeface="+mn-ea"/>
                  <a:cs typeface="+mn-cs"/>
                </a:rPr>
              </a:br>
              <a:r>
                <a:rPr kumimoji="0" lang="en-US" sz="1800" b="0" i="0" u="none" strike="noStrike" kern="0" cap="none" spc="0" normalizeH="0" baseline="0" noProof="0" dirty="0" smtClean="0">
                  <a:ln>
                    <a:noFill/>
                  </a:ln>
                  <a:solidFill>
                    <a:sysClr val="window" lastClr="FFFFFF"/>
                  </a:solidFill>
                  <a:effectLst/>
                  <a:uLnTx/>
                  <a:uFillTx/>
                  <a:latin typeface="Calibri"/>
                  <a:ea typeface="+mn-ea"/>
                  <a:cs typeface="+mn-cs"/>
                </a:rPr>
                <a:t>L. O.</a:t>
              </a:r>
              <a:endParaRPr kumimoji="0" lang="en-US" sz="1800" b="0" i="0" u="none" strike="noStrike" kern="0" cap="none" spc="0" normalizeH="0" baseline="0" noProof="0" dirty="0">
                <a:ln>
                  <a:noFill/>
                </a:ln>
                <a:solidFill>
                  <a:sysClr val="window" lastClr="FFFFFF"/>
                </a:solidFill>
                <a:effectLst/>
                <a:uLnTx/>
                <a:uFillTx/>
                <a:latin typeface="Calibri"/>
                <a:ea typeface="+mn-ea"/>
                <a:cs typeface="+mn-cs"/>
              </a:endParaRPr>
            </a:p>
          </p:txBody>
        </p:sp>
        <p:sp>
          <p:nvSpPr>
            <p:cNvPr id="10" name="Oval 9"/>
            <p:cNvSpPr/>
            <p:nvPr/>
          </p:nvSpPr>
          <p:spPr>
            <a:xfrm>
              <a:off x="2209800" y="4343400"/>
              <a:ext cx="1066800" cy="685800"/>
            </a:xfrm>
            <a:prstGeom prst="ellipse">
              <a:avLst/>
            </a:prstGeom>
            <a:gradFill rotWithShape="1">
              <a:gsLst>
                <a:gs pos="0">
                  <a:srgbClr xmlns:mc="http://schemas.openxmlformats.org/markup-compatibility/2006" xmlns:a14="http://schemas.microsoft.com/office/drawing/2010/main" val="4BACC6" mc:Ignorable="">
                    <a:shade val="51000"/>
                    <a:satMod val="130000"/>
                  </a:srgbClr>
                </a:gs>
                <a:gs pos="80000">
                  <a:srgbClr xmlns:mc="http://schemas.openxmlformats.org/markup-compatibility/2006" xmlns:a14="http://schemas.microsoft.com/office/drawing/2010/main" val="4BACC6" mc:Ignorable="">
                    <a:shade val="93000"/>
                    <a:satMod val="130000"/>
                  </a:srgbClr>
                </a:gs>
                <a:gs pos="100000">
                  <a:srgbClr xmlns:mc="http://schemas.openxmlformats.org/markup-compatibility/2006" xmlns:a14="http://schemas.microsoft.com/office/drawing/2010/main" val="4BACC6" mc:Ignorable="">
                    <a:shade val="94000"/>
                    <a:satMod val="135000"/>
                  </a:srgbClr>
                </a:gs>
              </a:gsLst>
              <a:lin ang="16200000" scaled="0"/>
            </a:gradFill>
            <a:ln>
              <a:noFill/>
            </a:ln>
            <a:effectLst>
              <a:outerShdw blurRad="40000" dist="23000" dir="5400000" rotWithShape="0">
                <a:srgbClr xmlns:mc="http://schemas.openxmlformats.org/markup-compatibility/2006" xmlns:a14="http://schemas.microsoft.com/office/drawing/2010/main" val="000000" mc:Ignorable="">
                  <a:alpha val="35000"/>
                </a:srgbClr>
              </a:outerShdw>
            </a:effectLst>
            <a:scene3d>
              <a:camera prst="orthographicFront">
                <a:rot lat="0" lon="0" rev="0"/>
              </a:camera>
              <a:lightRig rig="threePt" dir="t">
                <a:rot lat="0" lon="0" rev="1200000"/>
              </a:lightRig>
            </a:scene3d>
            <a:sp3d>
              <a:bevelT w="63500" h="25400"/>
            </a:sp3d>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sysClr val="window" lastClr="FFFFFF"/>
                  </a:solidFill>
                  <a:effectLst/>
                  <a:uLnTx/>
                  <a:uFillTx/>
                  <a:latin typeface="Calibri"/>
                  <a:ea typeface="+mn-ea"/>
                  <a:cs typeface="+mn-cs"/>
                </a:rPr>
                <a:t>Local</a:t>
              </a:r>
              <a:br>
                <a:rPr kumimoji="0" lang="en-US" sz="1800" b="0" i="0" u="none" strike="noStrike" kern="0" cap="none" spc="0" normalizeH="0" baseline="0" noProof="0" dirty="0" smtClean="0">
                  <a:ln>
                    <a:noFill/>
                  </a:ln>
                  <a:solidFill>
                    <a:sysClr val="window" lastClr="FFFFFF"/>
                  </a:solidFill>
                  <a:effectLst/>
                  <a:uLnTx/>
                  <a:uFillTx/>
                  <a:latin typeface="Calibri"/>
                  <a:ea typeface="+mn-ea"/>
                  <a:cs typeface="+mn-cs"/>
                </a:rPr>
              </a:br>
              <a:r>
                <a:rPr kumimoji="0" lang="en-US" sz="1800" b="0" i="0" u="none" strike="noStrike" kern="0" cap="none" spc="0" normalizeH="0" baseline="0" noProof="0" dirty="0" smtClean="0">
                  <a:ln>
                    <a:noFill/>
                  </a:ln>
                  <a:solidFill>
                    <a:sysClr val="window" lastClr="FFFFFF"/>
                  </a:solidFill>
                  <a:effectLst/>
                  <a:uLnTx/>
                  <a:uFillTx/>
                  <a:latin typeface="Calibri"/>
                  <a:ea typeface="+mn-ea"/>
                  <a:cs typeface="+mn-cs"/>
                </a:rPr>
                <a:t>L. O.</a:t>
              </a:r>
              <a:endParaRPr kumimoji="0" lang="en-US" sz="1800" b="0" i="0" u="none" strike="noStrike" kern="0" cap="none" spc="0" normalizeH="0" baseline="0" noProof="0" dirty="0">
                <a:ln>
                  <a:noFill/>
                </a:ln>
                <a:solidFill>
                  <a:sysClr val="window" lastClr="FFFFFF"/>
                </a:solidFill>
                <a:effectLst/>
                <a:uLnTx/>
                <a:uFillTx/>
                <a:latin typeface="Calibri"/>
                <a:ea typeface="+mn-ea"/>
                <a:cs typeface="+mn-cs"/>
              </a:endParaRPr>
            </a:p>
          </p:txBody>
        </p:sp>
        <p:sp>
          <p:nvSpPr>
            <p:cNvPr id="11" name="Oval 10"/>
            <p:cNvSpPr/>
            <p:nvPr/>
          </p:nvSpPr>
          <p:spPr>
            <a:xfrm>
              <a:off x="2362200" y="4495800"/>
              <a:ext cx="1066800" cy="685800"/>
            </a:xfrm>
            <a:prstGeom prst="ellipse">
              <a:avLst/>
            </a:prstGeom>
            <a:gradFill rotWithShape="1">
              <a:gsLst>
                <a:gs pos="0">
                  <a:srgbClr xmlns:mc="http://schemas.openxmlformats.org/markup-compatibility/2006" xmlns:a14="http://schemas.microsoft.com/office/drawing/2010/main" val="4BACC6" mc:Ignorable="">
                    <a:shade val="51000"/>
                    <a:satMod val="130000"/>
                  </a:srgbClr>
                </a:gs>
                <a:gs pos="80000">
                  <a:srgbClr xmlns:mc="http://schemas.openxmlformats.org/markup-compatibility/2006" xmlns:a14="http://schemas.microsoft.com/office/drawing/2010/main" val="4BACC6" mc:Ignorable="">
                    <a:shade val="93000"/>
                    <a:satMod val="130000"/>
                  </a:srgbClr>
                </a:gs>
                <a:gs pos="100000">
                  <a:srgbClr xmlns:mc="http://schemas.openxmlformats.org/markup-compatibility/2006" xmlns:a14="http://schemas.microsoft.com/office/drawing/2010/main" val="4BACC6" mc:Ignorable="">
                    <a:shade val="94000"/>
                    <a:satMod val="135000"/>
                  </a:srgbClr>
                </a:gs>
              </a:gsLst>
              <a:lin ang="16200000" scaled="0"/>
            </a:gradFill>
            <a:ln>
              <a:noFill/>
            </a:ln>
            <a:effectLst>
              <a:outerShdw blurRad="40000" dist="23000" dir="5400000" rotWithShape="0">
                <a:srgbClr xmlns:mc="http://schemas.openxmlformats.org/markup-compatibility/2006" xmlns:a14="http://schemas.microsoft.com/office/drawing/2010/main" val="000000" mc:Ignorable="">
                  <a:alpha val="35000"/>
                </a:srgbClr>
              </a:outerShdw>
            </a:effectLst>
            <a:scene3d>
              <a:camera prst="orthographicFront">
                <a:rot lat="0" lon="0" rev="0"/>
              </a:camera>
              <a:lightRig rig="threePt" dir="t">
                <a:rot lat="0" lon="0" rev="1200000"/>
              </a:lightRig>
            </a:scene3d>
            <a:sp3d>
              <a:bevelT w="63500" h="25400"/>
            </a:sp3d>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sysClr val="window" lastClr="FFFFFF"/>
                  </a:solidFill>
                  <a:effectLst/>
                  <a:uLnTx/>
                  <a:uFillTx/>
                  <a:latin typeface="Calibri"/>
                  <a:ea typeface="+mn-ea"/>
                  <a:cs typeface="+mn-cs"/>
                </a:rPr>
                <a:t>Local</a:t>
              </a:r>
              <a:br>
                <a:rPr kumimoji="0" lang="en-US" sz="1800" b="0" i="0" u="none" strike="noStrike" kern="0" cap="none" spc="0" normalizeH="0" baseline="0" noProof="0" dirty="0" smtClean="0">
                  <a:ln>
                    <a:noFill/>
                  </a:ln>
                  <a:solidFill>
                    <a:sysClr val="window" lastClr="FFFFFF"/>
                  </a:solidFill>
                  <a:effectLst/>
                  <a:uLnTx/>
                  <a:uFillTx/>
                  <a:latin typeface="Calibri"/>
                  <a:ea typeface="+mn-ea"/>
                  <a:cs typeface="+mn-cs"/>
                </a:rPr>
              </a:br>
              <a:r>
                <a:rPr kumimoji="0" lang="en-US" sz="1800" b="0" i="0" u="none" strike="noStrike" kern="0" cap="none" spc="0" normalizeH="0" baseline="0" noProof="0" dirty="0" smtClean="0">
                  <a:ln>
                    <a:noFill/>
                  </a:ln>
                  <a:solidFill>
                    <a:sysClr val="window" lastClr="FFFFFF"/>
                  </a:solidFill>
                  <a:effectLst/>
                  <a:uLnTx/>
                  <a:uFillTx/>
                  <a:latin typeface="Calibri"/>
                  <a:ea typeface="+mn-ea"/>
                  <a:cs typeface="+mn-cs"/>
                </a:rPr>
                <a:t>L. O.</a:t>
              </a:r>
              <a:endParaRPr kumimoji="0" lang="en-US" sz="1800" b="0" i="0" u="none" strike="noStrike" kern="0" cap="none" spc="0" normalizeH="0" baseline="0" noProof="0" dirty="0">
                <a:ln>
                  <a:noFill/>
                </a:ln>
                <a:solidFill>
                  <a:sysClr val="window" lastClr="FFFFFF"/>
                </a:solidFill>
                <a:effectLst/>
                <a:uLnTx/>
                <a:uFillTx/>
                <a:latin typeface="Calibri"/>
                <a:ea typeface="+mn-ea"/>
                <a:cs typeface="+mn-cs"/>
              </a:endParaRPr>
            </a:p>
          </p:txBody>
        </p:sp>
        <p:sp>
          <p:nvSpPr>
            <p:cNvPr id="12" name="Oval 11"/>
            <p:cNvSpPr/>
            <p:nvPr/>
          </p:nvSpPr>
          <p:spPr>
            <a:xfrm>
              <a:off x="2514600" y="4648200"/>
              <a:ext cx="1066800" cy="685800"/>
            </a:xfrm>
            <a:prstGeom prst="ellipse">
              <a:avLst/>
            </a:prstGeom>
            <a:gradFill rotWithShape="1">
              <a:gsLst>
                <a:gs pos="0">
                  <a:srgbClr xmlns:mc="http://schemas.openxmlformats.org/markup-compatibility/2006" xmlns:a14="http://schemas.microsoft.com/office/drawing/2010/main" val="4BACC6" mc:Ignorable="">
                    <a:shade val="51000"/>
                    <a:satMod val="130000"/>
                  </a:srgbClr>
                </a:gs>
                <a:gs pos="80000">
                  <a:srgbClr xmlns:mc="http://schemas.openxmlformats.org/markup-compatibility/2006" xmlns:a14="http://schemas.microsoft.com/office/drawing/2010/main" val="4BACC6" mc:Ignorable="">
                    <a:shade val="93000"/>
                    <a:satMod val="130000"/>
                  </a:srgbClr>
                </a:gs>
                <a:gs pos="100000">
                  <a:srgbClr xmlns:mc="http://schemas.openxmlformats.org/markup-compatibility/2006" xmlns:a14="http://schemas.microsoft.com/office/drawing/2010/main" val="4BACC6" mc:Ignorable="">
                    <a:shade val="94000"/>
                    <a:satMod val="135000"/>
                  </a:srgbClr>
                </a:gs>
              </a:gsLst>
              <a:lin ang="16200000" scaled="0"/>
            </a:gradFill>
            <a:ln>
              <a:noFill/>
            </a:ln>
            <a:effectLst>
              <a:outerShdw blurRad="40000" dist="23000" dir="5400000" rotWithShape="0">
                <a:srgbClr xmlns:mc="http://schemas.openxmlformats.org/markup-compatibility/2006" xmlns:a14="http://schemas.microsoft.com/office/drawing/2010/main" val="000000" mc:Ignorable="">
                  <a:alpha val="35000"/>
                </a:srgbClr>
              </a:outerShdw>
            </a:effectLst>
            <a:scene3d>
              <a:camera prst="orthographicFront">
                <a:rot lat="0" lon="0" rev="0"/>
              </a:camera>
              <a:lightRig rig="threePt" dir="t">
                <a:rot lat="0" lon="0" rev="1200000"/>
              </a:lightRig>
            </a:scene3d>
            <a:sp3d>
              <a:bevelT w="63500" h="25400"/>
            </a:sp3d>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sysClr val="window" lastClr="FFFFFF"/>
                  </a:solidFill>
                  <a:effectLst/>
                  <a:uLnTx/>
                  <a:uFillTx/>
                  <a:latin typeface="Calibri"/>
                  <a:ea typeface="+mn-ea"/>
                  <a:cs typeface="+mn-cs"/>
                </a:rPr>
                <a:t>Local</a:t>
              </a:r>
              <a:br>
                <a:rPr kumimoji="0" lang="en-US" sz="1800" b="0" i="0" u="none" strike="noStrike" kern="0" cap="none" spc="0" normalizeH="0" baseline="0" noProof="0" dirty="0" smtClean="0">
                  <a:ln>
                    <a:noFill/>
                  </a:ln>
                  <a:solidFill>
                    <a:sysClr val="window" lastClr="FFFFFF"/>
                  </a:solidFill>
                  <a:effectLst/>
                  <a:uLnTx/>
                  <a:uFillTx/>
                  <a:latin typeface="Calibri"/>
                  <a:ea typeface="+mn-ea"/>
                  <a:cs typeface="+mn-cs"/>
                </a:rPr>
              </a:br>
              <a:r>
                <a:rPr kumimoji="0" lang="en-US" sz="1800" b="0" i="0" u="none" strike="noStrike" kern="0" cap="none" spc="0" normalizeH="0" baseline="0" noProof="0" dirty="0" smtClean="0">
                  <a:ln>
                    <a:noFill/>
                  </a:ln>
                  <a:solidFill>
                    <a:sysClr val="window" lastClr="FFFFFF"/>
                  </a:solidFill>
                  <a:effectLst/>
                  <a:uLnTx/>
                  <a:uFillTx/>
                  <a:latin typeface="Calibri"/>
                  <a:ea typeface="+mn-ea"/>
                  <a:cs typeface="+mn-cs"/>
                </a:rPr>
                <a:t>L. O.</a:t>
              </a:r>
              <a:endParaRPr kumimoji="0" lang="en-US" sz="1800" b="0" i="0" u="none" strike="noStrike" kern="0" cap="none" spc="0" normalizeH="0" baseline="0" noProof="0" dirty="0">
                <a:ln>
                  <a:noFill/>
                </a:ln>
                <a:solidFill>
                  <a:sysClr val="window" lastClr="FFFFFF"/>
                </a:solidFill>
                <a:effectLst/>
                <a:uLnTx/>
                <a:uFillTx/>
                <a:latin typeface="Calibri"/>
                <a:ea typeface="+mn-ea"/>
                <a:cs typeface="+mn-cs"/>
              </a:endParaRPr>
            </a:p>
          </p:txBody>
        </p:sp>
        <p:sp>
          <p:nvSpPr>
            <p:cNvPr id="13" name="Oval 12"/>
            <p:cNvSpPr/>
            <p:nvPr/>
          </p:nvSpPr>
          <p:spPr>
            <a:xfrm>
              <a:off x="4560277" y="3124200"/>
              <a:ext cx="1066800" cy="685800"/>
            </a:xfrm>
            <a:prstGeom prst="ellipse">
              <a:avLst/>
            </a:prstGeom>
            <a:gradFill rotWithShape="1">
              <a:gsLst>
                <a:gs pos="0">
                  <a:srgbClr xmlns:mc="http://schemas.openxmlformats.org/markup-compatibility/2006" xmlns:a14="http://schemas.microsoft.com/office/drawing/2010/main" val="9BBB59" mc:Ignorable="">
                    <a:shade val="51000"/>
                    <a:satMod val="130000"/>
                  </a:srgbClr>
                </a:gs>
                <a:gs pos="80000">
                  <a:srgbClr xmlns:mc="http://schemas.openxmlformats.org/markup-compatibility/2006" xmlns:a14="http://schemas.microsoft.com/office/drawing/2010/main" val="9BBB59" mc:Ignorable="">
                    <a:shade val="93000"/>
                    <a:satMod val="130000"/>
                  </a:srgbClr>
                </a:gs>
                <a:gs pos="100000">
                  <a:srgbClr xmlns:mc="http://schemas.openxmlformats.org/markup-compatibility/2006" xmlns:a14="http://schemas.microsoft.com/office/drawing/2010/main" val="9BBB59" mc:Ignorable="">
                    <a:shade val="94000"/>
                    <a:satMod val="135000"/>
                  </a:srgbClr>
                </a:gs>
              </a:gsLst>
              <a:lin ang="16200000" scaled="0"/>
            </a:gradFill>
            <a:ln>
              <a:noFill/>
            </a:ln>
            <a:effectLst>
              <a:outerShdw blurRad="40000" dist="23000" dir="5400000" rotWithShape="0">
                <a:srgbClr xmlns:mc="http://schemas.openxmlformats.org/markup-compatibility/2006" xmlns:a14="http://schemas.microsoft.com/office/drawing/2010/main" val="000000" mc:Ignorable="">
                  <a:alpha val="35000"/>
                </a:srgbClr>
              </a:outerShdw>
            </a:effectLst>
            <a:scene3d>
              <a:camera prst="orthographicFront">
                <a:rot lat="0" lon="0" rev="0"/>
              </a:camera>
              <a:lightRig rig="threePt" dir="t">
                <a:rot lat="0" lon="0" rev="1200000"/>
              </a:lightRig>
            </a:scene3d>
            <a:sp3d>
              <a:bevelT w="63500" h="25400"/>
            </a:sp3d>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sysClr val="window" lastClr="FFFFFF"/>
                  </a:solidFill>
                  <a:effectLst/>
                  <a:uLnTx/>
                  <a:uFillTx/>
                  <a:latin typeface="Calibri"/>
                  <a:ea typeface="+mn-ea"/>
                  <a:cs typeface="+mn-cs"/>
                </a:rPr>
                <a:t>REO</a:t>
              </a:r>
              <a:br>
                <a:rPr kumimoji="0" lang="en-US" sz="1800" b="0" i="0" u="none" strike="noStrike" kern="0" cap="none" spc="0" normalizeH="0" baseline="0" noProof="0" dirty="0" smtClean="0">
                  <a:ln>
                    <a:noFill/>
                  </a:ln>
                  <a:solidFill>
                    <a:sysClr val="window" lastClr="FFFFFF"/>
                  </a:solidFill>
                  <a:effectLst/>
                  <a:uLnTx/>
                  <a:uFillTx/>
                  <a:latin typeface="Calibri"/>
                  <a:ea typeface="+mn-ea"/>
                  <a:cs typeface="+mn-cs"/>
                </a:rPr>
              </a:br>
              <a:r>
                <a:rPr kumimoji="0" lang="en-US" sz="1800" b="0" i="0" u="none" strike="noStrike" kern="0" cap="none" spc="0" normalizeH="0" baseline="0" noProof="0" dirty="0" smtClean="0">
                  <a:ln>
                    <a:noFill/>
                  </a:ln>
                  <a:solidFill>
                    <a:sysClr val="window" lastClr="FFFFFF"/>
                  </a:solidFill>
                  <a:effectLst/>
                  <a:uLnTx/>
                  <a:uFillTx/>
                  <a:latin typeface="Calibri"/>
                  <a:ea typeface="+mn-ea"/>
                  <a:cs typeface="+mn-cs"/>
                </a:rPr>
                <a:t>L. A.</a:t>
              </a:r>
              <a:endParaRPr kumimoji="0" lang="en-US" sz="1800" b="0" i="0" u="none" strike="noStrike" kern="0" cap="none" spc="0" normalizeH="0" baseline="0" noProof="0" dirty="0">
                <a:ln>
                  <a:noFill/>
                </a:ln>
                <a:solidFill>
                  <a:sysClr val="window" lastClr="FFFFFF"/>
                </a:solidFill>
                <a:effectLst/>
                <a:uLnTx/>
                <a:uFillTx/>
                <a:latin typeface="Calibri"/>
                <a:ea typeface="+mn-ea"/>
                <a:cs typeface="+mn-cs"/>
              </a:endParaRPr>
            </a:p>
          </p:txBody>
        </p:sp>
        <p:sp>
          <p:nvSpPr>
            <p:cNvPr id="14" name="Oval 13"/>
            <p:cNvSpPr/>
            <p:nvPr/>
          </p:nvSpPr>
          <p:spPr>
            <a:xfrm>
              <a:off x="4560277" y="3962400"/>
              <a:ext cx="1066800" cy="685800"/>
            </a:xfrm>
            <a:prstGeom prst="ellipse">
              <a:avLst/>
            </a:prstGeom>
            <a:gradFill rotWithShape="1">
              <a:gsLst>
                <a:gs pos="0">
                  <a:srgbClr xmlns:mc="http://schemas.openxmlformats.org/markup-compatibility/2006" xmlns:a14="http://schemas.microsoft.com/office/drawing/2010/main" val="9BBB59" mc:Ignorable="">
                    <a:shade val="51000"/>
                    <a:satMod val="130000"/>
                  </a:srgbClr>
                </a:gs>
                <a:gs pos="80000">
                  <a:srgbClr xmlns:mc="http://schemas.openxmlformats.org/markup-compatibility/2006" xmlns:a14="http://schemas.microsoft.com/office/drawing/2010/main" val="9BBB59" mc:Ignorable="">
                    <a:shade val="93000"/>
                    <a:satMod val="130000"/>
                  </a:srgbClr>
                </a:gs>
                <a:gs pos="100000">
                  <a:srgbClr xmlns:mc="http://schemas.openxmlformats.org/markup-compatibility/2006" xmlns:a14="http://schemas.microsoft.com/office/drawing/2010/main" val="9BBB59" mc:Ignorable="">
                    <a:shade val="94000"/>
                    <a:satMod val="135000"/>
                  </a:srgbClr>
                </a:gs>
              </a:gsLst>
              <a:lin ang="16200000" scaled="0"/>
            </a:gradFill>
            <a:ln>
              <a:noFill/>
            </a:ln>
            <a:effectLst>
              <a:outerShdw blurRad="40000" dist="23000" dir="5400000" rotWithShape="0">
                <a:srgbClr xmlns:mc="http://schemas.openxmlformats.org/markup-compatibility/2006" xmlns:a14="http://schemas.microsoft.com/office/drawing/2010/main" val="000000" mc:Ignorable="">
                  <a:alpha val="35000"/>
                </a:srgbClr>
              </a:outerShdw>
            </a:effectLst>
            <a:scene3d>
              <a:camera prst="orthographicFront">
                <a:rot lat="0" lon="0" rev="0"/>
              </a:camera>
              <a:lightRig rig="threePt" dir="t">
                <a:rot lat="0" lon="0" rev="1200000"/>
              </a:lightRig>
            </a:scene3d>
            <a:sp3d>
              <a:bevelT w="63500" h="25400"/>
            </a:sp3d>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sysClr val="window" lastClr="FFFFFF"/>
                  </a:solidFill>
                  <a:effectLst/>
                  <a:uLnTx/>
                  <a:uFillTx/>
                  <a:latin typeface="Calibri"/>
                  <a:ea typeface="+mn-ea"/>
                  <a:cs typeface="+mn-cs"/>
                </a:rPr>
                <a:t>Retail</a:t>
              </a:r>
              <a:endParaRPr kumimoji="0" lang="en-US" sz="1800" b="0" i="0" u="none" strike="noStrike" kern="0" cap="none" spc="0" normalizeH="0" baseline="0" noProof="0" dirty="0">
                <a:ln>
                  <a:noFill/>
                </a:ln>
                <a:solidFill>
                  <a:sysClr val="window" lastClr="FFFFFF"/>
                </a:solidFill>
                <a:effectLst/>
                <a:uLnTx/>
                <a:uFillTx/>
                <a:latin typeface="Calibri"/>
                <a:ea typeface="+mn-ea"/>
                <a:cs typeface="+mn-cs"/>
              </a:endParaRPr>
            </a:p>
          </p:txBody>
        </p:sp>
        <p:sp>
          <p:nvSpPr>
            <p:cNvPr id="15" name="Oval 14"/>
            <p:cNvSpPr/>
            <p:nvPr/>
          </p:nvSpPr>
          <p:spPr>
            <a:xfrm>
              <a:off x="4712677" y="3276600"/>
              <a:ext cx="1066800" cy="685800"/>
            </a:xfrm>
            <a:prstGeom prst="ellipse">
              <a:avLst/>
            </a:prstGeom>
            <a:gradFill rotWithShape="1">
              <a:gsLst>
                <a:gs pos="0">
                  <a:srgbClr xmlns:mc="http://schemas.openxmlformats.org/markup-compatibility/2006" xmlns:a14="http://schemas.microsoft.com/office/drawing/2010/main" val="9BBB59" mc:Ignorable="">
                    <a:shade val="51000"/>
                    <a:satMod val="130000"/>
                  </a:srgbClr>
                </a:gs>
                <a:gs pos="80000">
                  <a:srgbClr xmlns:mc="http://schemas.openxmlformats.org/markup-compatibility/2006" xmlns:a14="http://schemas.microsoft.com/office/drawing/2010/main" val="9BBB59" mc:Ignorable="">
                    <a:shade val="93000"/>
                    <a:satMod val="130000"/>
                  </a:srgbClr>
                </a:gs>
                <a:gs pos="100000">
                  <a:srgbClr xmlns:mc="http://schemas.openxmlformats.org/markup-compatibility/2006" xmlns:a14="http://schemas.microsoft.com/office/drawing/2010/main" val="9BBB59" mc:Ignorable="">
                    <a:shade val="94000"/>
                    <a:satMod val="135000"/>
                  </a:srgbClr>
                </a:gs>
              </a:gsLst>
              <a:lin ang="16200000" scaled="0"/>
            </a:gradFill>
            <a:ln>
              <a:noFill/>
            </a:ln>
            <a:effectLst>
              <a:outerShdw blurRad="40000" dist="23000" dir="5400000" rotWithShape="0">
                <a:srgbClr xmlns:mc="http://schemas.openxmlformats.org/markup-compatibility/2006" xmlns:a14="http://schemas.microsoft.com/office/drawing/2010/main" val="000000" mc:Ignorable="">
                  <a:alpha val="35000"/>
                </a:srgbClr>
              </a:outerShdw>
            </a:effectLst>
            <a:scene3d>
              <a:camera prst="orthographicFront">
                <a:rot lat="0" lon="0" rev="0"/>
              </a:camera>
              <a:lightRig rig="threePt" dir="t">
                <a:rot lat="0" lon="0" rev="1200000"/>
              </a:lightRig>
            </a:scene3d>
            <a:sp3d>
              <a:bevelT w="63500" h="25400"/>
            </a:sp3d>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sysClr val="window" lastClr="FFFFFF"/>
                  </a:solidFill>
                  <a:effectLst/>
                  <a:uLnTx/>
                  <a:uFillTx/>
                  <a:latin typeface="Calibri"/>
                  <a:ea typeface="+mn-ea"/>
                  <a:cs typeface="+mn-cs"/>
                </a:rPr>
                <a:t>REO</a:t>
              </a:r>
              <a:br>
                <a:rPr kumimoji="0" lang="en-US" sz="1800" b="0" i="0" u="none" strike="noStrike" kern="0" cap="none" spc="0" normalizeH="0" baseline="0" noProof="0" dirty="0" smtClean="0">
                  <a:ln>
                    <a:noFill/>
                  </a:ln>
                  <a:solidFill>
                    <a:sysClr val="window" lastClr="FFFFFF"/>
                  </a:solidFill>
                  <a:effectLst/>
                  <a:uLnTx/>
                  <a:uFillTx/>
                  <a:latin typeface="Calibri"/>
                  <a:ea typeface="+mn-ea"/>
                  <a:cs typeface="+mn-cs"/>
                </a:rPr>
              </a:br>
              <a:r>
                <a:rPr kumimoji="0" lang="en-US" sz="1800" b="0" i="0" u="none" strike="noStrike" kern="0" cap="none" spc="0" normalizeH="0" baseline="0" noProof="0" dirty="0" smtClean="0">
                  <a:ln>
                    <a:noFill/>
                  </a:ln>
                  <a:solidFill>
                    <a:sysClr val="window" lastClr="FFFFFF"/>
                  </a:solidFill>
                  <a:effectLst/>
                  <a:uLnTx/>
                  <a:uFillTx/>
                  <a:latin typeface="Calibri"/>
                  <a:ea typeface="+mn-ea"/>
                  <a:cs typeface="+mn-cs"/>
                </a:rPr>
                <a:t>L. A.</a:t>
              </a:r>
              <a:endParaRPr kumimoji="0" lang="en-US" sz="1800" b="0" i="0" u="none" strike="noStrike" kern="0" cap="none" spc="0" normalizeH="0" baseline="0" noProof="0" dirty="0">
                <a:ln>
                  <a:noFill/>
                </a:ln>
                <a:solidFill>
                  <a:sysClr val="window" lastClr="FFFFFF"/>
                </a:solidFill>
                <a:effectLst/>
                <a:uLnTx/>
                <a:uFillTx/>
                <a:latin typeface="Calibri"/>
                <a:ea typeface="+mn-ea"/>
                <a:cs typeface="+mn-cs"/>
              </a:endParaRPr>
            </a:p>
          </p:txBody>
        </p:sp>
        <p:sp>
          <p:nvSpPr>
            <p:cNvPr id="16" name="Oval 15"/>
            <p:cNvSpPr/>
            <p:nvPr/>
          </p:nvSpPr>
          <p:spPr>
            <a:xfrm>
              <a:off x="4712677" y="4114800"/>
              <a:ext cx="1066800" cy="685800"/>
            </a:xfrm>
            <a:prstGeom prst="ellipse">
              <a:avLst/>
            </a:prstGeom>
            <a:gradFill rotWithShape="1">
              <a:gsLst>
                <a:gs pos="0">
                  <a:srgbClr xmlns:mc="http://schemas.openxmlformats.org/markup-compatibility/2006" xmlns:a14="http://schemas.microsoft.com/office/drawing/2010/main" val="9BBB59" mc:Ignorable="">
                    <a:shade val="51000"/>
                    <a:satMod val="130000"/>
                  </a:srgbClr>
                </a:gs>
                <a:gs pos="80000">
                  <a:srgbClr xmlns:mc="http://schemas.openxmlformats.org/markup-compatibility/2006" xmlns:a14="http://schemas.microsoft.com/office/drawing/2010/main" val="9BBB59" mc:Ignorable="">
                    <a:shade val="93000"/>
                    <a:satMod val="130000"/>
                  </a:srgbClr>
                </a:gs>
                <a:gs pos="100000">
                  <a:srgbClr xmlns:mc="http://schemas.openxmlformats.org/markup-compatibility/2006" xmlns:a14="http://schemas.microsoft.com/office/drawing/2010/main" val="9BBB59" mc:Ignorable="">
                    <a:shade val="94000"/>
                    <a:satMod val="135000"/>
                  </a:srgbClr>
                </a:gs>
              </a:gsLst>
              <a:lin ang="16200000" scaled="0"/>
            </a:gradFill>
            <a:ln>
              <a:noFill/>
            </a:ln>
            <a:effectLst>
              <a:outerShdw blurRad="40000" dist="23000" dir="5400000" rotWithShape="0">
                <a:srgbClr xmlns:mc="http://schemas.openxmlformats.org/markup-compatibility/2006" xmlns:a14="http://schemas.microsoft.com/office/drawing/2010/main" val="000000" mc:Ignorable="">
                  <a:alpha val="35000"/>
                </a:srgbClr>
              </a:outerShdw>
            </a:effectLst>
            <a:scene3d>
              <a:camera prst="orthographicFront">
                <a:rot lat="0" lon="0" rev="0"/>
              </a:camera>
              <a:lightRig rig="threePt" dir="t">
                <a:rot lat="0" lon="0" rev="1200000"/>
              </a:lightRig>
            </a:scene3d>
            <a:sp3d>
              <a:bevelT w="63500" h="25400"/>
            </a:sp3d>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sysClr val="window" lastClr="FFFFFF"/>
                  </a:solidFill>
                  <a:effectLst/>
                  <a:uLnTx/>
                  <a:uFillTx/>
                  <a:latin typeface="Calibri"/>
                  <a:ea typeface="+mn-ea"/>
                  <a:cs typeface="+mn-cs"/>
                </a:rPr>
                <a:t>Retail</a:t>
              </a:r>
              <a:endParaRPr kumimoji="0" lang="en-US" sz="1800" b="0" i="0" u="none" strike="noStrike" kern="0" cap="none" spc="0" normalizeH="0" baseline="0" noProof="0" dirty="0">
                <a:ln>
                  <a:noFill/>
                </a:ln>
                <a:solidFill>
                  <a:sysClr val="window" lastClr="FFFFFF"/>
                </a:solidFill>
                <a:effectLst/>
                <a:uLnTx/>
                <a:uFillTx/>
                <a:latin typeface="Calibri"/>
                <a:ea typeface="+mn-ea"/>
                <a:cs typeface="+mn-cs"/>
              </a:endParaRPr>
            </a:p>
          </p:txBody>
        </p:sp>
        <p:sp>
          <p:nvSpPr>
            <p:cNvPr id="17" name="Oval 16"/>
            <p:cNvSpPr/>
            <p:nvPr/>
          </p:nvSpPr>
          <p:spPr>
            <a:xfrm>
              <a:off x="4865077" y="3429000"/>
              <a:ext cx="1066800" cy="685800"/>
            </a:xfrm>
            <a:prstGeom prst="ellipse">
              <a:avLst/>
            </a:prstGeom>
            <a:gradFill rotWithShape="1">
              <a:gsLst>
                <a:gs pos="0">
                  <a:srgbClr xmlns:mc="http://schemas.openxmlformats.org/markup-compatibility/2006" xmlns:a14="http://schemas.microsoft.com/office/drawing/2010/main" val="9BBB59" mc:Ignorable="">
                    <a:shade val="51000"/>
                    <a:satMod val="130000"/>
                  </a:srgbClr>
                </a:gs>
                <a:gs pos="80000">
                  <a:srgbClr xmlns:mc="http://schemas.openxmlformats.org/markup-compatibility/2006" xmlns:a14="http://schemas.microsoft.com/office/drawing/2010/main" val="9BBB59" mc:Ignorable="">
                    <a:shade val="93000"/>
                    <a:satMod val="130000"/>
                  </a:srgbClr>
                </a:gs>
                <a:gs pos="100000">
                  <a:srgbClr xmlns:mc="http://schemas.openxmlformats.org/markup-compatibility/2006" xmlns:a14="http://schemas.microsoft.com/office/drawing/2010/main" val="9BBB59" mc:Ignorable="">
                    <a:shade val="94000"/>
                    <a:satMod val="135000"/>
                  </a:srgbClr>
                </a:gs>
              </a:gsLst>
              <a:lin ang="16200000" scaled="0"/>
            </a:gradFill>
            <a:ln>
              <a:noFill/>
            </a:ln>
            <a:effectLst>
              <a:outerShdw blurRad="40000" dist="23000" dir="5400000" rotWithShape="0">
                <a:srgbClr xmlns:mc="http://schemas.openxmlformats.org/markup-compatibility/2006" xmlns:a14="http://schemas.microsoft.com/office/drawing/2010/main" val="000000" mc:Ignorable="">
                  <a:alpha val="35000"/>
                </a:srgbClr>
              </a:outerShdw>
            </a:effectLst>
            <a:scene3d>
              <a:camera prst="orthographicFront">
                <a:rot lat="0" lon="0" rev="0"/>
              </a:camera>
              <a:lightRig rig="threePt" dir="t">
                <a:rot lat="0" lon="0" rev="1200000"/>
              </a:lightRig>
            </a:scene3d>
            <a:sp3d>
              <a:bevelT w="63500" h="25400"/>
            </a:sp3d>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sysClr val="window" lastClr="FFFFFF"/>
                  </a:solidFill>
                  <a:effectLst/>
                  <a:uLnTx/>
                  <a:uFillTx/>
                  <a:latin typeface="Calibri"/>
                  <a:ea typeface="+mn-ea"/>
                  <a:cs typeface="+mn-cs"/>
                </a:rPr>
                <a:t>REO</a:t>
              </a:r>
              <a:br>
                <a:rPr kumimoji="0" lang="en-US" sz="1800" b="0" i="0" u="none" strike="noStrike" kern="0" cap="none" spc="0" normalizeH="0" baseline="0" noProof="0" dirty="0" smtClean="0">
                  <a:ln>
                    <a:noFill/>
                  </a:ln>
                  <a:solidFill>
                    <a:sysClr val="window" lastClr="FFFFFF"/>
                  </a:solidFill>
                  <a:effectLst/>
                  <a:uLnTx/>
                  <a:uFillTx/>
                  <a:latin typeface="Calibri"/>
                  <a:ea typeface="+mn-ea"/>
                  <a:cs typeface="+mn-cs"/>
                </a:rPr>
              </a:br>
              <a:r>
                <a:rPr kumimoji="0" lang="en-US" sz="1800" b="0" i="0" u="none" strike="noStrike" kern="0" cap="none" spc="0" normalizeH="0" baseline="0" noProof="0" dirty="0" smtClean="0">
                  <a:ln>
                    <a:noFill/>
                  </a:ln>
                  <a:solidFill>
                    <a:sysClr val="window" lastClr="FFFFFF"/>
                  </a:solidFill>
                  <a:effectLst/>
                  <a:uLnTx/>
                  <a:uFillTx/>
                  <a:latin typeface="Calibri"/>
                  <a:ea typeface="+mn-ea"/>
                  <a:cs typeface="+mn-cs"/>
                </a:rPr>
                <a:t>L. A.</a:t>
              </a:r>
              <a:endParaRPr kumimoji="0" lang="en-US" sz="1800" b="0" i="0" u="none" strike="noStrike" kern="0" cap="none" spc="0" normalizeH="0" baseline="0" noProof="0" dirty="0">
                <a:ln>
                  <a:noFill/>
                </a:ln>
                <a:solidFill>
                  <a:sysClr val="window" lastClr="FFFFFF"/>
                </a:solidFill>
                <a:effectLst/>
                <a:uLnTx/>
                <a:uFillTx/>
                <a:latin typeface="Calibri"/>
                <a:ea typeface="+mn-ea"/>
                <a:cs typeface="+mn-cs"/>
              </a:endParaRPr>
            </a:p>
          </p:txBody>
        </p:sp>
        <p:sp>
          <p:nvSpPr>
            <p:cNvPr id="18" name="Oval 17"/>
            <p:cNvSpPr/>
            <p:nvPr/>
          </p:nvSpPr>
          <p:spPr>
            <a:xfrm>
              <a:off x="4865077" y="4267200"/>
              <a:ext cx="1066800" cy="685800"/>
            </a:xfrm>
            <a:prstGeom prst="ellipse">
              <a:avLst/>
            </a:prstGeom>
            <a:gradFill rotWithShape="1">
              <a:gsLst>
                <a:gs pos="0">
                  <a:srgbClr xmlns:mc="http://schemas.openxmlformats.org/markup-compatibility/2006" xmlns:a14="http://schemas.microsoft.com/office/drawing/2010/main" val="9BBB59" mc:Ignorable="">
                    <a:shade val="51000"/>
                    <a:satMod val="130000"/>
                  </a:srgbClr>
                </a:gs>
                <a:gs pos="80000">
                  <a:srgbClr xmlns:mc="http://schemas.openxmlformats.org/markup-compatibility/2006" xmlns:a14="http://schemas.microsoft.com/office/drawing/2010/main" val="9BBB59" mc:Ignorable="">
                    <a:shade val="93000"/>
                    <a:satMod val="130000"/>
                  </a:srgbClr>
                </a:gs>
                <a:gs pos="100000">
                  <a:srgbClr xmlns:mc="http://schemas.openxmlformats.org/markup-compatibility/2006" xmlns:a14="http://schemas.microsoft.com/office/drawing/2010/main" val="9BBB59" mc:Ignorable="">
                    <a:shade val="94000"/>
                    <a:satMod val="135000"/>
                  </a:srgbClr>
                </a:gs>
              </a:gsLst>
              <a:lin ang="16200000" scaled="0"/>
            </a:gradFill>
            <a:ln>
              <a:noFill/>
            </a:ln>
            <a:effectLst>
              <a:outerShdw blurRad="40000" dist="23000" dir="5400000" rotWithShape="0">
                <a:srgbClr xmlns:mc="http://schemas.openxmlformats.org/markup-compatibility/2006" xmlns:a14="http://schemas.microsoft.com/office/drawing/2010/main" val="000000" mc:Ignorable="">
                  <a:alpha val="35000"/>
                </a:srgbClr>
              </a:outerShdw>
            </a:effectLst>
            <a:scene3d>
              <a:camera prst="orthographicFront">
                <a:rot lat="0" lon="0" rev="0"/>
              </a:camera>
              <a:lightRig rig="threePt" dir="t">
                <a:rot lat="0" lon="0" rev="1200000"/>
              </a:lightRig>
            </a:scene3d>
            <a:sp3d>
              <a:bevelT w="63500" h="25400"/>
            </a:sp3d>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sysClr val="window" lastClr="FFFFFF"/>
                  </a:solidFill>
                  <a:effectLst/>
                  <a:uLnTx/>
                  <a:uFillTx/>
                  <a:latin typeface="Calibri"/>
                  <a:ea typeface="+mn-ea"/>
                  <a:cs typeface="+mn-cs"/>
                </a:rPr>
                <a:t>Retail</a:t>
              </a:r>
              <a:endParaRPr kumimoji="0" lang="en-US" sz="1800" b="0" i="0" u="none" strike="noStrike" kern="0" cap="none" spc="0" normalizeH="0" baseline="0" noProof="0" dirty="0">
                <a:ln>
                  <a:noFill/>
                </a:ln>
                <a:solidFill>
                  <a:sysClr val="window" lastClr="FFFFFF"/>
                </a:solidFill>
                <a:effectLst/>
                <a:uLnTx/>
                <a:uFillTx/>
                <a:latin typeface="Calibri"/>
                <a:ea typeface="+mn-ea"/>
                <a:cs typeface="+mn-cs"/>
              </a:endParaRPr>
            </a:p>
          </p:txBody>
        </p:sp>
        <p:sp>
          <p:nvSpPr>
            <p:cNvPr id="19" name="Oval 18"/>
            <p:cNvSpPr/>
            <p:nvPr/>
          </p:nvSpPr>
          <p:spPr>
            <a:xfrm>
              <a:off x="5017477" y="3581400"/>
              <a:ext cx="1066800" cy="685800"/>
            </a:xfrm>
            <a:prstGeom prst="ellipse">
              <a:avLst/>
            </a:prstGeom>
            <a:gradFill rotWithShape="1">
              <a:gsLst>
                <a:gs pos="0">
                  <a:srgbClr xmlns:mc="http://schemas.openxmlformats.org/markup-compatibility/2006" xmlns:a14="http://schemas.microsoft.com/office/drawing/2010/main" val="9BBB59" mc:Ignorable="">
                    <a:shade val="51000"/>
                    <a:satMod val="130000"/>
                  </a:srgbClr>
                </a:gs>
                <a:gs pos="80000">
                  <a:srgbClr xmlns:mc="http://schemas.openxmlformats.org/markup-compatibility/2006" xmlns:a14="http://schemas.microsoft.com/office/drawing/2010/main" val="9BBB59" mc:Ignorable="">
                    <a:shade val="93000"/>
                    <a:satMod val="130000"/>
                  </a:srgbClr>
                </a:gs>
                <a:gs pos="100000">
                  <a:srgbClr xmlns:mc="http://schemas.openxmlformats.org/markup-compatibility/2006" xmlns:a14="http://schemas.microsoft.com/office/drawing/2010/main" val="9BBB59" mc:Ignorable="">
                    <a:shade val="94000"/>
                    <a:satMod val="135000"/>
                  </a:srgbClr>
                </a:gs>
              </a:gsLst>
              <a:lin ang="16200000" scaled="0"/>
            </a:gradFill>
            <a:ln>
              <a:noFill/>
            </a:ln>
            <a:effectLst>
              <a:outerShdw blurRad="40000" dist="23000" dir="5400000" rotWithShape="0">
                <a:srgbClr xmlns:mc="http://schemas.openxmlformats.org/markup-compatibility/2006" xmlns:a14="http://schemas.microsoft.com/office/drawing/2010/main" val="000000" mc:Ignorable="">
                  <a:alpha val="35000"/>
                </a:srgbClr>
              </a:outerShdw>
            </a:effectLst>
            <a:scene3d>
              <a:camera prst="orthographicFront">
                <a:rot lat="0" lon="0" rev="0"/>
              </a:camera>
              <a:lightRig rig="threePt" dir="t">
                <a:rot lat="0" lon="0" rev="1200000"/>
              </a:lightRig>
            </a:scene3d>
            <a:sp3d>
              <a:bevelT w="63500" h="25400"/>
            </a:sp3d>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sysClr val="window" lastClr="FFFFFF"/>
                  </a:solidFill>
                  <a:effectLst/>
                  <a:uLnTx/>
                  <a:uFillTx/>
                  <a:latin typeface="Calibri"/>
                  <a:ea typeface="+mn-ea"/>
                  <a:cs typeface="+mn-cs"/>
                </a:rPr>
                <a:t>REO</a:t>
              </a:r>
              <a:br>
                <a:rPr kumimoji="0" lang="en-US" sz="1800" b="0" i="0" u="none" strike="noStrike" kern="0" cap="none" spc="0" normalizeH="0" baseline="0" noProof="0" dirty="0" smtClean="0">
                  <a:ln>
                    <a:noFill/>
                  </a:ln>
                  <a:solidFill>
                    <a:sysClr val="window" lastClr="FFFFFF"/>
                  </a:solidFill>
                  <a:effectLst/>
                  <a:uLnTx/>
                  <a:uFillTx/>
                  <a:latin typeface="Calibri"/>
                  <a:ea typeface="+mn-ea"/>
                  <a:cs typeface="+mn-cs"/>
                </a:rPr>
              </a:br>
              <a:r>
                <a:rPr kumimoji="0" lang="en-US" sz="1800" b="0" i="0" u="none" strike="noStrike" kern="0" cap="none" spc="0" normalizeH="0" baseline="0" noProof="0" dirty="0" smtClean="0">
                  <a:ln>
                    <a:noFill/>
                  </a:ln>
                  <a:solidFill>
                    <a:sysClr val="window" lastClr="FFFFFF"/>
                  </a:solidFill>
                  <a:effectLst/>
                  <a:uLnTx/>
                  <a:uFillTx/>
                  <a:latin typeface="Calibri"/>
                  <a:ea typeface="+mn-ea"/>
                  <a:cs typeface="+mn-cs"/>
                </a:rPr>
                <a:t>L. A.</a:t>
              </a:r>
              <a:endParaRPr kumimoji="0" lang="en-US" sz="1800" b="0" i="0" u="none" strike="noStrike" kern="0" cap="none" spc="0" normalizeH="0" baseline="0" noProof="0" dirty="0">
                <a:ln>
                  <a:noFill/>
                </a:ln>
                <a:solidFill>
                  <a:sysClr val="window" lastClr="FFFFFF"/>
                </a:solidFill>
                <a:effectLst/>
                <a:uLnTx/>
                <a:uFillTx/>
                <a:latin typeface="Calibri"/>
                <a:ea typeface="+mn-ea"/>
                <a:cs typeface="+mn-cs"/>
              </a:endParaRPr>
            </a:p>
          </p:txBody>
        </p:sp>
        <p:sp>
          <p:nvSpPr>
            <p:cNvPr id="20" name="Oval 19"/>
            <p:cNvSpPr/>
            <p:nvPr/>
          </p:nvSpPr>
          <p:spPr>
            <a:xfrm>
              <a:off x="5017477" y="4419600"/>
              <a:ext cx="1066800" cy="685800"/>
            </a:xfrm>
            <a:prstGeom prst="ellipse">
              <a:avLst/>
            </a:prstGeom>
            <a:gradFill rotWithShape="1">
              <a:gsLst>
                <a:gs pos="0">
                  <a:srgbClr xmlns:mc="http://schemas.openxmlformats.org/markup-compatibility/2006" xmlns:a14="http://schemas.microsoft.com/office/drawing/2010/main" val="9BBB59" mc:Ignorable="">
                    <a:shade val="51000"/>
                    <a:satMod val="130000"/>
                  </a:srgbClr>
                </a:gs>
                <a:gs pos="80000">
                  <a:srgbClr xmlns:mc="http://schemas.openxmlformats.org/markup-compatibility/2006" xmlns:a14="http://schemas.microsoft.com/office/drawing/2010/main" val="9BBB59" mc:Ignorable="">
                    <a:shade val="93000"/>
                    <a:satMod val="130000"/>
                  </a:srgbClr>
                </a:gs>
                <a:gs pos="100000">
                  <a:srgbClr xmlns:mc="http://schemas.openxmlformats.org/markup-compatibility/2006" xmlns:a14="http://schemas.microsoft.com/office/drawing/2010/main" val="9BBB59" mc:Ignorable="">
                    <a:shade val="94000"/>
                    <a:satMod val="135000"/>
                  </a:srgbClr>
                </a:gs>
              </a:gsLst>
              <a:lin ang="16200000" scaled="0"/>
            </a:gradFill>
            <a:ln>
              <a:noFill/>
            </a:ln>
            <a:effectLst>
              <a:outerShdw blurRad="40000" dist="23000" dir="5400000" rotWithShape="0">
                <a:srgbClr xmlns:mc="http://schemas.openxmlformats.org/markup-compatibility/2006" xmlns:a14="http://schemas.microsoft.com/office/drawing/2010/main" val="000000" mc:Ignorable="">
                  <a:alpha val="35000"/>
                </a:srgbClr>
              </a:outerShdw>
            </a:effectLst>
            <a:scene3d>
              <a:camera prst="orthographicFront">
                <a:rot lat="0" lon="0" rev="0"/>
              </a:camera>
              <a:lightRig rig="threePt" dir="t">
                <a:rot lat="0" lon="0" rev="1200000"/>
              </a:lightRig>
            </a:scene3d>
            <a:sp3d>
              <a:bevelT w="63500" h="25400"/>
            </a:sp3d>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sysClr val="window" lastClr="FFFFFF"/>
                  </a:solidFill>
                  <a:effectLst/>
                  <a:uLnTx/>
                  <a:uFillTx/>
                  <a:latin typeface="Calibri"/>
                  <a:ea typeface="+mn-ea"/>
                  <a:cs typeface="+mn-cs"/>
                </a:rPr>
                <a:t>Retail</a:t>
              </a:r>
              <a:endParaRPr kumimoji="0" lang="en-US" sz="1800" b="0" i="0" u="none" strike="noStrike" kern="0" cap="none" spc="0" normalizeH="0" baseline="0" noProof="0" dirty="0">
                <a:ln>
                  <a:noFill/>
                </a:ln>
                <a:solidFill>
                  <a:sysClr val="window" lastClr="FFFFFF"/>
                </a:solidFill>
                <a:effectLst/>
                <a:uLnTx/>
                <a:uFillTx/>
                <a:latin typeface="Calibri"/>
                <a:ea typeface="+mn-ea"/>
                <a:cs typeface="+mn-cs"/>
              </a:endParaRPr>
            </a:p>
          </p:txBody>
        </p:sp>
        <p:sp>
          <p:nvSpPr>
            <p:cNvPr id="21" name="Oval 20"/>
            <p:cNvSpPr/>
            <p:nvPr/>
          </p:nvSpPr>
          <p:spPr>
            <a:xfrm>
              <a:off x="5169877" y="3733800"/>
              <a:ext cx="1066800" cy="685800"/>
            </a:xfrm>
            <a:prstGeom prst="ellipse">
              <a:avLst/>
            </a:prstGeom>
            <a:gradFill rotWithShape="1">
              <a:gsLst>
                <a:gs pos="0">
                  <a:srgbClr xmlns:mc="http://schemas.openxmlformats.org/markup-compatibility/2006" xmlns:a14="http://schemas.microsoft.com/office/drawing/2010/main" val="9BBB59" mc:Ignorable="">
                    <a:shade val="51000"/>
                    <a:satMod val="130000"/>
                  </a:srgbClr>
                </a:gs>
                <a:gs pos="80000">
                  <a:srgbClr xmlns:mc="http://schemas.openxmlformats.org/markup-compatibility/2006" xmlns:a14="http://schemas.microsoft.com/office/drawing/2010/main" val="9BBB59" mc:Ignorable="">
                    <a:shade val="93000"/>
                    <a:satMod val="130000"/>
                  </a:srgbClr>
                </a:gs>
                <a:gs pos="100000">
                  <a:srgbClr xmlns:mc="http://schemas.openxmlformats.org/markup-compatibility/2006" xmlns:a14="http://schemas.microsoft.com/office/drawing/2010/main" val="9BBB59" mc:Ignorable="">
                    <a:shade val="94000"/>
                    <a:satMod val="135000"/>
                  </a:srgbClr>
                </a:gs>
              </a:gsLst>
              <a:lin ang="16200000" scaled="0"/>
            </a:gradFill>
            <a:ln>
              <a:noFill/>
            </a:ln>
            <a:effectLst>
              <a:outerShdw blurRad="40000" dist="23000" dir="5400000" rotWithShape="0">
                <a:srgbClr xmlns:mc="http://schemas.openxmlformats.org/markup-compatibility/2006" xmlns:a14="http://schemas.microsoft.com/office/drawing/2010/main" val="000000" mc:Ignorable="">
                  <a:alpha val="35000"/>
                </a:srgbClr>
              </a:outerShdw>
            </a:effectLst>
            <a:scene3d>
              <a:camera prst="orthographicFront">
                <a:rot lat="0" lon="0" rev="0"/>
              </a:camera>
              <a:lightRig rig="threePt" dir="t">
                <a:rot lat="0" lon="0" rev="1200000"/>
              </a:lightRig>
            </a:scene3d>
            <a:sp3d>
              <a:bevelT w="63500" h="25400"/>
            </a:sp3d>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sysClr val="window" lastClr="FFFFFF"/>
                  </a:solidFill>
                  <a:effectLst/>
                  <a:uLnTx/>
                  <a:uFillTx/>
                  <a:latin typeface="Calibri"/>
                  <a:ea typeface="+mn-ea"/>
                  <a:cs typeface="+mn-cs"/>
                </a:rPr>
                <a:t>REO</a:t>
              </a:r>
              <a:br>
                <a:rPr kumimoji="0" lang="en-US" sz="1800" b="0" i="0" u="none" strike="noStrike" kern="0" cap="none" spc="0" normalizeH="0" baseline="0" noProof="0" dirty="0" smtClean="0">
                  <a:ln>
                    <a:noFill/>
                  </a:ln>
                  <a:solidFill>
                    <a:sysClr val="window" lastClr="FFFFFF"/>
                  </a:solidFill>
                  <a:effectLst/>
                  <a:uLnTx/>
                  <a:uFillTx/>
                  <a:latin typeface="Calibri"/>
                  <a:ea typeface="+mn-ea"/>
                  <a:cs typeface="+mn-cs"/>
                </a:rPr>
              </a:br>
              <a:r>
                <a:rPr kumimoji="0" lang="en-US" sz="1800" b="0" i="0" u="none" strike="noStrike" kern="0" cap="none" spc="0" normalizeH="0" baseline="0" noProof="0" dirty="0" smtClean="0">
                  <a:ln>
                    <a:noFill/>
                  </a:ln>
                  <a:solidFill>
                    <a:sysClr val="window" lastClr="FFFFFF"/>
                  </a:solidFill>
                  <a:effectLst/>
                  <a:uLnTx/>
                  <a:uFillTx/>
                  <a:latin typeface="Calibri"/>
                  <a:ea typeface="+mn-ea"/>
                  <a:cs typeface="+mn-cs"/>
                </a:rPr>
                <a:t>L. A.</a:t>
              </a:r>
              <a:endParaRPr kumimoji="0" lang="en-US" sz="1800" b="0" i="0" u="none" strike="noStrike" kern="0" cap="none" spc="0" normalizeH="0" baseline="0" noProof="0" dirty="0">
                <a:ln>
                  <a:noFill/>
                </a:ln>
                <a:solidFill>
                  <a:sysClr val="window" lastClr="FFFFFF"/>
                </a:solidFill>
                <a:effectLst/>
                <a:uLnTx/>
                <a:uFillTx/>
                <a:latin typeface="Calibri"/>
                <a:ea typeface="+mn-ea"/>
                <a:cs typeface="+mn-cs"/>
              </a:endParaRPr>
            </a:p>
          </p:txBody>
        </p:sp>
        <p:sp>
          <p:nvSpPr>
            <p:cNvPr id="22" name="Oval 21"/>
            <p:cNvSpPr/>
            <p:nvPr/>
          </p:nvSpPr>
          <p:spPr>
            <a:xfrm>
              <a:off x="5169877" y="4572000"/>
              <a:ext cx="1066800" cy="685800"/>
            </a:xfrm>
            <a:prstGeom prst="ellipse">
              <a:avLst/>
            </a:prstGeom>
            <a:gradFill rotWithShape="1">
              <a:gsLst>
                <a:gs pos="0">
                  <a:srgbClr xmlns:mc="http://schemas.openxmlformats.org/markup-compatibility/2006" xmlns:a14="http://schemas.microsoft.com/office/drawing/2010/main" val="9BBB59" mc:Ignorable="">
                    <a:shade val="51000"/>
                    <a:satMod val="130000"/>
                  </a:srgbClr>
                </a:gs>
                <a:gs pos="80000">
                  <a:srgbClr xmlns:mc="http://schemas.openxmlformats.org/markup-compatibility/2006" xmlns:a14="http://schemas.microsoft.com/office/drawing/2010/main" val="9BBB59" mc:Ignorable="">
                    <a:shade val="93000"/>
                    <a:satMod val="130000"/>
                  </a:srgbClr>
                </a:gs>
                <a:gs pos="100000">
                  <a:srgbClr xmlns:mc="http://schemas.openxmlformats.org/markup-compatibility/2006" xmlns:a14="http://schemas.microsoft.com/office/drawing/2010/main" val="9BBB59" mc:Ignorable="">
                    <a:shade val="94000"/>
                    <a:satMod val="135000"/>
                  </a:srgbClr>
                </a:gs>
              </a:gsLst>
              <a:lin ang="16200000" scaled="0"/>
            </a:gradFill>
            <a:ln>
              <a:noFill/>
            </a:ln>
            <a:effectLst>
              <a:outerShdw blurRad="40000" dist="23000" dir="5400000" rotWithShape="0">
                <a:srgbClr xmlns:mc="http://schemas.openxmlformats.org/markup-compatibility/2006" xmlns:a14="http://schemas.microsoft.com/office/drawing/2010/main" val="000000" mc:Ignorable="">
                  <a:alpha val="35000"/>
                </a:srgbClr>
              </a:outerShdw>
            </a:effectLst>
            <a:scene3d>
              <a:camera prst="orthographicFront">
                <a:rot lat="0" lon="0" rev="0"/>
              </a:camera>
              <a:lightRig rig="threePt" dir="t">
                <a:rot lat="0" lon="0" rev="1200000"/>
              </a:lightRig>
            </a:scene3d>
            <a:sp3d>
              <a:bevelT w="63500" h="25400"/>
            </a:sp3d>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sysClr val="window" lastClr="FFFFFF"/>
                  </a:solidFill>
                  <a:effectLst/>
                  <a:uLnTx/>
                  <a:uFillTx/>
                  <a:latin typeface="Calibri"/>
                  <a:ea typeface="+mn-ea"/>
                  <a:cs typeface="+mn-cs"/>
                </a:rPr>
                <a:t>Retail</a:t>
              </a:r>
              <a:endParaRPr kumimoji="0" lang="en-US" sz="1800" b="0" i="0" u="none" strike="noStrike" kern="0" cap="none" spc="0" normalizeH="0" baseline="0" noProof="0" dirty="0">
                <a:ln>
                  <a:noFill/>
                </a:ln>
                <a:solidFill>
                  <a:sysClr val="window" lastClr="FFFFFF"/>
                </a:solidFill>
                <a:effectLst/>
                <a:uLnTx/>
                <a:uFillTx/>
                <a:latin typeface="Calibri"/>
                <a:ea typeface="+mn-ea"/>
                <a:cs typeface="+mn-cs"/>
              </a:endParaRPr>
            </a:p>
          </p:txBody>
        </p:sp>
        <p:cxnSp>
          <p:nvCxnSpPr>
            <p:cNvPr id="23" name="Straight Arrow Connector 22"/>
            <p:cNvCxnSpPr/>
            <p:nvPr/>
          </p:nvCxnSpPr>
          <p:spPr>
            <a:xfrm flipV="1">
              <a:off x="3056792" y="4267200"/>
              <a:ext cx="1286608" cy="38100"/>
            </a:xfrm>
            <a:prstGeom prst="straightConnector1">
              <a:avLst/>
            </a:prstGeom>
            <a:noFill/>
            <a:ln w="28575" cap="flat" cmpd="sng" algn="ctr">
              <a:solidFill>
                <a:srgbClr xmlns:mc="http://schemas.openxmlformats.org/markup-compatibility/2006" xmlns:a14="http://schemas.microsoft.com/office/drawing/2010/main" val="4F81BD" mc:Ignorable="">
                  <a:shade val="95000"/>
                  <a:satMod val="105000"/>
                </a:srgbClr>
              </a:solidFill>
              <a:prstDash val="solid"/>
              <a:headEnd type="arrow"/>
              <a:tailEnd type="arrow"/>
            </a:ln>
            <a:effectLst/>
          </p:spPr>
        </p:cxnSp>
        <p:cxnSp>
          <p:nvCxnSpPr>
            <p:cNvPr id="24" name="Straight Arrow Connector 23"/>
            <p:cNvCxnSpPr/>
            <p:nvPr/>
          </p:nvCxnSpPr>
          <p:spPr>
            <a:xfrm flipV="1">
              <a:off x="3209192" y="4419600"/>
              <a:ext cx="1286608" cy="38100"/>
            </a:xfrm>
            <a:prstGeom prst="straightConnector1">
              <a:avLst/>
            </a:prstGeom>
            <a:noFill/>
            <a:ln w="28575" cap="flat" cmpd="sng" algn="ctr">
              <a:solidFill>
                <a:srgbClr xmlns:mc="http://schemas.openxmlformats.org/markup-compatibility/2006" xmlns:a14="http://schemas.microsoft.com/office/drawing/2010/main" val="4F81BD" mc:Ignorable="">
                  <a:shade val="95000"/>
                  <a:satMod val="105000"/>
                </a:srgbClr>
              </a:solidFill>
              <a:prstDash val="solid"/>
              <a:headEnd type="arrow"/>
              <a:tailEnd type="arrow"/>
            </a:ln>
            <a:effectLst/>
          </p:spPr>
        </p:cxnSp>
        <p:cxnSp>
          <p:nvCxnSpPr>
            <p:cNvPr id="25" name="Straight Arrow Connector 24"/>
            <p:cNvCxnSpPr/>
            <p:nvPr/>
          </p:nvCxnSpPr>
          <p:spPr>
            <a:xfrm flipV="1">
              <a:off x="3361592" y="4572000"/>
              <a:ext cx="1286608" cy="38100"/>
            </a:xfrm>
            <a:prstGeom prst="straightConnector1">
              <a:avLst/>
            </a:prstGeom>
            <a:noFill/>
            <a:ln w="28575" cap="flat" cmpd="sng" algn="ctr">
              <a:solidFill>
                <a:srgbClr xmlns:mc="http://schemas.openxmlformats.org/markup-compatibility/2006" xmlns:a14="http://schemas.microsoft.com/office/drawing/2010/main" val="4F81BD" mc:Ignorable="">
                  <a:shade val="95000"/>
                  <a:satMod val="105000"/>
                </a:srgbClr>
              </a:solidFill>
              <a:prstDash val="solid"/>
              <a:headEnd type="arrow"/>
              <a:tailEnd type="arrow"/>
            </a:ln>
            <a:effectLst/>
          </p:spPr>
        </p:cxnSp>
        <p:cxnSp>
          <p:nvCxnSpPr>
            <p:cNvPr id="26" name="Straight Arrow Connector 25"/>
            <p:cNvCxnSpPr/>
            <p:nvPr/>
          </p:nvCxnSpPr>
          <p:spPr>
            <a:xfrm flipV="1">
              <a:off x="3513992" y="4724400"/>
              <a:ext cx="1286608" cy="38100"/>
            </a:xfrm>
            <a:prstGeom prst="straightConnector1">
              <a:avLst/>
            </a:prstGeom>
            <a:noFill/>
            <a:ln w="28575" cap="flat" cmpd="sng" algn="ctr">
              <a:solidFill>
                <a:srgbClr xmlns:mc="http://schemas.openxmlformats.org/markup-compatibility/2006" xmlns:a14="http://schemas.microsoft.com/office/drawing/2010/main" val="4F81BD" mc:Ignorable="">
                  <a:shade val="95000"/>
                  <a:satMod val="105000"/>
                </a:srgbClr>
              </a:solidFill>
              <a:prstDash val="solid"/>
              <a:headEnd type="arrow"/>
              <a:tailEnd type="arrow"/>
            </a:ln>
            <a:effectLst/>
          </p:spPr>
        </p:cxnSp>
        <p:cxnSp>
          <p:nvCxnSpPr>
            <p:cNvPr id="27" name="Straight Arrow Connector 26"/>
            <p:cNvCxnSpPr/>
            <p:nvPr/>
          </p:nvCxnSpPr>
          <p:spPr>
            <a:xfrm flipV="1">
              <a:off x="3666392" y="4876800"/>
              <a:ext cx="1286608" cy="38100"/>
            </a:xfrm>
            <a:prstGeom prst="straightConnector1">
              <a:avLst/>
            </a:prstGeom>
            <a:noFill/>
            <a:ln w="28575" cap="flat" cmpd="sng" algn="ctr">
              <a:solidFill>
                <a:srgbClr xmlns:mc="http://schemas.openxmlformats.org/markup-compatibility/2006" xmlns:a14="http://schemas.microsoft.com/office/drawing/2010/main" val="4F81BD" mc:Ignorable="">
                  <a:shade val="95000"/>
                  <a:satMod val="105000"/>
                </a:srgbClr>
              </a:solidFill>
              <a:prstDash val="solid"/>
              <a:headEnd type="arrow"/>
              <a:tailEnd type="arrow"/>
            </a:ln>
            <a:effectLst/>
          </p:spPr>
        </p:cxnSp>
        <p:cxnSp>
          <p:nvCxnSpPr>
            <p:cNvPr id="28" name="Straight Arrow Connector 27"/>
            <p:cNvCxnSpPr/>
            <p:nvPr/>
          </p:nvCxnSpPr>
          <p:spPr>
            <a:xfrm flipV="1">
              <a:off x="3818792" y="5029200"/>
              <a:ext cx="1286608" cy="38100"/>
            </a:xfrm>
            <a:prstGeom prst="straightConnector1">
              <a:avLst/>
            </a:prstGeom>
            <a:noFill/>
            <a:ln w="28575" cap="flat" cmpd="sng" algn="ctr">
              <a:solidFill>
                <a:srgbClr xmlns:mc="http://schemas.openxmlformats.org/markup-compatibility/2006" xmlns:a14="http://schemas.microsoft.com/office/drawing/2010/main" val="4F81BD" mc:Ignorable="">
                  <a:shade val="95000"/>
                  <a:satMod val="105000"/>
                </a:srgbClr>
              </a:solidFill>
              <a:prstDash val="solid"/>
              <a:headEnd type="arrow"/>
              <a:tailEnd type="arrow"/>
            </a:ln>
            <a:effectLst/>
          </p:spPr>
        </p:cxnSp>
        <p:sp>
          <p:nvSpPr>
            <p:cNvPr id="29" name="Rounded Rectangle 28"/>
            <p:cNvSpPr/>
            <p:nvPr/>
          </p:nvSpPr>
          <p:spPr>
            <a:xfrm>
              <a:off x="3033340" y="1828800"/>
              <a:ext cx="1447800" cy="914400"/>
            </a:xfrm>
            <a:prstGeom prst="roundRect">
              <a:avLst/>
            </a:prstGeom>
            <a:gradFill rotWithShape="1">
              <a:gsLst>
                <a:gs pos="0">
                  <a:srgbClr xmlns:mc="http://schemas.openxmlformats.org/markup-compatibility/2006" xmlns:a14="http://schemas.microsoft.com/office/drawing/2010/main" val="9BBB59" mc:Ignorable="">
                    <a:shade val="51000"/>
                    <a:satMod val="130000"/>
                  </a:srgbClr>
                </a:gs>
                <a:gs pos="80000">
                  <a:srgbClr xmlns:mc="http://schemas.openxmlformats.org/markup-compatibility/2006" xmlns:a14="http://schemas.microsoft.com/office/drawing/2010/main" val="9BBB59" mc:Ignorable="">
                    <a:shade val="93000"/>
                    <a:satMod val="130000"/>
                  </a:srgbClr>
                </a:gs>
                <a:gs pos="100000">
                  <a:srgbClr xmlns:mc="http://schemas.openxmlformats.org/markup-compatibility/2006" xmlns:a14="http://schemas.microsoft.com/office/drawing/2010/main" val="9BBB59" mc:Ignorable="">
                    <a:shade val="94000"/>
                    <a:satMod val="135000"/>
                  </a:srgbClr>
                </a:gs>
              </a:gsLst>
              <a:lin ang="16200000" scaled="0"/>
            </a:gradFill>
            <a:ln>
              <a:noFill/>
            </a:ln>
            <a:effectLst>
              <a:outerShdw blurRad="40000" dist="23000" dir="5400000" rotWithShape="0">
                <a:srgbClr xmlns:mc="http://schemas.openxmlformats.org/markup-compatibility/2006" xmlns:a14="http://schemas.microsoft.com/office/drawing/2010/main" val="000000" mc:Ignorable="">
                  <a:alpha val="35000"/>
                </a:srgbClr>
              </a:outerShdw>
            </a:effectLst>
            <a:scene3d>
              <a:camera prst="orthographicFront">
                <a:rot lat="0" lon="0" rev="0"/>
              </a:camera>
              <a:lightRig rig="threePt" dir="t">
                <a:rot lat="0" lon="0" rev="1200000"/>
              </a:lightRig>
            </a:scene3d>
            <a:sp3d>
              <a:bevelT w="63500" h="25400"/>
            </a:sp3d>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sysClr val="window" lastClr="FFFFFF"/>
                  </a:solidFill>
                  <a:effectLst/>
                  <a:uLnTx/>
                  <a:uFillTx/>
                  <a:latin typeface="Calibri"/>
                  <a:ea typeface="+mn-ea"/>
                  <a:cs typeface="+mn-cs"/>
                </a:rPr>
                <a:t>Brokerage</a:t>
              </a:r>
              <a:endParaRPr kumimoji="0" lang="en-US" sz="1800" b="0" i="0" u="none" strike="noStrike" kern="0" cap="none" spc="0" normalizeH="0" baseline="0" noProof="0" dirty="0">
                <a:ln>
                  <a:noFill/>
                </a:ln>
                <a:solidFill>
                  <a:sysClr val="window" lastClr="FFFFFF"/>
                </a:solidFill>
                <a:effectLst/>
                <a:uLnTx/>
                <a:uFillTx/>
                <a:latin typeface="Calibri"/>
                <a:ea typeface="+mn-ea"/>
                <a:cs typeface="+mn-cs"/>
              </a:endParaRPr>
            </a:p>
          </p:txBody>
        </p:sp>
        <p:sp>
          <p:nvSpPr>
            <p:cNvPr id="30" name="Rounded Rectangle 29"/>
            <p:cNvSpPr/>
            <p:nvPr/>
          </p:nvSpPr>
          <p:spPr>
            <a:xfrm>
              <a:off x="3185740" y="1981200"/>
              <a:ext cx="1447800" cy="914400"/>
            </a:xfrm>
            <a:prstGeom prst="roundRect">
              <a:avLst/>
            </a:prstGeom>
            <a:gradFill rotWithShape="1">
              <a:gsLst>
                <a:gs pos="0">
                  <a:srgbClr xmlns:mc="http://schemas.openxmlformats.org/markup-compatibility/2006" xmlns:a14="http://schemas.microsoft.com/office/drawing/2010/main" val="9BBB59" mc:Ignorable="">
                    <a:shade val="51000"/>
                    <a:satMod val="130000"/>
                  </a:srgbClr>
                </a:gs>
                <a:gs pos="80000">
                  <a:srgbClr xmlns:mc="http://schemas.openxmlformats.org/markup-compatibility/2006" xmlns:a14="http://schemas.microsoft.com/office/drawing/2010/main" val="9BBB59" mc:Ignorable="">
                    <a:shade val="93000"/>
                    <a:satMod val="130000"/>
                  </a:srgbClr>
                </a:gs>
                <a:gs pos="100000">
                  <a:srgbClr xmlns:mc="http://schemas.openxmlformats.org/markup-compatibility/2006" xmlns:a14="http://schemas.microsoft.com/office/drawing/2010/main" val="9BBB59" mc:Ignorable="">
                    <a:shade val="94000"/>
                    <a:satMod val="135000"/>
                  </a:srgbClr>
                </a:gs>
              </a:gsLst>
              <a:lin ang="16200000" scaled="0"/>
            </a:gradFill>
            <a:ln>
              <a:noFill/>
            </a:ln>
            <a:effectLst>
              <a:outerShdw blurRad="40000" dist="23000" dir="5400000" rotWithShape="0">
                <a:srgbClr xmlns:mc="http://schemas.openxmlformats.org/markup-compatibility/2006" xmlns:a14="http://schemas.microsoft.com/office/drawing/2010/main" val="000000" mc:Ignorable="">
                  <a:alpha val="35000"/>
                </a:srgbClr>
              </a:outerShdw>
            </a:effectLst>
            <a:scene3d>
              <a:camera prst="orthographicFront">
                <a:rot lat="0" lon="0" rev="0"/>
              </a:camera>
              <a:lightRig rig="threePt" dir="t">
                <a:rot lat="0" lon="0" rev="1200000"/>
              </a:lightRig>
            </a:scene3d>
            <a:sp3d>
              <a:bevelT w="63500" h="25400"/>
            </a:sp3d>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sysClr val="window" lastClr="FFFFFF"/>
                  </a:solidFill>
                  <a:effectLst/>
                  <a:uLnTx/>
                  <a:uFillTx/>
                  <a:latin typeface="Calibri"/>
                  <a:ea typeface="+mn-ea"/>
                  <a:cs typeface="+mn-cs"/>
                </a:rPr>
                <a:t>Brokerage</a:t>
              </a:r>
              <a:endParaRPr kumimoji="0" lang="en-US" sz="1800" b="0" i="0" u="none" strike="noStrike" kern="0" cap="none" spc="0" normalizeH="0" baseline="0" noProof="0" dirty="0">
                <a:ln>
                  <a:noFill/>
                </a:ln>
                <a:solidFill>
                  <a:sysClr val="window" lastClr="FFFFFF"/>
                </a:solidFill>
                <a:effectLst/>
                <a:uLnTx/>
                <a:uFillTx/>
                <a:latin typeface="Calibri"/>
                <a:ea typeface="+mn-ea"/>
                <a:cs typeface="+mn-cs"/>
              </a:endParaRPr>
            </a:p>
          </p:txBody>
        </p:sp>
        <p:sp>
          <p:nvSpPr>
            <p:cNvPr id="31" name="Rounded Rectangle 30"/>
            <p:cNvSpPr/>
            <p:nvPr/>
          </p:nvSpPr>
          <p:spPr>
            <a:xfrm>
              <a:off x="3338140" y="2133600"/>
              <a:ext cx="1447800" cy="914400"/>
            </a:xfrm>
            <a:prstGeom prst="roundRect">
              <a:avLst/>
            </a:prstGeom>
            <a:gradFill rotWithShape="1">
              <a:gsLst>
                <a:gs pos="0">
                  <a:srgbClr xmlns:mc="http://schemas.openxmlformats.org/markup-compatibility/2006" xmlns:a14="http://schemas.microsoft.com/office/drawing/2010/main" val="9BBB59" mc:Ignorable="">
                    <a:shade val="51000"/>
                    <a:satMod val="130000"/>
                  </a:srgbClr>
                </a:gs>
                <a:gs pos="80000">
                  <a:srgbClr xmlns:mc="http://schemas.openxmlformats.org/markup-compatibility/2006" xmlns:a14="http://schemas.microsoft.com/office/drawing/2010/main" val="9BBB59" mc:Ignorable="">
                    <a:shade val="93000"/>
                    <a:satMod val="130000"/>
                  </a:srgbClr>
                </a:gs>
                <a:gs pos="100000">
                  <a:srgbClr xmlns:mc="http://schemas.openxmlformats.org/markup-compatibility/2006" xmlns:a14="http://schemas.microsoft.com/office/drawing/2010/main" val="9BBB59" mc:Ignorable="">
                    <a:shade val="94000"/>
                    <a:satMod val="135000"/>
                  </a:srgbClr>
                </a:gs>
              </a:gsLst>
              <a:lin ang="16200000" scaled="0"/>
            </a:gradFill>
            <a:ln>
              <a:noFill/>
            </a:ln>
            <a:effectLst>
              <a:outerShdw blurRad="40000" dist="23000" dir="5400000" rotWithShape="0">
                <a:srgbClr xmlns:mc="http://schemas.openxmlformats.org/markup-compatibility/2006" xmlns:a14="http://schemas.microsoft.com/office/drawing/2010/main" val="000000" mc:Ignorable="">
                  <a:alpha val="35000"/>
                </a:srgbClr>
              </a:outerShdw>
            </a:effectLst>
            <a:scene3d>
              <a:camera prst="orthographicFront">
                <a:rot lat="0" lon="0" rev="0"/>
              </a:camera>
              <a:lightRig rig="threePt" dir="t">
                <a:rot lat="0" lon="0" rev="1200000"/>
              </a:lightRig>
            </a:scene3d>
            <a:sp3d>
              <a:bevelT w="63500" h="25400"/>
            </a:sp3d>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sysClr val="window" lastClr="FFFFFF"/>
                  </a:solidFill>
                  <a:effectLst/>
                  <a:uLnTx/>
                  <a:uFillTx/>
                  <a:latin typeface="Calibri"/>
                  <a:ea typeface="+mn-ea"/>
                  <a:cs typeface="+mn-cs"/>
                </a:rPr>
                <a:t>Brokerage</a:t>
              </a:r>
              <a:endParaRPr kumimoji="0" lang="en-US" sz="1800" b="0" i="0" u="none" strike="noStrike" kern="0" cap="none" spc="0" normalizeH="0" baseline="0" noProof="0" dirty="0">
                <a:ln>
                  <a:noFill/>
                </a:ln>
                <a:solidFill>
                  <a:sysClr val="window" lastClr="FFFFFF"/>
                </a:solidFill>
                <a:effectLst/>
                <a:uLnTx/>
                <a:uFillTx/>
                <a:latin typeface="Calibri"/>
                <a:ea typeface="+mn-ea"/>
                <a:cs typeface="+mn-cs"/>
              </a:endParaRPr>
            </a:p>
          </p:txBody>
        </p:sp>
        <p:sp>
          <p:nvSpPr>
            <p:cNvPr id="32" name="Rounded Rectangle 31"/>
            <p:cNvSpPr/>
            <p:nvPr/>
          </p:nvSpPr>
          <p:spPr>
            <a:xfrm>
              <a:off x="3490540" y="2286000"/>
              <a:ext cx="1447800" cy="914400"/>
            </a:xfrm>
            <a:prstGeom prst="roundRect">
              <a:avLst/>
            </a:prstGeom>
            <a:gradFill rotWithShape="1">
              <a:gsLst>
                <a:gs pos="0">
                  <a:srgbClr xmlns:mc="http://schemas.openxmlformats.org/markup-compatibility/2006" xmlns:a14="http://schemas.microsoft.com/office/drawing/2010/main" val="9BBB59" mc:Ignorable="">
                    <a:shade val="51000"/>
                    <a:satMod val="130000"/>
                  </a:srgbClr>
                </a:gs>
                <a:gs pos="80000">
                  <a:srgbClr xmlns:mc="http://schemas.openxmlformats.org/markup-compatibility/2006" xmlns:a14="http://schemas.microsoft.com/office/drawing/2010/main" val="9BBB59" mc:Ignorable="">
                    <a:shade val="93000"/>
                    <a:satMod val="130000"/>
                  </a:srgbClr>
                </a:gs>
                <a:gs pos="100000">
                  <a:srgbClr xmlns:mc="http://schemas.openxmlformats.org/markup-compatibility/2006" xmlns:a14="http://schemas.microsoft.com/office/drawing/2010/main" val="9BBB59" mc:Ignorable="">
                    <a:shade val="94000"/>
                    <a:satMod val="135000"/>
                  </a:srgbClr>
                </a:gs>
              </a:gsLst>
              <a:lin ang="16200000" scaled="0"/>
            </a:gradFill>
            <a:ln>
              <a:noFill/>
            </a:ln>
            <a:effectLst>
              <a:outerShdw blurRad="40000" dist="23000" dir="5400000" rotWithShape="0">
                <a:srgbClr xmlns:mc="http://schemas.openxmlformats.org/markup-compatibility/2006" xmlns:a14="http://schemas.microsoft.com/office/drawing/2010/main" val="000000" mc:Ignorable="">
                  <a:alpha val="35000"/>
                </a:srgbClr>
              </a:outerShdw>
            </a:effectLst>
            <a:scene3d>
              <a:camera prst="orthographicFront">
                <a:rot lat="0" lon="0" rev="0"/>
              </a:camera>
              <a:lightRig rig="threePt" dir="t">
                <a:rot lat="0" lon="0" rev="1200000"/>
              </a:lightRig>
            </a:scene3d>
            <a:sp3d>
              <a:bevelT w="63500" h="25400"/>
            </a:sp3d>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sysClr val="window" lastClr="FFFFFF"/>
                  </a:solidFill>
                  <a:effectLst/>
                  <a:uLnTx/>
                  <a:uFillTx/>
                  <a:latin typeface="Calibri"/>
                  <a:ea typeface="+mn-ea"/>
                  <a:cs typeface="+mn-cs"/>
                </a:rPr>
                <a:t>Brokerage</a:t>
              </a:r>
              <a:endParaRPr kumimoji="0" lang="en-US" sz="1800" b="0" i="0" u="none" strike="noStrike" kern="0" cap="none" spc="0" normalizeH="0" baseline="0" noProof="0" dirty="0">
                <a:ln>
                  <a:noFill/>
                </a:ln>
                <a:solidFill>
                  <a:sysClr val="window" lastClr="FFFFFF"/>
                </a:solidFill>
                <a:effectLst/>
                <a:uLnTx/>
                <a:uFillTx/>
                <a:latin typeface="Calibri"/>
                <a:ea typeface="+mn-ea"/>
                <a:cs typeface="+mn-cs"/>
              </a:endParaRPr>
            </a:p>
          </p:txBody>
        </p:sp>
        <p:sp>
          <p:nvSpPr>
            <p:cNvPr id="33" name="Rounded Rectangle 32"/>
            <p:cNvSpPr/>
            <p:nvPr/>
          </p:nvSpPr>
          <p:spPr>
            <a:xfrm>
              <a:off x="3642940" y="2438400"/>
              <a:ext cx="1447800" cy="914400"/>
            </a:xfrm>
            <a:prstGeom prst="roundRect">
              <a:avLst/>
            </a:prstGeom>
            <a:gradFill rotWithShape="1">
              <a:gsLst>
                <a:gs pos="0">
                  <a:srgbClr xmlns:mc="http://schemas.openxmlformats.org/markup-compatibility/2006" xmlns:a14="http://schemas.microsoft.com/office/drawing/2010/main" val="9BBB59" mc:Ignorable="">
                    <a:shade val="51000"/>
                    <a:satMod val="130000"/>
                  </a:srgbClr>
                </a:gs>
                <a:gs pos="80000">
                  <a:srgbClr xmlns:mc="http://schemas.openxmlformats.org/markup-compatibility/2006" xmlns:a14="http://schemas.microsoft.com/office/drawing/2010/main" val="9BBB59" mc:Ignorable="">
                    <a:shade val="93000"/>
                    <a:satMod val="130000"/>
                  </a:srgbClr>
                </a:gs>
                <a:gs pos="100000">
                  <a:srgbClr xmlns:mc="http://schemas.openxmlformats.org/markup-compatibility/2006" xmlns:a14="http://schemas.microsoft.com/office/drawing/2010/main" val="9BBB59" mc:Ignorable="">
                    <a:shade val="94000"/>
                    <a:satMod val="135000"/>
                  </a:srgbClr>
                </a:gs>
              </a:gsLst>
              <a:lin ang="16200000" scaled="0"/>
            </a:gradFill>
            <a:ln>
              <a:noFill/>
            </a:ln>
            <a:effectLst>
              <a:outerShdw blurRad="40000" dist="23000" dir="5400000" rotWithShape="0">
                <a:srgbClr xmlns:mc="http://schemas.openxmlformats.org/markup-compatibility/2006" xmlns:a14="http://schemas.microsoft.com/office/drawing/2010/main" val="000000" mc:Ignorable="">
                  <a:alpha val="35000"/>
                </a:srgbClr>
              </a:outerShdw>
            </a:effectLst>
            <a:scene3d>
              <a:camera prst="orthographicFront">
                <a:rot lat="0" lon="0" rev="0"/>
              </a:camera>
              <a:lightRig rig="threePt" dir="t">
                <a:rot lat="0" lon="0" rev="1200000"/>
              </a:lightRig>
            </a:scene3d>
            <a:sp3d>
              <a:bevelT w="63500" h="25400"/>
            </a:sp3d>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sysClr val="window" lastClr="FFFFFF"/>
                  </a:solidFill>
                  <a:effectLst/>
                  <a:uLnTx/>
                  <a:uFillTx/>
                  <a:latin typeface="Calibri"/>
                  <a:ea typeface="+mn-ea"/>
                  <a:cs typeface="+mn-cs"/>
                </a:rPr>
                <a:t>Brokerage</a:t>
              </a:r>
              <a:endParaRPr kumimoji="0" lang="en-US" sz="1800" b="0" i="0" u="none" strike="noStrike" kern="0" cap="none" spc="0" normalizeH="0" baseline="0" noProof="0" dirty="0">
                <a:ln>
                  <a:noFill/>
                </a:ln>
                <a:solidFill>
                  <a:sysClr val="window" lastClr="FFFFFF"/>
                </a:solidFill>
                <a:effectLst/>
                <a:uLnTx/>
                <a:uFillTx/>
                <a:latin typeface="Calibri"/>
                <a:ea typeface="+mn-ea"/>
                <a:cs typeface="+mn-cs"/>
              </a:endParaRPr>
            </a:p>
          </p:txBody>
        </p:sp>
        <p:sp>
          <p:nvSpPr>
            <p:cNvPr id="34" name="Rounded Rectangle 33"/>
            <p:cNvSpPr/>
            <p:nvPr/>
          </p:nvSpPr>
          <p:spPr>
            <a:xfrm>
              <a:off x="3795340" y="2590800"/>
              <a:ext cx="1447800" cy="914400"/>
            </a:xfrm>
            <a:prstGeom prst="roundRect">
              <a:avLst/>
            </a:prstGeom>
            <a:gradFill rotWithShape="1">
              <a:gsLst>
                <a:gs pos="0">
                  <a:srgbClr xmlns:mc="http://schemas.openxmlformats.org/markup-compatibility/2006" xmlns:a14="http://schemas.microsoft.com/office/drawing/2010/main" val="9BBB59" mc:Ignorable="">
                    <a:shade val="51000"/>
                    <a:satMod val="130000"/>
                  </a:srgbClr>
                </a:gs>
                <a:gs pos="80000">
                  <a:srgbClr xmlns:mc="http://schemas.openxmlformats.org/markup-compatibility/2006" xmlns:a14="http://schemas.microsoft.com/office/drawing/2010/main" val="9BBB59" mc:Ignorable="">
                    <a:shade val="93000"/>
                    <a:satMod val="130000"/>
                  </a:srgbClr>
                </a:gs>
                <a:gs pos="100000">
                  <a:srgbClr xmlns:mc="http://schemas.openxmlformats.org/markup-compatibility/2006" xmlns:a14="http://schemas.microsoft.com/office/drawing/2010/main" val="9BBB59" mc:Ignorable="">
                    <a:shade val="94000"/>
                    <a:satMod val="135000"/>
                  </a:srgbClr>
                </a:gs>
              </a:gsLst>
              <a:lin ang="16200000" scaled="0"/>
            </a:gradFill>
            <a:ln>
              <a:noFill/>
            </a:ln>
            <a:effectLst>
              <a:outerShdw blurRad="40000" dist="23000" dir="5400000" rotWithShape="0">
                <a:srgbClr xmlns:mc="http://schemas.openxmlformats.org/markup-compatibility/2006" xmlns:a14="http://schemas.microsoft.com/office/drawing/2010/main" val="000000" mc:Ignorable="">
                  <a:alpha val="35000"/>
                </a:srgbClr>
              </a:outerShdw>
            </a:effectLst>
            <a:scene3d>
              <a:camera prst="orthographicFront">
                <a:rot lat="0" lon="0" rev="0"/>
              </a:camera>
              <a:lightRig rig="threePt" dir="t">
                <a:rot lat="0" lon="0" rev="1200000"/>
              </a:lightRig>
            </a:scene3d>
            <a:sp3d>
              <a:bevelT w="63500" h="25400"/>
            </a:sp3d>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sysClr val="window" lastClr="FFFFFF"/>
                  </a:solidFill>
                  <a:effectLst/>
                  <a:uLnTx/>
                  <a:uFillTx/>
                  <a:latin typeface="Calibri"/>
                  <a:ea typeface="+mn-ea"/>
                  <a:cs typeface="+mn-cs"/>
                </a:rPr>
                <a:t>Brokerages</a:t>
              </a:r>
              <a:endParaRPr kumimoji="0" lang="en-US" sz="1800" b="0" i="0" u="none" strike="noStrike" kern="0" cap="none" spc="0" normalizeH="0" baseline="0" noProof="0" dirty="0">
                <a:ln>
                  <a:noFill/>
                </a:ln>
                <a:solidFill>
                  <a:sysClr val="window" lastClr="FFFFFF"/>
                </a:solidFill>
                <a:effectLst/>
                <a:uLnTx/>
                <a:uFillTx/>
                <a:latin typeface="Calibri"/>
                <a:ea typeface="+mn-ea"/>
                <a:cs typeface="+mn-cs"/>
              </a:endParaRPr>
            </a:p>
          </p:txBody>
        </p:sp>
        <p:cxnSp>
          <p:nvCxnSpPr>
            <p:cNvPr id="35" name="Straight Arrow Connector 34"/>
            <p:cNvCxnSpPr/>
            <p:nvPr/>
          </p:nvCxnSpPr>
          <p:spPr>
            <a:xfrm>
              <a:off x="2870682" y="1219200"/>
              <a:ext cx="1263168" cy="1239716"/>
            </a:xfrm>
            <a:prstGeom prst="straightConnector1">
              <a:avLst/>
            </a:prstGeom>
            <a:noFill/>
            <a:ln w="28575" cap="flat" cmpd="sng" algn="ctr">
              <a:solidFill>
                <a:srgbClr xmlns:mc="http://schemas.openxmlformats.org/markup-compatibility/2006" xmlns:a14="http://schemas.microsoft.com/office/drawing/2010/main" val="4F81BD" mc:Ignorable="">
                  <a:shade val="95000"/>
                  <a:satMod val="105000"/>
                </a:srgbClr>
              </a:solidFill>
              <a:prstDash val="solid"/>
              <a:tailEnd type="arrow"/>
            </a:ln>
            <a:effectLst/>
          </p:spPr>
        </p:cxnSp>
        <p:cxnSp>
          <p:nvCxnSpPr>
            <p:cNvPr id="36" name="Straight Arrow Connector 35"/>
            <p:cNvCxnSpPr/>
            <p:nvPr/>
          </p:nvCxnSpPr>
          <p:spPr>
            <a:xfrm>
              <a:off x="3244355" y="1143000"/>
              <a:ext cx="889495" cy="817685"/>
            </a:xfrm>
            <a:prstGeom prst="straightConnector1">
              <a:avLst/>
            </a:prstGeom>
            <a:noFill/>
            <a:ln w="28575" cap="flat" cmpd="sng" algn="ctr">
              <a:solidFill>
                <a:srgbClr xmlns:mc="http://schemas.openxmlformats.org/markup-compatibility/2006" xmlns:a14="http://schemas.microsoft.com/office/drawing/2010/main" val="4F81BD" mc:Ignorable="">
                  <a:shade val="95000"/>
                  <a:satMod val="105000"/>
                </a:srgbClr>
              </a:solidFill>
              <a:prstDash val="solid"/>
              <a:tailEnd type="arrow"/>
            </a:ln>
            <a:effectLst/>
          </p:spPr>
        </p:cxnSp>
        <p:cxnSp>
          <p:nvCxnSpPr>
            <p:cNvPr id="37" name="Straight Arrow Connector 36"/>
            <p:cNvCxnSpPr/>
            <p:nvPr/>
          </p:nvCxnSpPr>
          <p:spPr>
            <a:xfrm>
              <a:off x="3193067" y="1219200"/>
              <a:ext cx="940783" cy="899747"/>
            </a:xfrm>
            <a:prstGeom prst="straightConnector1">
              <a:avLst/>
            </a:prstGeom>
            <a:noFill/>
            <a:ln w="28575" cap="flat" cmpd="sng" algn="ctr">
              <a:solidFill>
                <a:srgbClr xmlns:mc="http://schemas.openxmlformats.org/markup-compatibility/2006" xmlns:a14="http://schemas.microsoft.com/office/drawing/2010/main" val="4F81BD" mc:Ignorable="">
                  <a:shade val="95000"/>
                  <a:satMod val="105000"/>
                </a:srgbClr>
              </a:solidFill>
              <a:prstDash val="solid"/>
              <a:tailEnd type="arrow"/>
            </a:ln>
            <a:effectLst/>
          </p:spPr>
        </p:cxnSp>
        <p:cxnSp>
          <p:nvCxnSpPr>
            <p:cNvPr id="38" name="Straight Arrow Connector 37"/>
            <p:cNvCxnSpPr/>
            <p:nvPr/>
          </p:nvCxnSpPr>
          <p:spPr>
            <a:xfrm>
              <a:off x="3471490" y="1201616"/>
              <a:ext cx="662360" cy="609600"/>
            </a:xfrm>
            <a:prstGeom prst="straightConnector1">
              <a:avLst/>
            </a:prstGeom>
            <a:noFill/>
            <a:ln w="28575" cap="flat" cmpd="sng" algn="ctr">
              <a:solidFill>
                <a:srgbClr xmlns:mc="http://schemas.openxmlformats.org/markup-compatibility/2006" xmlns:a14="http://schemas.microsoft.com/office/drawing/2010/main" val="4F81BD" mc:Ignorable="">
                  <a:shade val="95000"/>
                  <a:satMod val="105000"/>
                </a:srgbClr>
              </a:solidFill>
              <a:prstDash val="solid"/>
              <a:tailEnd type="arrow"/>
            </a:ln>
            <a:effectLst/>
          </p:spPr>
        </p:cxnSp>
        <p:cxnSp>
          <p:nvCxnSpPr>
            <p:cNvPr id="39" name="Straight Arrow Connector 38"/>
            <p:cNvCxnSpPr/>
            <p:nvPr/>
          </p:nvCxnSpPr>
          <p:spPr>
            <a:xfrm>
              <a:off x="3046207" y="1230351"/>
              <a:ext cx="1065341" cy="1049216"/>
            </a:xfrm>
            <a:prstGeom prst="straightConnector1">
              <a:avLst/>
            </a:prstGeom>
            <a:noFill/>
            <a:ln w="28575" cap="flat" cmpd="sng" algn="ctr">
              <a:solidFill>
                <a:srgbClr xmlns:mc="http://schemas.openxmlformats.org/markup-compatibility/2006" xmlns:a14="http://schemas.microsoft.com/office/drawing/2010/main" val="4F81BD" mc:Ignorable="">
                  <a:shade val="95000"/>
                  <a:satMod val="105000"/>
                </a:srgbClr>
              </a:solidFill>
              <a:prstDash val="solid"/>
              <a:tailEnd type="arrow"/>
            </a:ln>
            <a:effectLst/>
          </p:spPr>
        </p:cxnSp>
        <p:cxnSp>
          <p:nvCxnSpPr>
            <p:cNvPr id="40" name="Straight Arrow Connector 39"/>
            <p:cNvCxnSpPr/>
            <p:nvPr/>
          </p:nvCxnSpPr>
          <p:spPr>
            <a:xfrm>
              <a:off x="2667000" y="1201616"/>
              <a:ext cx="1466850" cy="1447800"/>
            </a:xfrm>
            <a:prstGeom prst="straightConnector1">
              <a:avLst/>
            </a:prstGeom>
            <a:noFill/>
            <a:ln w="28575" cap="flat" cmpd="sng" algn="ctr">
              <a:solidFill>
                <a:srgbClr xmlns:mc="http://schemas.openxmlformats.org/markup-compatibility/2006" xmlns:a14="http://schemas.microsoft.com/office/drawing/2010/main" val="4F81BD" mc:Ignorable="">
                  <a:shade val="95000"/>
                  <a:satMod val="105000"/>
                </a:srgbClr>
              </a:solidFill>
              <a:prstDash val="solid"/>
              <a:tailEnd type="arrow"/>
            </a:ln>
            <a:effectLst/>
          </p:spPr>
        </p:cxnSp>
        <p:sp>
          <p:nvSpPr>
            <p:cNvPr id="41" name="Rounded Rectangle 40"/>
            <p:cNvSpPr/>
            <p:nvPr/>
          </p:nvSpPr>
          <p:spPr>
            <a:xfrm>
              <a:off x="2057400" y="457200"/>
              <a:ext cx="1676400" cy="914400"/>
            </a:xfrm>
            <a:prstGeom prst="roundRect">
              <a:avLst/>
            </a:prstGeom>
            <a:gradFill rotWithShape="1">
              <a:gsLst>
                <a:gs pos="0">
                  <a:srgbClr xmlns:mc="http://schemas.openxmlformats.org/markup-compatibility/2006" xmlns:a14="http://schemas.microsoft.com/office/drawing/2010/main" val="4BACC6" mc:Ignorable="">
                    <a:shade val="51000"/>
                    <a:satMod val="130000"/>
                  </a:srgbClr>
                </a:gs>
                <a:gs pos="80000">
                  <a:srgbClr xmlns:mc="http://schemas.openxmlformats.org/markup-compatibility/2006" xmlns:a14="http://schemas.microsoft.com/office/drawing/2010/main" val="4BACC6" mc:Ignorable="">
                    <a:shade val="93000"/>
                    <a:satMod val="130000"/>
                  </a:srgbClr>
                </a:gs>
                <a:gs pos="100000">
                  <a:srgbClr xmlns:mc="http://schemas.openxmlformats.org/markup-compatibility/2006" xmlns:a14="http://schemas.microsoft.com/office/drawing/2010/main" val="4BACC6" mc:Ignorable="">
                    <a:shade val="94000"/>
                    <a:satMod val="135000"/>
                  </a:srgbClr>
                </a:gs>
              </a:gsLst>
              <a:lin ang="16200000" scaled="0"/>
            </a:gradFill>
            <a:ln>
              <a:noFill/>
            </a:ln>
            <a:effectLst>
              <a:outerShdw blurRad="40000" dist="23000" dir="5400000" rotWithShape="0">
                <a:srgbClr xmlns:mc="http://schemas.openxmlformats.org/markup-compatibility/2006" xmlns:a14="http://schemas.microsoft.com/office/drawing/2010/main" val="000000" mc:Ignorable="">
                  <a:alpha val="35000"/>
                </a:srgbClr>
              </a:outerShdw>
            </a:effectLst>
            <a:scene3d>
              <a:camera prst="orthographicFront">
                <a:rot lat="0" lon="0" rev="0"/>
              </a:camera>
              <a:lightRig rig="threePt" dir="t">
                <a:rot lat="0" lon="0" rev="1200000"/>
              </a:lightRig>
            </a:scene3d>
            <a:sp3d>
              <a:bevelT w="63500" h="25400"/>
            </a:sp3d>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sysClr val="window" lastClr="FFFFFF"/>
                  </a:solidFill>
                  <a:effectLst/>
                  <a:uLnTx/>
                  <a:uFillTx/>
                  <a:latin typeface="Calibri"/>
                  <a:ea typeface="+mn-ea"/>
                  <a:cs typeface="+mn-cs"/>
                </a:rPr>
                <a:t>Lender</a:t>
              </a:r>
              <a:br>
                <a:rPr kumimoji="0" lang="en-US" sz="1800" b="0" i="0" u="none" strike="noStrike" kern="0" cap="none" spc="0" normalizeH="0" baseline="0" noProof="0" dirty="0" smtClean="0">
                  <a:ln>
                    <a:noFill/>
                  </a:ln>
                  <a:solidFill>
                    <a:sysClr val="window" lastClr="FFFFFF"/>
                  </a:solidFill>
                  <a:effectLst/>
                  <a:uLnTx/>
                  <a:uFillTx/>
                  <a:latin typeface="Calibri"/>
                  <a:ea typeface="+mn-ea"/>
                  <a:cs typeface="+mn-cs"/>
                </a:rPr>
              </a:br>
              <a:r>
                <a:rPr kumimoji="0" lang="en-US" sz="1800" b="0" i="0" u="none" strike="noStrike" kern="0" cap="none" spc="0" normalizeH="0" baseline="0" noProof="0" dirty="0" smtClean="0">
                  <a:ln>
                    <a:noFill/>
                  </a:ln>
                  <a:solidFill>
                    <a:sysClr val="window" lastClr="FFFFFF"/>
                  </a:solidFill>
                  <a:effectLst/>
                  <a:uLnTx/>
                  <a:uFillTx/>
                  <a:latin typeface="Calibri"/>
                  <a:ea typeface="+mn-ea"/>
                  <a:cs typeface="+mn-cs"/>
                </a:rPr>
                <a:t>Asset </a:t>
              </a:r>
              <a:r>
                <a:rPr kumimoji="0" lang="en-US" sz="1800" b="0" i="0" u="none" strike="noStrike" kern="0" cap="none" spc="0" normalizeH="0" baseline="0" noProof="0" dirty="0" err="1" smtClean="0">
                  <a:ln>
                    <a:noFill/>
                  </a:ln>
                  <a:solidFill>
                    <a:sysClr val="window" lastClr="FFFFFF"/>
                  </a:solidFill>
                  <a:effectLst/>
                  <a:uLnTx/>
                  <a:uFillTx/>
                  <a:latin typeface="Calibri"/>
                  <a:ea typeface="+mn-ea"/>
                  <a:cs typeface="+mn-cs"/>
                </a:rPr>
                <a:t>Mgmt</a:t>
              </a:r>
              <a:endParaRPr kumimoji="0" lang="en-US" sz="1800" b="0" i="0" u="none" strike="noStrike" kern="0" cap="none" spc="0" normalizeH="0" baseline="0" noProof="0" dirty="0">
                <a:ln>
                  <a:noFill/>
                </a:ln>
                <a:solidFill>
                  <a:sysClr val="window" lastClr="FFFFFF"/>
                </a:solidFill>
                <a:effectLst/>
                <a:uLnTx/>
                <a:uFillTx/>
                <a:latin typeface="Calibri"/>
                <a:ea typeface="+mn-ea"/>
                <a:cs typeface="+mn-cs"/>
              </a:endParaRPr>
            </a:p>
          </p:txBody>
        </p:sp>
        <p:sp>
          <p:nvSpPr>
            <p:cNvPr id="42" name="TextBox 41"/>
            <p:cNvSpPr txBox="1"/>
            <p:nvPr/>
          </p:nvSpPr>
          <p:spPr>
            <a:xfrm>
              <a:off x="6468923" y="3581400"/>
              <a:ext cx="2141677" cy="738664"/>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smtClean="0">
                  <a:ln>
                    <a:noFill/>
                  </a:ln>
                  <a:solidFill>
                    <a:sysClr val="windowText" lastClr="000000"/>
                  </a:solidFill>
                  <a:effectLst/>
                  <a:uLnTx/>
                  <a:uFillTx/>
                </a:rPr>
                <a:t>Listing Agents are specially</a:t>
              </a:r>
              <a:br>
                <a:rPr kumimoji="0" lang="en-US" sz="1400" b="0" i="0" u="none" strike="noStrike" kern="0" cap="none" spc="0" normalizeH="0" baseline="0" noProof="0" dirty="0" smtClean="0">
                  <a:ln>
                    <a:noFill/>
                  </a:ln>
                  <a:solidFill>
                    <a:sysClr val="windowText" lastClr="000000"/>
                  </a:solidFill>
                  <a:effectLst/>
                  <a:uLnTx/>
                  <a:uFillTx/>
                </a:rPr>
              </a:br>
              <a:r>
                <a:rPr kumimoji="0" lang="en-US" sz="1400" b="0" i="0" u="none" strike="noStrike" kern="0" cap="none" spc="0" normalizeH="0" baseline="0" noProof="0" dirty="0" smtClean="0">
                  <a:ln>
                    <a:noFill/>
                  </a:ln>
                  <a:solidFill>
                    <a:sysClr val="windowText" lastClr="000000"/>
                  </a:solidFill>
                  <a:effectLst/>
                  <a:uLnTx/>
                  <a:uFillTx/>
                </a:rPr>
                <a:t>trained for REO Properties</a:t>
              </a:r>
              <a:br>
                <a:rPr kumimoji="0" lang="en-US" sz="1400" b="0" i="0" u="none" strike="noStrike" kern="0" cap="none" spc="0" normalizeH="0" baseline="0" noProof="0" dirty="0" smtClean="0">
                  <a:ln>
                    <a:noFill/>
                  </a:ln>
                  <a:solidFill>
                    <a:sysClr val="windowText" lastClr="000000"/>
                  </a:solidFill>
                  <a:effectLst/>
                  <a:uLnTx/>
                  <a:uFillTx/>
                </a:rPr>
              </a:br>
              <a:r>
                <a:rPr kumimoji="0" lang="en-US" sz="1400" b="0" i="0" u="none" strike="noStrike" kern="0" cap="none" spc="0" normalizeH="0" baseline="0" noProof="0" dirty="0" smtClean="0">
                  <a:ln>
                    <a:noFill/>
                  </a:ln>
                  <a:solidFill>
                    <a:sysClr val="windowText" lastClr="000000"/>
                  </a:solidFill>
                  <a:effectLst/>
                  <a:uLnTx/>
                  <a:uFillTx/>
                </a:rPr>
                <a:t>Work with Asset Managers</a:t>
              </a:r>
              <a:endParaRPr kumimoji="0" lang="en-US" sz="1400" b="0" i="0" u="none" strike="noStrike" kern="0" cap="none" spc="0" normalizeH="0" baseline="0" noProof="0" dirty="0">
                <a:ln>
                  <a:noFill/>
                </a:ln>
                <a:solidFill>
                  <a:sysClr val="windowText" lastClr="000000"/>
                </a:solidFill>
                <a:effectLst/>
                <a:uLnTx/>
                <a:uFillTx/>
              </a:endParaRPr>
            </a:p>
          </p:txBody>
        </p:sp>
        <p:sp>
          <p:nvSpPr>
            <p:cNvPr id="43" name="TextBox 42"/>
            <p:cNvSpPr txBox="1"/>
            <p:nvPr/>
          </p:nvSpPr>
          <p:spPr>
            <a:xfrm>
              <a:off x="6348067" y="4648200"/>
              <a:ext cx="2586157" cy="523220"/>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smtClean="0">
                  <a:ln>
                    <a:noFill/>
                  </a:ln>
                  <a:solidFill>
                    <a:sysClr val="windowText" lastClr="000000"/>
                  </a:solidFill>
                  <a:effectLst/>
                  <a:uLnTx/>
                  <a:uFillTx/>
                </a:rPr>
                <a:t>Short Sale certified Retail agents </a:t>
              </a:r>
              <a:br>
                <a:rPr kumimoji="0" lang="en-US" sz="1400" b="0" i="0" u="none" strike="noStrike" kern="0" cap="none" spc="0" normalizeH="0" baseline="0" noProof="0" dirty="0" smtClean="0">
                  <a:ln>
                    <a:noFill/>
                  </a:ln>
                  <a:solidFill>
                    <a:sysClr val="windowText" lastClr="000000"/>
                  </a:solidFill>
                  <a:effectLst/>
                  <a:uLnTx/>
                  <a:uFillTx/>
                </a:rPr>
              </a:br>
              <a:r>
                <a:rPr kumimoji="0" lang="en-US" sz="1400" b="0" i="0" u="none" strike="noStrike" kern="0" cap="none" spc="0" normalizeH="0" baseline="0" noProof="0" dirty="0" smtClean="0">
                  <a:ln>
                    <a:noFill/>
                  </a:ln>
                  <a:solidFill>
                    <a:sysClr val="windowText" lastClr="000000"/>
                  </a:solidFill>
                  <a:effectLst/>
                  <a:uLnTx/>
                  <a:uFillTx/>
                </a:rPr>
                <a:t>Work directly with consumers</a:t>
              </a:r>
              <a:endParaRPr kumimoji="0" lang="en-US" sz="1400" b="0" i="0" u="none" strike="noStrike" kern="0" cap="none" spc="0" normalizeH="0" baseline="0" noProof="0" dirty="0">
                <a:ln>
                  <a:noFill/>
                </a:ln>
                <a:solidFill>
                  <a:sysClr val="windowText" lastClr="000000"/>
                </a:solidFill>
                <a:effectLst/>
                <a:uLnTx/>
                <a:uFillTx/>
              </a:endParaRPr>
            </a:p>
          </p:txBody>
        </p:sp>
        <p:sp>
          <p:nvSpPr>
            <p:cNvPr id="44" name="TextBox 43"/>
            <p:cNvSpPr txBox="1"/>
            <p:nvPr/>
          </p:nvSpPr>
          <p:spPr>
            <a:xfrm>
              <a:off x="4071005" y="609600"/>
              <a:ext cx="2872133" cy="738664"/>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smtClean="0">
                  <a:ln>
                    <a:noFill/>
                  </a:ln>
                  <a:solidFill>
                    <a:sysClr val="windowText" lastClr="000000"/>
                  </a:solidFill>
                  <a:effectLst/>
                  <a:uLnTx/>
                  <a:uFillTx/>
                </a:rPr>
                <a:t>Asset Managers work closely</a:t>
              </a:r>
              <a:br>
                <a:rPr kumimoji="0" lang="en-US" sz="1400" b="0" i="0" u="none" strike="noStrike" kern="0" cap="none" spc="0" normalizeH="0" baseline="0" noProof="0" dirty="0" smtClean="0">
                  <a:ln>
                    <a:noFill/>
                  </a:ln>
                  <a:solidFill>
                    <a:sysClr val="windowText" lastClr="000000"/>
                  </a:solidFill>
                  <a:effectLst/>
                  <a:uLnTx/>
                  <a:uFillTx/>
                </a:rPr>
              </a:br>
              <a:r>
                <a:rPr kumimoji="0" lang="en-US" sz="1400" b="0" i="0" u="none" strike="noStrike" kern="0" cap="none" spc="0" normalizeH="0" baseline="0" noProof="0" dirty="0" smtClean="0">
                  <a:ln>
                    <a:noFill/>
                  </a:ln>
                  <a:solidFill>
                    <a:sysClr val="windowText" lastClr="000000"/>
                  </a:solidFill>
                  <a:effectLst/>
                  <a:uLnTx/>
                  <a:uFillTx/>
                </a:rPr>
                <a:t>with one Project Manager at each </a:t>
              </a:r>
              <a:br>
                <a:rPr kumimoji="0" lang="en-US" sz="1400" b="0" i="0" u="none" strike="noStrike" kern="0" cap="none" spc="0" normalizeH="0" baseline="0" noProof="0" dirty="0" smtClean="0">
                  <a:ln>
                    <a:noFill/>
                  </a:ln>
                  <a:solidFill>
                    <a:sysClr val="windowText" lastClr="000000"/>
                  </a:solidFill>
                  <a:effectLst/>
                  <a:uLnTx/>
                  <a:uFillTx/>
                </a:rPr>
              </a:br>
              <a:r>
                <a:rPr kumimoji="0" lang="en-US" sz="1400" b="0" i="0" u="none" strike="noStrike" kern="0" cap="none" spc="0" normalizeH="0" baseline="0" noProof="0" dirty="0" smtClean="0">
                  <a:ln>
                    <a:noFill/>
                  </a:ln>
                  <a:solidFill>
                    <a:sysClr val="windowText" lastClr="000000"/>
                  </a:solidFill>
                  <a:effectLst/>
                  <a:uLnTx/>
                  <a:uFillTx/>
                </a:rPr>
                <a:t>Brokerage, who manages the agents</a:t>
              </a:r>
            </a:p>
          </p:txBody>
        </p:sp>
        <p:sp>
          <p:nvSpPr>
            <p:cNvPr id="45" name="TextBox 44"/>
            <p:cNvSpPr txBox="1"/>
            <p:nvPr/>
          </p:nvSpPr>
          <p:spPr>
            <a:xfrm>
              <a:off x="1253787" y="5410200"/>
              <a:ext cx="7064306" cy="738664"/>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smtClean="0">
                  <a:ln>
                    <a:noFill/>
                  </a:ln>
                  <a:solidFill>
                    <a:sysClr val="windowText" lastClr="000000"/>
                  </a:solidFill>
                  <a:effectLst/>
                  <a:uLnTx/>
                  <a:uFillTx/>
                </a:rPr>
                <a:t>Loan Officers are paired with local buyer-side agents</a:t>
              </a:r>
              <a:br>
                <a:rPr kumimoji="0" lang="en-US" sz="1400" b="0" i="0" u="none" strike="noStrike" kern="0" cap="none" spc="0" normalizeH="0" baseline="0" noProof="0" dirty="0" smtClean="0">
                  <a:ln>
                    <a:noFill/>
                  </a:ln>
                  <a:solidFill>
                    <a:sysClr val="windowText" lastClr="000000"/>
                  </a:solidFill>
                  <a:effectLst/>
                  <a:uLnTx/>
                  <a:uFillTx/>
                </a:rPr>
              </a:br>
              <a:r>
                <a:rPr kumimoji="0" lang="en-US" sz="1400" b="0" i="0" u="none" strike="noStrike" kern="0" cap="none" spc="0" normalizeH="0" baseline="0" noProof="0" dirty="0" smtClean="0">
                  <a:ln>
                    <a:noFill/>
                  </a:ln>
                  <a:solidFill>
                    <a:sysClr val="windowText" lastClr="000000"/>
                  </a:solidFill>
                  <a:effectLst/>
                  <a:uLnTx/>
                  <a:uFillTx/>
                </a:rPr>
                <a:t>ALL prospects from sign calls are pre-qualified with Loan Officers early in home-buying process</a:t>
              </a:r>
              <a:br>
                <a:rPr kumimoji="0" lang="en-US" sz="1400" b="0" i="0" u="none" strike="noStrike" kern="0" cap="none" spc="0" normalizeH="0" baseline="0" noProof="0" dirty="0" smtClean="0">
                  <a:ln>
                    <a:noFill/>
                  </a:ln>
                  <a:solidFill>
                    <a:sysClr val="windowText" lastClr="000000"/>
                  </a:solidFill>
                  <a:effectLst/>
                  <a:uLnTx/>
                  <a:uFillTx/>
                </a:rPr>
              </a:br>
              <a:r>
                <a:rPr kumimoji="0" lang="en-US" sz="1400" b="0" i="0" u="none" strike="noStrike" kern="0" cap="none" spc="0" normalizeH="0" baseline="0" noProof="0" dirty="0" smtClean="0">
                  <a:ln>
                    <a:noFill/>
                  </a:ln>
                  <a:solidFill>
                    <a:sysClr val="windowText" lastClr="000000"/>
                  </a:solidFill>
                  <a:effectLst/>
                  <a:uLnTx/>
                  <a:uFillTx/>
                </a:rPr>
                <a:t>Prospects are contacted monthly by both Loan Officer and buyer-side agent</a:t>
              </a:r>
              <a:endParaRPr kumimoji="0" lang="en-US" sz="1400" b="0" i="0" u="none" strike="noStrike" kern="0" cap="none" spc="0" normalizeH="0" baseline="0" noProof="0" dirty="0">
                <a:ln>
                  <a:noFill/>
                </a:ln>
                <a:solidFill>
                  <a:sysClr val="windowText" lastClr="000000"/>
                </a:solidFill>
                <a:effectLst/>
                <a:uLnTx/>
                <a:uFillTx/>
              </a:endParaRPr>
            </a:p>
          </p:txBody>
        </p:sp>
        <p:pic>
          <p:nvPicPr>
            <p:cNvPr id="46" name="Picture 2" descr="C:\Users\Sherry\AppData\Local\Microsoft\Windows\Temporary Internet Files\Content.IE5\YREI0PBD\MC910217016[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445847" y="1754035"/>
              <a:ext cx="1043897" cy="1141565"/>
            </a:xfrm>
            <a:prstGeom prst="rect">
              <a:avLst/>
            </a:prstGeom>
            <a:noFill/>
            <a:extLst>
              <a:ext uri="{909E8E84-426E-40DD-AFC4-6F175D3DCCD1}">
                <a14:hiddenFill xmlns:a14="http://schemas.microsoft.com/office/drawing/2010/main">
                  <a:solidFill>
                    <a:srgbClr xmlns:mc="http://schemas.openxmlformats.org/markup-compatibility/2006" val="FFFFFF" mc:Ignorable=""/>
                  </a:solidFill>
                </a14:hiddenFill>
              </a:ext>
            </a:extLst>
          </p:spPr>
        </p:pic>
        <p:sp>
          <p:nvSpPr>
            <p:cNvPr id="47" name="TextBox 46"/>
            <p:cNvSpPr txBox="1"/>
            <p:nvPr/>
          </p:nvSpPr>
          <p:spPr>
            <a:xfrm>
              <a:off x="5404924" y="1795347"/>
              <a:ext cx="2181623" cy="1169551"/>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smtClean="0">
                  <a:ln>
                    <a:noFill/>
                  </a:ln>
                  <a:solidFill>
                    <a:sysClr val="windowText" lastClr="000000"/>
                  </a:solidFill>
                  <a:effectLst/>
                  <a:uLnTx/>
                  <a:uFillTx/>
                </a:rPr>
                <a:t>All listing signs have 800#</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smtClean="0">
                  <a:ln>
                    <a:noFill/>
                  </a:ln>
                  <a:solidFill>
                    <a:sysClr val="windowText" lastClr="000000"/>
                  </a:solidFill>
                  <a:effectLst/>
                  <a:uLnTx/>
                  <a:uFillTx/>
                </a:rPr>
                <a:t>Inbound calls to Call Center</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smtClean="0">
                  <a:ln>
                    <a:noFill/>
                  </a:ln>
                  <a:solidFill>
                    <a:sysClr val="windowText" lastClr="000000"/>
                  </a:solidFill>
                  <a:effectLst/>
                  <a:uLnTx/>
                  <a:uFillTx/>
                </a:rPr>
                <a:t>Appointments made</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smtClean="0">
                  <a:ln>
                    <a:noFill/>
                  </a:ln>
                  <a:solidFill>
                    <a:sysClr val="windowText" lastClr="000000"/>
                  </a:solidFill>
                  <a:effectLst/>
                  <a:uLnTx/>
                  <a:uFillTx/>
                </a:rPr>
                <a:t>Passed to Retail buyer-side</a:t>
              </a:r>
              <a:br>
                <a:rPr kumimoji="0" lang="en-US" sz="1400" b="0" i="0" u="none" strike="noStrike" kern="0" cap="none" spc="0" normalizeH="0" baseline="0" noProof="0" dirty="0" smtClean="0">
                  <a:ln>
                    <a:noFill/>
                  </a:ln>
                  <a:solidFill>
                    <a:sysClr val="windowText" lastClr="000000"/>
                  </a:solidFill>
                  <a:effectLst/>
                  <a:uLnTx/>
                  <a:uFillTx/>
                </a:rPr>
              </a:br>
              <a:r>
                <a:rPr kumimoji="0" lang="en-US" sz="1400" b="0" i="0" u="none" strike="noStrike" kern="0" cap="none" spc="0" normalizeH="0" baseline="0" noProof="0" dirty="0" smtClean="0">
                  <a:ln>
                    <a:noFill/>
                  </a:ln>
                  <a:solidFill>
                    <a:sysClr val="windowText" lastClr="000000"/>
                  </a:solidFill>
                  <a:effectLst/>
                  <a:uLnTx/>
                  <a:uFillTx/>
                </a:rPr>
                <a:t>   Agents &amp; Loan Officers</a:t>
              </a:r>
              <a:endParaRPr kumimoji="0" lang="en-US" sz="1400" b="0" i="0" u="none" strike="noStrike" kern="0" cap="none" spc="0" normalizeH="0" baseline="0" noProof="0" dirty="0">
                <a:ln>
                  <a:noFill/>
                </a:ln>
                <a:solidFill>
                  <a:sysClr val="windowText" lastClr="000000"/>
                </a:solidFill>
                <a:effectLst/>
                <a:uLnTx/>
                <a:uFillTx/>
              </a:endParaRPr>
            </a:p>
          </p:txBody>
        </p:sp>
        <p:cxnSp>
          <p:nvCxnSpPr>
            <p:cNvPr id="48" name="Straight Arrow Connector 47"/>
            <p:cNvCxnSpPr>
              <a:endCxn id="22" idx="7"/>
            </p:cNvCxnSpPr>
            <p:nvPr/>
          </p:nvCxnSpPr>
          <p:spPr>
            <a:xfrm flipH="1">
              <a:off x="6080448" y="2895600"/>
              <a:ext cx="701352" cy="1776833"/>
            </a:xfrm>
            <a:prstGeom prst="straightConnector1">
              <a:avLst/>
            </a:prstGeom>
            <a:noFill/>
            <a:ln w="28575" cap="flat" cmpd="sng" algn="ctr">
              <a:solidFill>
                <a:srgbClr xmlns:mc="http://schemas.openxmlformats.org/markup-compatibility/2006" xmlns:a14="http://schemas.microsoft.com/office/drawing/2010/main" val="4F81BD" mc:Ignorable="">
                  <a:shade val="95000"/>
                  <a:satMod val="105000"/>
                </a:srgbClr>
              </a:solidFill>
              <a:prstDash val="solid"/>
              <a:tailEnd type="arrow"/>
            </a:ln>
            <a:effectLst/>
          </p:spPr>
        </p:cxnSp>
        <p:sp>
          <p:nvSpPr>
            <p:cNvPr id="49" name="Rounded Rectangle 48"/>
            <p:cNvSpPr/>
            <p:nvPr/>
          </p:nvSpPr>
          <p:spPr>
            <a:xfrm>
              <a:off x="959005" y="2897459"/>
              <a:ext cx="1447800" cy="914400"/>
            </a:xfrm>
            <a:prstGeom prst="roundRect">
              <a:avLst/>
            </a:prstGeom>
            <a:gradFill rotWithShape="1">
              <a:gsLst>
                <a:gs pos="0">
                  <a:srgbClr xmlns:mc="http://schemas.openxmlformats.org/markup-compatibility/2006" xmlns:a14="http://schemas.microsoft.com/office/drawing/2010/main" val="4BACC6" mc:Ignorable="">
                    <a:shade val="51000"/>
                    <a:satMod val="130000"/>
                  </a:srgbClr>
                </a:gs>
                <a:gs pos="80000">
                  <a:srgbClr xmlns:mc="http://schemas.openxmlformats.org/markup-compatibility/2006" xmlns:a14="http://schemas.microsoft.com/office/drawing/2010/main" val="4BACC6" mc:Ignorable="">
                    <a:shade val="93000"/>
                    <a:satMod val="130000"/>
                  </a:srgbClr>
                </a:gs>
                <a:gs pos="100000">
                  <a:srgbClr xmlns:mc="http://schemas.openxmlformats.org/markup-compatibility/2006" xmlns:a14="http://schemas.microsoft.com/office/drawing/2010/main" val="4BACC6" mc:Ignorable="">
                    <a:shade val="94000"/>
                    <a:satMod val="135000"/>
                  </a:srgbClr>
                </a:gs>
              </a:gsLst>
              <a:lin ang="16200000" scaled="0"/>
            </a:gradFill>
            <a:ln>
              <a:noFill/>
            </a:ln>
            <a:effectLst>
              <a:outerShdw blurRad="40000" dist="23000" dir="5400000" rotWithShape="0">
                <a:srgbClr xmlns:mc="http://schemas.openxmlformats.org/markup-compatibility/2006" xmlns:a14="http://schemas.microsoft.com/office/drawing/2010/main" val="000000" mc:Ignorable="">
                  <a:alpha val="35000"/>
                </a:srgbClr>
              </a:outerShdw>
            </a:effectLst>
            <a:scene3d>
              <a:camera prst="orthographicFront">
                <a:rot lat="0" lon="0" rev="0"/>
              </a:camera>
              <a:lightRig rig="threePt" dir="t">
                <a:rot lat="0" lon="0" rev="1200000"/>
              </a:lightRig>
            </a:scene3d>
            <a:sp3d>
              <a:bevelT w="63500" h="25400"/>
            </a:sp3d>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sysClr val="window" lastClr="FFFFFF"/>
                  </a:solidFill>
                  <a:effectLst/>
                  <a:uLnTx/>
                  <a:uFillTx/>
                  <a:latin typeface="Calibri"/>
                  <a:ea typeface="+mn-ea"/>
                  <a:cs typeface="+mn-cs"/>
                </a:rPr>
                <a:t>Mortgage</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sysClr val="window" lastClr="FFFFFF"/>
                  </a:solidFill>
                  <a:effectLst/>
                  <a:uLnTx/>
                  <a:uFillTx/>
                  <a:latin typeface="Calibri"/>
                  <a:ea typeface="+mn-ea"/>
                  <a:cs typeface="+mn-cs"/>
                </a:rPr>
                <a:t>Division</a:t>
              </a:r>
              <a:endParaRPr kumimoji="0" lang="en-US" sz="1800" b="0" i="0" u="none" strike="noStrike" kern="0" cap="none" spc="0" normalizeH="0" baseline="0" noProof="0" dirty="0">
                <a:ln>
                  <a:noFill/>
                </a:ln>
                <a:solidFill>
                  <a:sysClr val="window" lastClr="FFFFFF"/>
                </a:solidFill>
                <a:effectLst/>
                <a:uLnTx/>
                <a:uFillTx/>
                <a:latin typeface="Calibri"/>
                <a:ea typeface="+mn-ea"/>
                <a:cs typeface="+mn-cs"/>
              </a:endParaRPr>
            </a:p>
          </p:txBody>
        </p:sp>
        <p:sp>
          <p:nvSpPr>
            <p:cNvPr id="50" name="TextBox 49"/>
            <p:cNvSpPr txBox="1"/>
            <p:nvPr/>
          </p:nvSpPr>
          <p:spPr>
            <a:xfrm>
              <a:off x="728841" y="1600200"/>
              <a:ext cx="2153795" cy="1246495"/>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smtClean="0">
                  <a:ln>
                    <a:noFill/>
                  </a:ln>
                  <a:solidFill>
                    <a:sysClr val="windowText" lastClr="000000"/>
                  </a:solidFill>
                  <a:effectLst/>
                  <a:uLnTx/>
                  <a:uFillTx/>
                </a:rPr>
                <a:t>Loan Origination:</a:t>
              </a:r>
              <a:br>
                <a:rPr kumimoji="0" lang="en-US" sz="1400" b="0" i="0" u="none" strike="noStrike" kern="0" cap="none" spc="0" normalizeH="0" baseline="0" noProof="0" dirty="0" smtClean="0">
                  <a:ln>
                    <a:noFill/>
                  </a:ln>
                  <a:solidFill>
                    <a:sysClr val="windowText" lastClr="000000"/>
                  </a:solidFill>
                  <a:effectLst/>
                  <a:uLnTx/>
                  <a:uFillTx/>
                </a:rPr>
              </a:br>
              <a:r>
                <a:rPr kumimoji="0" lang="en-US" sz="1400" b="0" i="0" u="none" strike="noStrike" kern="0" cap="none" spc="0" normalizeH="0" baseline="0" noProof="0" dirty="0" smtClean="0">
                  <a:ln>
                    <a:noFill/>
                  </a:ln>
                  <a:solidFill>
                    <a:sysClr val="windowText" lastClr="000000"/>
                  </a:solidFill>
                  <a:effectLst/>
                  <a:uLnTx/>
                  <a:uFillTx/>
                </a:rPr>
                <a:t>Pre-qualifies any buyers</a:t>
              </a:r>
              <a:br>
                <a:rPr kumimoji="0" lang="en-US" sz="1400" b="0" i="0" u="none" strike="noStrike" kern="0" cap="none" spc="0" normalizeH="0" baseline="0" noProof="0" dirty="0" smtClean="0">
                  <a:ln>
                    <a:noFill/>
                  </a:ln>
                  <a:solidFill>
                    <a:sysClr val="windowText" lastClr="000000"/>
                  </a:solidFill>
                  <a:effectLst/>
                  <a:uLnTx/>
                  <a:uFillTx/>
                </a:rPr>
              </a:br>
              <a:r>
                <a:rPr kumimoji="0" lang="en-US" sz="1400" b="0" i="0" u="none" strike="noStrike" kern="0" cap="none" spc="0" normalizeH="0" baseline="0" noProof="0" dirty="0" smtClean="0">
                  <a:ln>
                    <a:noFill/>
                  </a:ln>
                  <a:solidFill>
                    <a:sysClr val="windowText" lastClr="000000"/>
                  </a:solidFill>
                  <a:effectLst/>
                  <a:uLnTx/>
                  <a:uFillTx/>
                </a:rPr>
                <a:t>for lender-listed properties</a:t>
              </a:r>
              <a:br>
                <a:rPr kumimoji="0" lang="en-US" sz="1400" b="0" i="0" u="none" strike="noStrike" kern="0" cap="none" spc="0" normalizeH="0" baseline="0" noProof="0" dirty="0" smtClean="0">
                  <a:ln>
                    <a:noFill/>
                  </a:ln>
                  <a:solidFill>
                    <a:sysClr val="windowText" lastClr="000000"/>
                  </a:solidFill>
                  <a:effectLst/>
                  <a:uLnTx/>
                  <a:uFillTx/>
                </a:rPr>
              </a:br>
              <a:endParaRPr kumimoji="0" lang="en-US" sz="500" b="0" i="0" u="none" strike="noStrike" kern="0" cap="none" spc="0" normalizeH="0" baseline="0" noProof="0" dirty="0" smtClean="0">
                <a:ln>
                  <a:noFill/>
                </a:ln>
                <a:solidFill>
                  <a:sysClr val="windowText" lastClr="000000"/>
                </a:solidFill>
                <a:effectLst/>
                <a:uLnTx/>
                <a:uFillTx/>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smtClean="0">
                  <a:ln>
                    <a:noFill/>
                  </a:ln>
                  <a:solidFill>
                    <a:sysClr val="windowText" lastClr="000000"/>
                  </a:solidFill>
                  <a:effectLst/>
                  <a:uLnTx/>
                  <a:uFillTx/>
                </a:rPr>
                <a:t>Captures loans from</a:t>
              </a:r>
              <a:br>
                <a:rPr kumimoji="0" lang="en-US" sz="1400" b="0" i="0" u="none" strike="noStrike" kern="0" cap="none" spc="0" normalizeH="0" baseline="0" noProof="0" dirty="0" smtClean="0">
                  <a:ln>
                    <a:noFill/>
                  </a:ln>
                  <a:solidFill>
                    <a:sysClr val="windowText" lastClr="000000"/>
                  </a:solidFill>
                  <a:effectLst/>
                  <a:uLnTx/>
                  <a:uFillTx/>
                </a:rPr>
              </a:br>
              <a:r>
                <a:rPr kumimoji="0" lang="en-US" sz="1400" b="0" i="0" u="none" strike="noStrike" kern="0" cap="none" spc="0" normalizeH="0" baseline="0" noProof="0" dirty="0" smtClean="0">
                  <a:ln>
                    <a:noFill/>
                  </a:ln>
                  <a:solidFill>
                    <a:sysClr val="windowText" lastClr="000000"/>
                  </a:solidFill>
                  <a:effectLst/>
                  <a:uLnTx/>
                  <a:uFillTx/>
                </a:rPr>
                <a:t>inbound callers as well</a:t>
              </a:r>
              <a:endParaRPr kumimoji="0" lang="en-US" sz="1400" b="0" i="0" u="none" strike="noStrike" kern="0" cap="none" spc="0" normalizeH="0" baseline="0" noProof="0" dirty="0">
                <a:ln>
                  <a:noFill/>
                </a:ln>
                <a:solidFill>
                  <a:sysClr val="windowText" lastClr="000000"/>
                </a:solidFill>
                <a:effectLst/>
                <a:uLnTx/>
                <a:uFillTx/>
              </a:endParaRPr>
            </a:p>
          </p:txBody>
        </p:sp>
      </p:grpSp>
    </p:spTree>
    <p:extLst>
      <p:ext uri="{BB962C8B-B14F-4D97-AF65-F5344CB8AC3E}">
        <p14:creationId xmlns:p14="http://schemas.microsoft.com/office/powerpoint/2010/main" val="3164013174"/>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Loan </a:t>
            </a:r>
            <a:r>
              <a:rPr lang="en-US" b="1" dirty="0" smtClean="0"/>
              <a:t>Capture Methodology</a:t>
            </a:r>
            <a:endParaRPr lang="en-US" b="1" dirty="0"/>
          </a:p>
        </p:txBody>
      </p:sp>
      <p:sp>
        <p:nvSpPr>
          <p:cNvPr id="3" name="Content Placeholder 2"/>
          <p:cNvSpPr>
            <a:spLocks noGrp="1"/>
          </p:cNvSpPr>
          <p:nvPr>
            <p:ph sz="quarter" idx="1"/>
          </p:nvPr>
        </p:nvSpPr>
        <p:spPr>
          <a:xfrm>
            <a:off x="301752" y="1524000"/>
            <a:ext cx="8503920" cy="4724400"/>
          </a:xfrm>
        </p:spPr>
        <p:txBody>
          <a:bodyPr>
            <a:noAutofit/>
          </a:bodyPr>
          <a:lstStyle/>
          <a:p>
            <a:pPr>
              <a:spcBef>
                <a:spcPts val="1800"/>
              </a:spcBef>
              <a:spcAft>
                <a:spcPts val="600"/>
              </a:spcAft>
            </a:pPr>
            <a:r>
              <a:rPr lang="en-US" sz="2500" dirty="0"/>
              <a:t>Call center insures the buyer is captured and an appointment is made</a:t>
            </a:r>
          </a:p>
          <a:p>
            <a:pPr>
              <a:spcBef>
                <a:spcPts val="1800"/>
              </a:spcBef>
              <a:spcAft>
                <a:spcPts val="600"/>
              </a:spcAft>
            </a:pPr>
            <a:r>
              <a:rPr lang="en-US" sz="2500" dirty="0" smtClean="0"/>
              <a:t>QDS </a:t>
            </a:r>
            <a:r>
              <a:rPr lang="en-US" sz="2500" dirty="0"/>
              <a:t>real estate agents work closely with client loan officers </a:t>
            </a:r>
          </a:p>
          <a:p>
            <a:pPr>
              <a:spcBef>
                <a:spcPts val="1800"/>
              </a:spcBef>
              <a:spcAft>
                <a:spcPts val="600"/>
              </a:spcAft>
            </a:pPr>
            <a:r>
              <a:rPr lang="en-US" sz="2500" dirty="0"/>
              <a:t>Capture potential buyers early in the house shopping process </a:t>
            </a:r>
          </a:p>
          <a:p>
            <a:pPr>
              <a:spcBef>
                <a:spcPts val="1800"/>
              </a:spcBef>
              <a:spcAft>
                <a:spcPts val="600"/>
              </a:spcAft>
            </a:pPr>
            <a:r>
              <a:rPr lang="en-US" sz="2500" dirty="0" smtClean="0"/>
              <a:t>Marketing </a:t>
            </a:r>
            <a:r>
              <a:rPr lang="en-US" sz="2500" dirty="0"/>
              <a:t>events similar to an open house provide buyer leads for loan officer and real estate agents </a:t>
            </a:r>
          </a:p>
          <a:p>
            <a:pPr>
              <a:spcBef>
                <a:spcPts val="1800"/>
              </a:spcBef>
              <a:spcAft>
                <a:spcPts val="600"/>
              </a:spcAft>
            </a:pPr>
            <a:r>
              <a:rPr lang="en-US" sz="2500" dirty="0"/>
              <a:t>Proprietary lead management system continuously keeps loan officer in contact with their leads indefinitely </a:t>
            </a:r>
          </a:p>
        </p:txBody>
      </p:sp>
    </p:spTree>
    <p:extLst>
      <p:ext uri="{BB962C8B-B14F-4D97-AF65-F5344CB8AC3E}">
        <p14:creationId xmlns:p14="http://schemas.microsoft.com/office/powerpoint/2010/main" val="1486478756"/>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Loan Capture Methodology</a:t>
            </a:r>
            <a:endParaRPr lang="en-US" b="1" dirty="0"/>
          </a:p>
        </p:txBody>
      </p:sp>
      <p:sp>
        <p:nvSpPr>
          <p:cNvPr id="3" name="Content Placeholder 2"/>
          <p:cNvSpPr>
            <a:spLocks noGrp="1"/>
          </p:cNvSpPr>
          <p:nvPr>
            <p:ph sz="quarter" idx="1"/>
          </p:nvPr>
        </p:nvSpPr>
        <p:spPr>
          <a:xfrm>
            <a:off x="381000" y="1524000"/>
            <a:ext cx="8382000" cy="4572000"/>
          </a:xfrm>
        </p:spPr>
        <p:txBody>
          <a:bodyPr>
            <a:normAutofit/>
          </a:bodyPr>
          <a:lstStyle/>
          <a:p>
            <a:pPr>
              <a:spcBef>
                <a:spcPts val="1800"/>
              </a:spcBef>
              <a:spcAft>
                <a:spcPts val="600"/>
              </a:spcAft>
            </a:pPr>
            <a:r>
              <a:rPr lang="en-US" sz="2500" dirty="0"/>
              <a:t>Comprehensive training in communication create trust and understanding of the consumers real needs </a:t>
            </a:r>
          </a:p>
          <a:p>
            <a:pPr>
              <a:spcBef>
                <a:spcPts val="1800"/>
              </a:spcBef>
              <a:spcAft>
                <a:spcPts val="600"/>
              </a:spcAft>
            </a:pPr>
            <a:r>
              <a:rPr lang="en-US" sz="2500" dirty="0"/>
              <a:t>High Realtor to Loan Officer ratio</a:t>
            </a:r>
          </a:p>
          <a:p>
            <a:pPr>
              <a:spcBef>
                <a:spcPts val="1800"/>
              </a:spcBef>
              <a:spcAft>
                <a:spcPts val="1200"/>
              </a:spcAft>
            </a:pPr>
            <a:r>
              <a:rPr lang="en-US" sz="2500" dirty="0" smtClean="0"/>
              <a:t>Loan </a:t>
            </a:r>
            <a:r>
              <a:rPr lang="en-US" sz="2500" dirty="0"/>
              <a:t>officers need a way to be valuable to Realtors®</a:t>
            </a:r>
          </a:p>
          <a:p>
            <a:pPr>
              <a:spcBef>
                <a:spcPts val="1800"/>
              </a:spcBef>
              <a:spcAft>
                <a:spcPts val="1200"/>
              </a:spcAft>
            </a:pPr>
            <a:r>
              <a:rPr lang="en-US" sz="2500" dirty="0" smtClean="0"/>
              <a:t>Lender’s valuable commodities:  Short Sale seller leads</a:t>
            </a:r>
          </a:p>
          <a:p>
            <a:pPr>
              <a:spcBef>
                <a:spcPts val="1800"/>
              </a:spcBef>
              <a:spcAft>
                <a:spcPts val="1200"/>
              </a:spcAft>
            </a:pPr>
            <a:r>
              <a:rPr lang="en-US" sz="2500" dirty="0" smtClean="0"/>
              <a:t>Synchronicity between the lender and the real estate community</a:t>
            </a:r>
          </a:p>
        </p:txBody>
      </p:sp>
    </p:spTree>
    <p:extLst>
      <p:ext uri="{BB962C8B-B14F-4D97-AF65-F5344CB8AC3E}">
        <p14:creationId xmlns:p14="http://schemas.microsoft.com/office/powerpoint/2010/main" val="17702817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subTnLst>
                                    <p:animClr clrSpc="rgb" dir="cw">
                                      <p:cBhvr override="childStyle">
                                        <p:cTn dur="1" fill="hold" display="0" masterRel="nextClick" afterEffect="1"/>
                                        <p:tgtEl>
                                          <p:spTgt spid="3">
                                            <p:txEl>
                                              <p:pRg st="0" end="0"/>
                                            </p:txEl>
                                          </p:spTgt>
                                        </p:tgtEl>
                                        <p:attrNameLst>
                                          <p:attrName>ppt_c</p:attrName>
                                        </p:attrNameLst>
                                      </p:cBhvr>
                                      <p:to>
                                        <a:schemeClr val="accent1"/>
                                      </p:to>
                                    </p:animClr>
                                  </p:sub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subTnLst>
                                    <p:animClr clrSpc="rgb" dir="cw">
                                      <p:cBhvr override="childStyle">
                                        <p:cTn dur="1" fill="hold" display="0" masterRel="nextClick" afterEffect="1"/>
                                        <p:tgtEl>
                                          <p:spTgt spid="3">
                                            <p:txEl>
                                              <p:pRg st="1" end="1"/>
                                            </p:txEl>
                                          </p:spTgt>
                                        </p:tgtEl>
                                        <p:attrNameLst>
                                          <p:attrName>ppt_c</p:attrName>
                                        </p:attrNameLst>
                                      </p:cBhvr>
                                      <p:to>
                                        <a:schemeClr val="accent1"/>
                                      </p:to>
                                    </p:animClr>
                                  </p:sub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subTnLst>
                                    <p:animClr clrSpc="rgb" dir="cw">
                                      <p:cBhvr override="childStyle">
                                        <p:cTn dur="1" fill="hold" display="0" masterRel="nextClick" afterEffect="1"/>
                                        <p:tgtEl>
                                          <p:spTgt spid="3">
                                            <p:txEl>
                                              <p:pRg st="2" end="2"/>
                                            </p:txEl>
                                          </p:spTgt>
                                        </p:tgtEl>
                                        <p:attrNameLst>
                                          <p:attrName>ppt_c</p:attrName>
                                        </p:attrNameLst>
                                      </p:cBhvr>
                                      <p:to>
                                        <a:schemeClr val="accent1"/>
                                      </p:to>
                                    </p:animClr>
                                  </p:sub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subTnLst>
                                    <p:animClr clrSpc="rgb" dir="cw">
                                      <p:cBhvr override="childStyle">
                                        <p:cTn dur="1" fill="hold" display="0" masterRel="nextClick" afterEffect="1"/>
                                        <p:tgtEl>
                                          <p:spTgt spid="3">
                                            <p:txEl>
                                              <p:pRg st="3" end="3"/>
                                            </p:txEl>
                                          </p:spTgt>
                                        </p:tgtEl>
                                        <p:attrNameLst>
                                          <p:attrName>ppt_c</p:attrName>
                                        </p:attrNameLst>
                                      </p:cBhvr>
                                      <p:to>
                                        <a:schemeClr val="accent1"/>
                                      </p:to>
                                    </p:animClr>
                                  </p:subTnLst>
                                </p:cTn>
                              </p:par>
                            </p:childTnLst>
                          </p:cTn>
                        </p:par>
                      </p:childTnLst>
                    </p:cTn>
                  </p:par>
                  <p:par>
                    <p:cTn id="23" fill="hold">
                      <p:stCondLst>
                        <p:cond delay="indefinite"/>
                      </p:stCondLst>
                      <p:childTnLst>
                        <p:par>
                          <p:cTn id="24" fill="hold">
                            <p:stCondLst>
                              <p:cond delay="0"/>
                            </p:stCondLst>
                            <p:childTnLst>
                              <p:par>
                                <p:cTn id="25" presetID="22" presetClass="entr" presetSubtype="4"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subTnLst>
                                    <p:animClr clrSpc="rgb" dir="cw">
                                      <p:cBhvr override="childStyle">
                                        <p:cTn dur="1" fill="hold" display="0" masterRel="nextClick" afterEffect="1"/>
                                        <p:tgtEl>
                                          <p:spTgt spid="3">
                                            <p:txEl>
                                              <p:pRg st="4" end="4"/>
                                            </p:txEl>
                                          </p:spTgt>
                                        </p:tgtEl>
                                        <p:attrNameLst>
                                          <p:attrName>ppt_c</p:attrName>
                                        </p:attrNameLst>
                                      </p:cBhvr>
                                      <p:to>
                                        <a:schemeClr val="accent1"/>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QDS">
      <a:dk1>
        <a:sysClr val="windowText" lastClr="000000"/>
      </a:dk1>
      <a:lt1>
        <a:sysClr val="window" lastClr="FFFFFF"/>
      </a:lt1>
      <a:dk2>
        <a:srgbClr xmlns:mc="http://schemas.openxmlformats.org/markup-compatibility/2006" xmlns:a14="http://schemas.microsoft.com/office/drawing/2010/main" val="4F271C" mc:Ignorable=""/>
      </a:dk2>
      <a:lt2>
        <a:srgbClr xmlns:mc="http://schemas.openxmlformats.org/markup-compatibility/2006" xmlns:a14="http://schemas.microsoft.com/office/drawing/2010/main" val="F2EDE2" mc:Ignorable=""/>
      </a:lt2>
      <a:accent1>
        <a:srgbClr xmlns:mc="http://schemas.openxmlformats.org/markup-compatibility/2006" xmlns:a14="http://schemas.microsoft.com/office/drawing/2010/main" val="3891A7" mc:Ignorable=""/>
      </a:accent1>
      <a:accent2>
        <a:srgbClr xmlns:mc="http://schemas.openxmlformats.org/markup-compatibility/2006" xmlns:a14="http://schemas.microsoft.com/office/drawing/2010/main" val="FEB80A" mc:Ignorable=""/>
      </a:accent2>
      <a:accent3>
        <a:srgbClr xmlns:mc="http://schemas.openxmlformats.org/markup-compatibility/2006" xmlns:a14="http://schemas.microsoft.com/office/drawing/2010/main" val="C32D2E" mc:Ignorable=""/>
      </a:accent3>
      <a:accent4>
        <a:srgbClr xmlns:mc="http://schemas.openxmlformats.org/markup-compatibility/2006" xmlns:a14="http://schemas.microsoft.com/office/drawing/2010/main" val="C32D2E" mc:Ignorable=""/>
      </a:accent4>
      <a:accent5>
        <a:srgbClr xmlns:mc="http://schemas.openxmlformats.org/markup-compatibility/2006" xmlns:a14="http://schemas.microsoft.com/office/drawing/2010/main" val="964305" mc:Ignorable=""/>
      </a:accent5>
      <a:accent6>
        <a:srgbClr xmlns:mc="http://schemas.openxmlformats.org/markup-compatibility/2006" xmlns:a14="http://schemas.microsoft.com/office/drawing/2010/main" val="475A8D" mc:Ignorable=""/>
      </a:accent6>
      <a:hlink>
        <a:srgbClr xmlns:mc="http://schemas.openxmlformats.org/markup-compatibility/2006" xmlns:a14="http://schemas.microsoft.com/office/drawing/2010/main" val="8DC765" mc:Ignorable=""/>
      </a:hlink>
      <a:folHlink>
        <a:srgbClr xmlns:mc="http://schemas.openxmlformats.org/markup-compatibility/2006" xmlns:a14="http://schemas.microsoft.com/office/drawing/2010/main" val="AA8A14" mc:Ignorable=""/>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xmlns:mc="http://schemas.openxmlformats.org/markup-compatibility/2006" xmlns:a14="http://schemas.microsoft.com/office/drawing/2010/main" val="000000" mc:Ignorable="">
                <a:alpha val="38000"/>
              </a:srgbClr>
            </a:outerShdw>
          </a:effectLst>
        </a:effectStyle>
        <a:effectStyle>
          <a:effectLst>
            <a:outerShdw blurRad="40000" dist="23000" dir="5400000" rotWithShape="0">
              <a:srgbClr xmlns:mc="http://schemas.openxmlformats.org/markup-compatibility/2006" xmlns:a14="http://schemas.microsoft.com/office/drawing/2010/main" val="000000" mc:Ignorable="">
                <a:alpha val="35000"/>
              </a:srgbClr>
            </a:outerShdw>
          </a:effectLst>
        </a:effectStyle>
        <a:effectStyle>
          <a:effectLst>
            <a:outerShdw blurRad="40000" dist="23000" dir="5400000" rotWithShape="0">
              <a:srgbClr xmlns:mc="http://schemas.openxmlformats.org/markup-compatibility/2006" xmlns:a14="http://schemas.microsoft.com/office/drawing/2010/main" val="000000" mc:Ignorable="">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xmlns:mc="http://schemas.openxmlformats.org/markup-compatibility/2006" xmlns:a14="http://schemas.microsoft.com/office/drawing/2010/main" val="1F497D" mc:Ignorable=""/>
      </a:dk2>
      <a:lt2>
        <a:srgbClr xmlns:mc="http://schemas.openxmlformats.org/markup-compatibility/2006" xmlns:a14="http://schemas.microsoft.com/office/drawing/2010/main" val="EEECE1" mc:Ignorable=""/>
      </a:lt2>
      <a:accent1>
        <a:srgbClr xmlns:mc="http://schemas.openxmlformats.org/markup-compatibility/2006" xmlns:a14="http://schemas.microsoft.com/office/drawing/2010/main" val="4F81BD" mc:Ignorable=""/>
      </a:accent1>
      <a:accent2>
        <a:srgbClr xmlns:mc="http://schemas.openxmlformats.org/markup-compatibility/2006" xmlns:a14="http://schemas.microsoft.com/office/drawing/2010/main" val="C0504D" mc:Ignorable=""/>
      </a:accent2>
      <a:accent3>
        <a:srgbClr xmlns:mc="http://schemas.openxmlformats.org/markup-compatibility/2006" xmlns:a14="http://schemas.microsoft.com/office/drawing/2010/main" val="9BBB59" mc:Ignorable=""/>
      </a:accent3>
      <a:accent4>
        <a:srgbClr xmlns:mc="http://schemas.openxmlformats.org/markup-compatibility/2006" xmlns:a14="http://schemas.microsoft.com/office/drawing/2010/main" val="8064A2" mc:Ignorable=""/>
      </a:accent4>
      <a:accent5>
        <a:srgbClr xmlns:mc="http://schemas.openxmlformats.org/markup-compatibility/2006" xmlns:a14="http://schemas.microsoft.com/office/drawing/2010/main" val="4BACC6" mc:Ignorable=""/>
      </a:accent5>
      <a:accent6>
        <a:srgbClr xmlns:mc="http://schemas.openxmlformats.org/markup-compatibility/2006" xmlns:a14="http://schemas.microsoft.com/office/drawing/2010/main" val="F79646" mc:Ignorable=""/>
      </a:accent6>
      <a:hlink>
        <a:srgbClr xmlns:mc="http://schemas.openxmlformats.org/markup-compatibility/2006" xmlns:a14="http://schemas.microsoft.com/office/drawing/2010/main" val="0000FF" mc:Ignorable=""/>
      </a:hlink>
      <a:folHlink>
        <a:srgbClr xmlns:mc="http://schemas.openxmlformats.org/markup-compatibility/2006" xmlns:a14="http://schemas.microsoft.com/office/drawing/2010/main" val="800080" mc:Ignorabl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xmlns:mc="http://schemas.openxmlformats.org/markup-compatibility/2006" xmlns:a14="http://schemas.microsoft.com/office/drawing/2010/main" val="000000" mc:Ignorable="">
                <a:alpha val="38000"/>
              </a:srgbClr>
            </a:outerShdw>
          </a:effectLst>
        </a:effectStyle>
        <a:effectStyle>
          <a:effectLst>
            <a:outerShdw blurRad="40000" dist="23000" dir="5400000" rotWithShape="0">
              <a:srgbClr xmlns:mc="http://schemas.openxmlformats.org/markup-compatibility/2006" xmlns:a14="http://schemas.microsoft.com/office/drawing/2010/main" val="000000" mc:Ignorable="">
                <a:alpha val="35000"/>
              </a:srgbClr>
            </a:outerShdw>
          </a:effectLst>
        </a:effectStyle>
        <a:effectStyle>
          <a:effectLst>
            <a:outerShdw blurRad="40000" dist="23000" dir="5400000" rotWithShape="0">
              <a:srgbClr xmlns:mc="http://schemas.openxmlformats.org/markup-compatibility/2006" xmlns:a14="http://schemas.microsoft.com/office/drawing/2010/main" val="000000" mc:Ignorable="">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425</TotalTime>
  <Words>1037</Words>
  <Application>Microsoft Office PowerPoint</Application>
  <PresentationFormat>On-screen Show (4:3)</PresentationFormat>
  <Paragraphs>298</Paragraphs>
  <Slides>30</Slides>
  <Notes>3</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Civic</vt:lpstr>
      <vt:lpstr>PowerPoint Presentation</vt:lpstr>
      <vt:lpstr>  </vt:lpstr>
      <vt:lpstr>Unified Services – a unique approach</vt:lpstr>
      <vt:lpstr>Short Sale Processing</vt:lpstr>
      <vt:lpstr>Points of Difference</vt:lpstr>
      <vt:lpstr>Loan Capture Model</vt:lpstr>
      <vt:lpstr>PowerPoint Presentation</vt:lpstr>
      <vt:lpstr>Loan Capture Methodology</vt:lpstr>
      <vt:lpstr>Loan Capture Methodology</vt:lpstr>
      <vt:lpstr>Leads</vt:lpstr>
      <vt:lpstr>Short Sale Seller Leads</vt:lpstr>
      <vt:lpstr>Joint Open House Leads</vt:lpstr>
      <vt:lpstr>Short-Sale Buyer Capture</vt:lpstr>
      <vt:lpstr>The Players</vt:lpstr>
      <vt:lpstr>Relationships</vt:lpstr>
      <vt:lpstr>Open House Event</vt:lpstr>
      <vt:lpstr>Open House Event</vt:lpstr>
      <vt:lpstr>In-Brokerage Organization</vt:lpstr>
      <vt:lpstr>Agent Selection Process</vt:lpstr>
      <vt:lpstr>Real Estate Agent Management</vt:lpstr>
      <vt:lpstr>Real Estate Agent Training</vt:lpstr>
      <vt:lpstr>Managed Real Estate Brokerages</vt:lpstr>
      <vt:lpstr>Managed Real Estate Brokerages</vt:lpstr>
      <vt:lpstr>Risk Management</vt:lpstr>
      <vt:lpstr>Risk Management</vt:lpstr>
      <vt:lpstr>Real Time Consumer Quality Control</vt:lpstr>
      <vt:lpstr>PowerPoint Presentation</vt:lpstr>
      <vt:lpstr>Additional Points of Difference</vt:lpstr>
      <vt:lpstr>Additional Points of Difference</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Sherry Pitcock</dc:creator>
  <cp:lastModifiedBy>Sherry Pitcock</cp:lastModifiedBy>
  <cp:revision>38</cp:revision>
  <dcterms:created xsi:type="dcterms:W3CDTF">2010-06-23T15:25:43Z</dcterms:created>
  <dcterms:modified xsi:type="dcterms:W3CDTF">2010-07-13T19:37:18Z</dcterms:modified>
</cp:coreProperties>
</file>