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5" r:id="rId2"/>
    <p:sldId id="256" r:id="rId3"/>
    <p:sldId id="257" r:id="rId4"/>
    <p:sldId id="258" r:id="rId5"/>
    <p:sldId id="259" r:id="rId6"/>
    <p:sldId id="273" r:id="rId7"/>
    <p:sldId id="290" r:id="rId8"/>
    <p:sldId id="288" r:id="rId9"/>
    <p:sldId id="266" r:id="rId10"/>
    <p:sldId id="292" r:id="rId11"/>
    <p:sldId id="293" r:id="rId12"/>
    <p:sldId id="294" r:id="rId13"/>
    <p:sldId id="295" r:id="rId14"/>
    <p:sldId id="274" r:id="rId15"/>
    <p:sldId id="275" r:id="rId16"/>
    <p:sldId id="276" r:id="rId17"/>
    <p:sldId id="287" r:id="rId18"/>
    <p:sldId id="277" r:id="rId19"/>
    <p:sldId id="278" r:id="rId20"/>
    <p:sldId id="260" r:id="rId21"/>
    <p:sldId id="272" r:id="rId22"/>
    <p:sldId id="262" r:id="rId23"/>
    <p:sldId id="264" r:id="rId24"/>
    <p:sldId id="267" r:id="rId25"/>
    <p:sldId id="269" r:id="rId26"/>
    <p:sldId id="271" r:id="rId27"/>
    <p:sldId id="291" r:id="rId28"/>
    <p:sldId id="261" r:id="rId29"/>
    <p:sldId id="26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287" autoAdjust="0"/>
  </p:normalViewPr>
  <p:slideViewPr>
    <p:cSldViewPr>
      <p:cViewPr varScale="1">
        <p:scale>
          <a:sx n="71" d="100"/>
          <a:sy n="71" d="100"/>
        </p:scale>
        <p:origin x="-114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CA89FD-C6E5-42A6-8B34-CF65994173F6}"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US"/>
        </a:p>
      </dgm:t>
    </dgm:pt>
    <dgm:pt modelId="{0908A7BC-ACFE-4F66-BA91-C1B6DC259618}">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400" smtClean="0"/>
            <a:t>Project Manager</a:t>
          </a:r>
          <a:endParaRPr lang="en-US" sz="2400" dirty="0"/>
        </a:p>
      </dgm:t>
    </dgm:pt>
    <dgm:pt modelId="{A757DADC-CA1A-422B-B768-A35E7CF94FD3}" type="parTrans" cxnId="{016E0DBD-5E63-47EF-B457-8CDCF68D6A1E}">
      <dgm:prSet/>
      <dgm:spPr/>
      <dgm:t>
        <a:bodyPr/>
        <a:lstStyle/>
        <a:p>
          <a:endParaRPr lang="en-US"/>
        </a:p>
      </dgm:t>
    </dgm:pt>
    <dgm:pt modelId="{C8BA4010-78EE-4908-8307-554A4864DF37}" type="sibTrans" cxnId="{016E0DBD-5E63-47EF-B457-8CDCF68D6A1E}">
      <dgm:prSet/>
      <dgm:spPr/>
      <dgm:t>
        <a:bodyPr/>
        <a:lstStyle/>
        <a:p>
          <a:endParaRPr lang="en-US"/>
        </a:p>
      </dgm:t>
    </dgm:pt>
    <dgm:pt modelId="{D7F837DD-A05B-4679-859A-484445984020}" type="asst">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600" b="1" dirty="0" smtClean="0">
              <a:solidFill>
                <a:schemeClr val="tx1"/>
              </a:solidFill>
            </a:rPr>
            <a:t>QDS Advisor</a:t>
          </a:r>
          <a:endParaRPr lang="en-US" sz="1600" b="1" dirty="0">
            <a:solidFill>
              <a:schemeClr val="tx1"/>
            </a:solidFill>
          </a:endParaRPr>
        </a:p>
      </dgm:t>
    </dgm:pt>
    <dgm:pt modelId="{AA11D22E-9F73-490C-BBD5-F0E55AE8CB4B}" type="parTrans" cxnId="{17BF74F8-586A-4A91-B5F8-680E761C9CE9}">
      <dgm:prSet/>
      <dgm:spPr/>
      <dgm:t>
        <a:bodyPr/>
        <a:lstStyle/>
        <a:p>
          <a:endParaRPr lang="en-US"/>
        </a:p>
      </dgm:t>
    </dgm:pt>
    <dgm:pt modelId="{60E0E9AE-C229-4040-89AC-C3B193AF94B6}" type="sibTrans" cxnId="{17BF74F8-586A-4A91-B5F8-680E761C9CE9}">
      <dgm:prSet/>
      <dgm:spPr/>
      <dgm:t>
        <a:bodyPr/>
        <a:lstStyle/>
        <a:p>
          <a:endParaRPr lang="en-US"/>
        </a:p>
      </dgm:t>
    </dgm:pt>
    <dgm:pt modelId="{8BD98B36-DA51-4FF3-944D-9A5738030333}">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368BCA0B-E521-40D5-8019-F1BB4A0C9A92}" type="parTrans" cxnId="{7BA49575-E761-4608-BB75-D53B8D5F80E2}">
      <dgm:prSet/>
      <dgm:spPr/>
      <dgm:t>
        <a:bodyPr/>
        <a:lstStyle/>
        <a:p>
          <a:endParaRPr lang="en-US"/>
        </a:p>
      </dgm:t>
    </dgm:pt>
    <dgm:pt modelId="{3A890119-5A0C-48D3-94F7-66070EE99DE5}" type="sibTrans" cxnId="{7BA49575-E761-4608-BB75-D53B8D5F80E2}">
      <dgm:prSet/>
      <dgm:spPr/>
      <dgm:t>
        <a:bodyPr/>
        <a:lstStyle/>
        <a:p>
          <a:endParaRPr lang="en-US"/>
        </a:p>
      </dgm:t>
    </dgm:pt>
    <dgm:pt modelId="{A36F20B4-B867-4B9D-8928-D5DD38686C44}">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4908FCA2-8407-472F-AF28-FB482F330764}" type="parTrans" cxnId="{97C2ED91-D3BA-4CF9-B045-C35D4E5210E3}">
      <dgm:prSet/>
      <dgm:spPr/>
      <dgm:t>
        <a:bodyPr/>
        <a:lstStyle/>
        <a:p>
          <a:endParaRPr lang="en-US"/>
        </a:p>
      </dgm:t>
    </dgm:pt>
    <dgm:pt modelId="{01E86D20-3FEC-4F19-98EF-08B0CC999215}" type="sibTrans" cxnId="{97C2ED91-D3BA-4CF9-B045-C35D4E5210E3}">
      <dgm:prSet/>
      <dgm:spPr/>
      <dgm:t>
        <a:bodyPr/>
        <a:lstStyle/>
        <a:p>
          <a:endParaRPr lang="en-US"/>
        </a:p>
      </dgm:t>
    </dgm:pt>
    <dgm:pt modelId="{594ECF77-410C-49D3-9394-B6C3EC4C857A}">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30DCA479-EAC3-4D8B-B942-F431AC87D870}" type="parTrans" cxnId="{89538D85-E219-4724-94A2-72F6054479BE}">
      <dgm:prSet/>
      <dgm:spPr/>
      <dgm:t>
        <a:bodyPr/>
        <a:lstStyle/>
        <a:p>
          <a:endParaRPr lang="en-US"/>
        </a:p>
      </dgm:t>
    </dgm:pt>
    <dgm:pt modelId="{DA05BD06-1293-487C-9B6B-92409AD23286}" type="sibTrans" cxnId="{89538D85-E219-4724-94A2-72F6054479BE}">
      <dgm:prSet/>
      <dgm:spPr/>
      <dgm:t>
        <a:bodyPr/>
        <a:lstStyle/>
        <a:p>
          <a:endParaRPr lang="en-US"/>
        </a:p>
      </dgm:t>
    </dgm:pt>
    <dgm:pt modelId="{1BFD8AAA-9A08-4123-B862-631CF28A68C2}">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6A444A98-152C-4D9C-A2DA-C38F46439D22}" type="parTrans" cxnId="{16949195-8665-4F8D-9B4A-A92986334553}">
      <dgm:prSet/>
      <dgm:spPr/>
      <dgm:t>
        <a:bodyPr/>
        <a:lstStyle/>
        <a:p>
          <a:endParaRPr lang="en-US"/>
        </a:p>
      </dgm:t>
    </dgm:pt>
    <dgm:pt modelId="{A6C711FD-7128-48D0-B287-560182D91868}" type="sibTrans" cxnId="{16949195-8665-4F8D-9B4A-A92986334553}">
      <dgm:prSet/>
      <dgm:spPr/>
      <dgm:t>
        <a:bodyPr/>
        <a:lstStyle/>
        <a:p>
          <a:endParaRPr lang="en-US"/>
        </a:p>
      </dgm:t>
    </dgm:pt>
    <dgm:pt modelId="{AF24E365-7470-4FC4-BEA6-FE92529A4E54}">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ACBE2543-A1F5-4F28-B7B1-5E9469E66C11}" type="parTrans" cxnId="{05CFF04B-8606-4D51-9089-5CDE0BAC4F7A}">
      <dgm:prSet/>
      <dgm:spPr/>
      <dgm:t>
        <a:bodyPr/>
        <a:lstStyle/>
        <a:p>
          <a:endParaRPr lang="en-US"/>
        </a:p>
      </dgm:t>
    </dgm:pt>
    <dgm:pt modelId="{C8BD313B-4086-47BE-83CB-7F624D93686E}" type="sibTrans" cxnId="{05CFF04B-8606-4D51-9089-5CDE0BAC4F7A}">
      <dgm:prSet/>
      <dgm:spPr/>
      <dgm:t>
        <a:bodyPr/>
        <a:lstStyle/>
        <a:p>
          <a:endParaRPr lang="en-US"/>
        </a:p>
      </dgm:t>
    </dgm:pt>
    <dgm:pt modelId="{90E9F882-C28A-4911-81F9-02F89C720A2B}" type="pres">
      <dgm:prSet presAssocID="{19CA89FD-C6E5-42A6-8B34-CF65994173F6}" presName="hierChild1" presStyleCnt="0">
        <dgm:presLayoutVars>
          <dgm:orgChart val="1"/>
          <dgm:chPref val="1"/>
          <dgm:dir/>
          <dgm:animOne val="branch"/>
          <dgm:animLvl val="lvl"/>
          <dgm:resizeHandles/>
        </dgm:presLayoutVars>
      </dgm:prSet>
      <dgm:spPr/>
      <dgm:t>
        <a:bodyPr/>
        <a:lstStyle/>
        <a:p>
          <a:endParaRPr lang="en-US"/>
        </a:p>
      </dgm:t>
    </dgm:pt>
    <dgm:pt modelId="{D55FA968-E410-4113-AED7-1B21F9402DE2}" type="pres">
      <dgm:prSet presAssocID="{0908A7BC-ACFE-4F66-BA91-C1B6DC259618}" presName="hierRoot1" presStyleCnt="0">
        <dgm:presLayoutVars>
          <dgm:hierBranch val="init"/>
        </dgm:presLayoutVars>
      </dgm:prSet>
      <dgm:spPr/>
    </dgm:pt>
    <dgm:pt modelId="{25A7CBE5-6060-432F-84F1-F813C867A6CD}" type="pres">
      <dgm:prSet presAssocID="{0908A7BC-ACFE-4F66-BA91-C1B6DC259618}" presName="rootComposite1" presStyleCnt="0"/>
      <dgm:spPr/>
    </dgm:pt>
    <dgm:pt modelId="{8C6BA388-1060-4E96-9971-890727FCE14F}" type="pres">
      <dgm:prSet presAssocID="{0908A7BC-ACFE-4F66-BA91-C1B6DC259618}" presName="rootText1" presStyleLbl="node0" presStyleIdx="0" presStyleCnt="1" custScaleX="120152" custScaleY="115448" custLinFactNeighborX="-2141" custLinFactNeighborY="-97675">
        <dgm:presLayoutVars>
          <dgm:chPref val="3"/>
        </dgm:presLayoutVars>
      </dgm:prSet>
      <dgm:spPr/>
      <dgm:t>
        <a:bodyPr/>
        <a:lstStyle/>
        <a:p>
          <a:endParaRPr lang="en-US"/>
        </a:p>
      </dgm:t>
    </dgm:pt>
    <dgm:pt modelId="{00A6B724-FF66-4C28-9F02-7374ED8B5815}" type="pres">
      <dgm:prSet presAssocID="{0908A7BC-ACFE-4F66-BA91-C1B6DC259618}" presName="rootConnector1" presStyleLbl="node1" presStyleIdx="0" presStyleCnt="0"/>
      <dgm:spPr/>
      <dgm:t>
        <a:bodyPr/>
        <a:lstStyle/>
        <a:p>
          <a:endParaRPr lang="en-US"/>
        </a:p>
      </dgm:t>
    </dgm:pt>
    <dgm:pt modelId="{7B33D46F-3A1D-486F-B0AA-E2944089FC2E}" type="pres">
      <dgm:prSet presAssocID="{0908A7BC-ACFE-4F66-BA91-C1B6DC259618}" presName="hierChild2" presStyleCnt="0"/>
      <dgm:spPr/>
    </dgm:pt>
    <dgm:pt modelId="{0165D1B3-EC8D-4426-8C1C-332E6267EE83}" type="pres">
      <dgm:prSet presAssocID="{368BCA0B-E521-40D5-8019-F1BB4A0C9A92}" presName="Name37" presStyleLbl="parChTrans1D2" presStyleIdx="0" presStyleCnt="6"/>
      <dgm:spPr/>
      <dgm:t>
        <a:bodyPr/>
        <a:lstStyle/>
        <a:p>
          <a:endParaRPr lang="en-US"/>
        </a:p>
      </dgm:t>
    </dgm:pt>
    <dgm:pt modelId="{581B7E63-DF1E-483D-A858-B9AB69999D64}" type="pres">
      <dgm:prSet presAssocID="{8BD98B36-DA51-4FF3-944D-9A5738030333}" presName="hierRoot2" presStyleCnt="0">
        <dgm:presLayoutVars>
          <dgm:hierBranch val="init"/>
        </dgm:presLayoutVars>
      </dgm:prSet>
      <dgm:spPr/>
    </dgm:pt>
    <dgm:pt modelId="{C77A4D31-A8F2-44CF-835D-A77BED63C7F5}" type="pres">
      <dgm:prSet presAssocID="{8BD98B36-DA51-4FF3-944D-9A5738030333}" presName="rootComposite" presStyleCnt="0"/>
      <dgm:spPr/>
    </dgm:pt>
    <dgm:pt modelId="{41DC7086-DAA6-41C1-A3D5-90F7E6844E86}" type="pres">
      <dgm:prSet presAssocID="{8BD98B36-DA51-4FF3-944D-9A5738030333}" presName="rootText" presStyleLbl="node2" presStyleIdx="0" presStyleCnt="5" custScaleX="50151" custScaleY="256727">
        <dgm:presLayoutVars>
          <dgm:chPref val="3"/>
        </dgm:presLayoutVars>
      </dgm:prSet>
      <dgm:spPr/>
      <dgm:t>
        <a:bodyPr/>
        <a:lstStyle/>
        <a:p>
          <a:endParaRPr lang="en-US"/>
        </a:p>
      </dgm:t>
    </dgm:pt>
    <dgm:pt modelId="{5D3DF5A3-F0C4-4216-821C-EF80FF03227E}" type="pres">
      <dgm:prSet presAssocID="{8BD98B36-DA51-4FF3-944D-9A5738030333}" presName="rootConnector" presStyleLbl="node2" presStyleIdx="0" presStyleCnt="5"/>
      <dgm:spPr/>
      <dgm:t>
        <a:bodyPr/>
        <a:lstStyle/>
        <a:p>
          <a:endParaRPr lang="en-US"/>
        </a:p>
      </dgm:t>
    </dgm:pt>
    <dgm:pt modelId="{FE34F91D-9DA9-43A0-80D1-74E6E279C784}" type="pres">
      <dgm:prSet presAssocID="{8BD98B36-DA51-4FF3-944D-9A5738030333}" presName="hierChild4" presStyleCnt="0"/>
      <dgm:spPr/>
    </dgm:pt>
    <dgm:pt modelId="{167996C5-DBF5-4B69-9CD4-A345E4F2DD81}" type="pres">
      <dgm:prSet presAssocID="{8BD98B36-DA51-4FF3-944D-9A5738030333}" presName="hierChild5" presStyleCnt="0"/>
      <dgm:spPr/>
    </dgm:pt>
    <dgm:pt modelId="{C0D394E5-9395-446C-9F12-7DADC0A4E5A1}" type="pres">
      <dgm:prSet presAssocID="{6A444A98-152C-4D9C-A2DA-C38F46439D22}" presName="Name37" presStyleLbl="parChTrans1D2" presStyleIdx="1" presStyleCnt="6"/>
      <dgm:spPr/>
      <dgm:t>
        <a:bodyPr/>
        <a:lstStyle/>
        <a:p>
          <a:endParaRPr lang="en-US"/>
        </a:p>
      </dgm:t>
    </dgm:pt>
    <dgm:pt modelId="{10B59ABD-256F-45E7-AFE1-9D7484E7E8CA}" type="pres">
      <dgm:prSet presAssocID="{1BFD8AAA-9A08-4123-B862-631CF28A68C2}" presName="hierRoot2" presStyleCnt="0">
        <dgm:presLayoutVars>
          <dgm:hierBranch val="init"/>
        </dgm:presLayoutVars>
      </dgm:prSet>
      <dgm:spPr/>
    </dgm:pt>
    <dgm:pt modelId="{8F89BD4B-9593-456A-B836-C6B43C504B71}" type="pres">
      <dgm:prSet presAssocID="{1BFD8AAA-9A08-4123-B862-631CF28A68C2}" presName="rootComposite" presStyleCnt="0"/>
      <dgm:spPr/>
    </dgm:pt>
    <dgm:pt modelId="{7D39DCEF-68FD-41A3-A333-4BB1BD4A7CAE}" type="pres">
      <dgm:prSet presAssocID="{1BFD8AAA-9A08-4123-B862-631CF28A68C2}" presName="rootText" presStyleLbl="node2" presStyleIdx="1" presStyleCnt="5" custScaleX="50151" custScaleY="256727">
        <dgm:presLayoutVars>
          <dgm:chPref val="3"/>
        </dgm:presLayoutVars>
      </dgm:prSet>
      <dgm:spPr/>
      <dgm:t>
        <a:bodyPr/>
        <a:lstStyle/>
        <a:p>
          <a:endParaRPr lang="en-US"/>
        </a:p>
      </dgm:t>
    </dgm:pt>
    <dgm:pt modelId="{45F9CEB0-93D0-42F8-AD22-BE78A06D04A8}" type="pres">
      <dgm:prSet presAssocID="{1BFD8AAA-9A08-4123-B862-631CF28A68C2}" presName="rootConnector" presStyleLbl="node2" presStyleIdx="1" presStyleCnt="5"/>
      <dgm:spPr/>
      <dgm:t>
        <a:bodyPr/>
        <a:lstStyle/>
        <a:p>
          <a:endParaRPr lang="en-US"/>
        </a:p>
      </dgm:t>
    </dgm:pt>
    <dgm:pt modelId="{FABA72BF-1E25-4501-AC63-C3D40B77C0E7}" type="pres">
      <dgm:prSet presAssocID="{1BFD8AAA-9A08-4123-B862-631CF28A68C2}" presName="hierChild4" presStyleCnt="0"/>
      <dgm:spPr/>
    </dgm:pt>
    <dgm:pt modelId="{0DA03E29-CD51-451A-9C52-858F5EC18F18}" type="pres">
      <dgm:prSet presAssocID="{1BFD8AAA-9A08-4123-B862-631CF28A68C2}" presName="hierChild5" presStyleCnt="0"/>
      <dgm:spPr/>
    </dgm:pt>
    <dgm:pt modelId="{2B910BED-17CC-4472-BC1C-E73032C5B609}" type="pres">
      <dgm:prSet presAssocID="{ACBE2543-A1F5-4F28-B7B1-5E9469E66C11}" presName="Name37" presStyleLbl="parChTrans1D2" presStyleIdx="2" presStyleCnt="6"/>
      <dgm:spPr/>
      <dgm:t>
        <a:bodyPr/>
        <a:lstStyle/>
        <a:p>
          <a:endParaRPr lang="en-US"/>
        </a:p>
      </dgm:t>
    </dgm:pt>
    <dgm:pt modelId="{F085B618-F439-4103-9BAD-31D0B76E7DEF}" type="pres">
      <dgm:prSet presAssocID="{AF24E365-7470-4FC4-BEA6-FE92529A4E54}" presName="hierRoot2" presStyleCnt="0">
        <dgm:presLayoutVars>
          <dgm:hierBranch val="init"/>
        </dgm:presLayoutVars>
      </dgm:prSet>
      <dgm:spPr/>
    </dgm:pt>
    <dgm:pt modelId="{E2BB095B-CC70-4127-8F65-3479657DC514}" type="pres">
      <dgm:prSet presAssocID="{AF24E365-7470-4FC4-BEA6-FE92529A4E54}" presName="rootComposite" presStyleCnt="0"/>
      <dgm:spPr/>
    </dgm:pt>
    <dgm:pt modelId="{62C95A90-BA89-40C8-97BA-9947B3394DA7}" type="pres">
      <dgm:prSet presAssocID="{AF24E365-7470-4FC4-BEA6-FE92529A4E54}" presName="rootText" presStyleLbl="node2" presStyleIdx="2" presStyleCnt="5" custScaleX="50151" custScaleY="256727">
        <dgm:presLayoutVars>
          <dgm:chPref val="3"/>
        </dgm:presLayoutVars>
      </dgm:prSet>
      <dgm:spPr/>
      <dgm:t>
        <a:bodyPr/>
        <a:lstStyle/>
        <a:p>
          <a:endParaRPr lang="en-US"/>
        </a:p>
      </dgm:t>
    </dgm:pt>
    <dgm:pt modelId="{0C95ED7D-2378-4C2D-9AE9-996BB4A56238}" type="pres">
      <dgm:prSet presAssocID="{AF24E365-7470-4FC4-BEA6-FE92529A4E54}" presName="rootConnector" presStyleLbl="node2" presStyleIdx="2" presStyleCnt="5"/>
      <dgm:spPr/>
      <dgm:t>
        <a:bodyPr/>
        <a:lstStyle/>
        <a:p>
          <a:endParaRPr lang="en-US"/>
        </a:p>
      </dgm:t>
    </dgm:pt>
    <dgm:pt modelId="{A7D15E3B-C3F9-4D22-825A-CA9C24717280}" type="pres">
      <dgm:prSet presAssocID="{AF24E365-7470-4FC4-BEA6-FE92529A4E54}" presName="hierChild4" presStyleCnt="0"/>
      <dgm:spPr/>
    </dgm:pt>
    <dgm:pt modelId="{5EA9DB65-AB38-4437-B992-DDC70BAC7C9C}" type="pres">
      <dgm:prSet presAssocID="{AF24E365-7470-4FC4-BEA6-FE92529A4E54}" presName="hierChild5" presStyleCnt="0"/>
      <dgm:spPr/>
    </dgm:pt>
    <dgm:pt modelId="{97E60DCE-C4C4-41A1-B068-E04A2C72A54B}" type="pres">
      <dgm:prSet presAssocID="{30DCA479-EAC3-4D8B-B942-F431AC87D870}" presName="Name37" presStyleLbl="parChTrans1D2" presStyleIdx="3" presStyleCnt="6"/>
      <dgm:spPr/>
      <dgm:t>
        <a:bodyPr/>
        <a:lstStyle/>
        <a:p>
          <a:endParaRPr lang="en-US"/>
        </a:p>
      </dgm:t>
    </dgm:pt>
    <dgm:pt modelId="{2AB41886-A343-4254-AD4F-07DBE85331F0}" type="pres">
      <dgm:prSet presAssocID="{594ECF77-410C-49D3-9394-B6C3EC4C857A}" presName="hierRoot2" presStyleCnt="0">
        <dgm:presLayoutVars>
          <dgm:hierBranch val="init"/>
        </dgm:presLayoutVars>
      </dgm:prSet>
      <dgm:spPr/>
    </dgm:pt>
    <dgm:pt modelId="{713237E0-FE6A-4EE4-A94B-73DFF2141559}" type="pres">
      <dgm:prSet presAssocID="{594ECF77-410C-49D3-9394-B6C3EC4C857A}" presName="rootComposite" presStyleCnt="0"/>
      <dgm:spPr/>
    </dgm:pt>
    <dgm:pt modelId="{839C9C0E-2C9D-481B-AF4D-525E8C56E1DA}" type="pres">
      <dgm:prSet presAssocID="{594ECF77-410C-49D3-9394-B6C3EC4C857A}" presName="rootText" presStyleLbl="node2" presStyleIdx="3" presStyleCnt="5" custScaleX="50151" custScaleY="256727">
        <dgm:presLayoutVars>
          <dgm:chPref val="3"/>
        </dgm:presLayoutVars>
      </dgm:prSet>
      <dgm:spPr/>
      <dgm:t>
        <a:bodyPr/>
        <a:lstStyle/>
        <a:p>
          <a:endParaRPr lang="en-US"/>
        </a:p>
      </dgm:t>
    </dgm:pt>
    <dgm:pt modelId="{A1C66453-023D-486A-BCC9-4E59D057EAEB}" type="pres">
      <dgm:prSet presAssocID="{594ECF77-410C-49D3-9394-B6C3EC4C857A}" presName="rootConnector" presStyleLbl="node2" presStyleIdx="3" presStyleCnt="5"/>
      <dgm:spPr/>
      <dgm:t>
        <a:bodyPr/>
        <a:lstStyle/>
        <a:p>
          <a:endParaRPr lang="en-US"/>
        </a:p>
      </dgm:t>
    </dgm:pt>
    <dgm:pt modelId="{6679BC52-F245-4DF5-97D7-0EC49C449A57}" type="pres">
      <dgm:prSet presAssocID="{594ECF77-410C-49D3-9394-B6C3EC4C857A}" presName="hierChild4" presStyleCnt="0"/>
      <dgm:spPr/>
    </dgm:pt>
    <dgm:pt modelId="{C00F6E83-3C3A-4CC3-982E-87AC78F10456}" type="pres">
      <dgm:prSet presAssocID="{594ECF77-410C-49D3-9394-B6C3EC4C857A}" presName="hierChild5" presStyleCnt="0"/>
      <dgm:spPr/>
    </dgm:pt>
    <dgm:pt modelId="{C311FF1D-8535-440A-9100-5E7A11AADE06}" type="pres">
      <dgm:prSet presAssocID="{4908FCA2-8407-472F-AF28-FB482F330764}" presName="Name37" presStyleLbl="parChTrans1D2" presStyleIdx="4" presStyleCnt="6"/>
      <dgm:spPr/>
      <dgm:t>
        <a:bodyPr/>
        <a:lstStyle/>
        <a:p>
          <a:endParaRPr lang="en-US"/>
        </a:p>
      </dgm:t>
    </dgm:pt>
    <dgm:pt modelId="{D42BFD34-54E0-4512-BC4F-B5E0F457B5ED}" type="pres">
      <dgm:prSet presAssocID="{A36F20B4-B867-4B9D-8928-D5DD38686C44}" presName="hierRoot2" presStyleCnt="0">
        <dgm:presLayoutVars>
          <dgm:hierBranch val="init"/>
        </dgm:presLayoutVars>
      </dgm:prSet>
      <dgm:spPr/>
    </dgm:pt>
    <dgm:pt modelId="{46F5F134-5A69-4A05-B5E8-BAF305CA23CA}" type="pres">
      <dgm:prSet presAssocID="{A36F20B4-B867-4B9D-8928-D5DD38686C44}" presName="rootComposite" presStyleCnt="0"/>
      <dgm:spPr/>
    </dgm:pt>
    <dgm:pt modelId="{AA6F2A79-7EB3-49C1-B068-5C8E797D2AD9}" type="pres">
      <dgm:prSet presAssocID="{A36F20B4-B867-4B9D-8928-D5DD38686C44}" presName="rootText" presStyleLbl="node2" presStyleIdx="4" presStyleCnt="5" custScaleX="50151" custScaleY="256727">
        <dgm:presLayoutVars>
          <dgm:chPref val="3"/>
        </dgm:presLayoutVars>
      </dgm:prSet>
      <dgm:spPr/>
      <dgm:t>
        <a:bodyPr/>
        <a:lstStyle/>
        <a:p>
          <a:endParaRPr lang="en-US"/>
        </a:p>
      </dgm:t>
    </dgm:pt>
    <dgm:pt modelId="{76B96CB4-25A1-4959-B02F-8041D8B2C596}" type="pres">
      <dgm:prSet presAssocID="{A36F20B4-B867-4B9D-8928-D5DD38686C44}" presName="rootConnector" presStyleLbl="node2" presStyleIdx="4" presStyleCnt="5"/>
      <dgm:spPr/>
      <dgm:t>
        <a:bodyPr/>
        <a:lstStyle/>
        <a:p>
          <a:endParaRPr lang="en-US"/>
        </a:p>
      </dgm:t>
    </dgm:pt>
    <dgm:pt modelId="{AB9D9726-2ACE-4652-A49C-4302C34E3B99}" type="pres">
      <dgm:prSet presAssocID="{A36F20B4-B867-4B9D-8928-D5DD38686C44}" presName="hierChild4" presStyleCnt="0"/>
      <dgm:spPr/>
    </dgm:pt>
    <dgm:pt modelId="{D58A530D-6643-4941-8FD0-C7AAF14733C8}" type="pres">
      <dgm:prSet presAssocID="{A36F20B4-B867-4B9D-8928-D5DD38686C44}" presName="hierChild5" presStyleCnt="0"/>
      <dgm:spPr/>
    </dgm:pt>
    <dgm:pt modelId="{D4282F2D-9EF1-495C-9456-441638407B04}" type="pres">
      <dgm:prSet presAssocID="{0908A7BC-ACFE-4F66-BA91-C1B6DC259618}" presName="hierChild3" presStyleCnt="0"/>
      <dgm:spPr/>
    </dgm:pt>
    <dgm:pt modelId="{84341D53-208B-4E66-8417-966EDBB4478D}" type="pres">
      <dgm:prSet presAssocID="{AA11D22E-9F73-490C-BBD5-F0E55AE8CB4B}" presName="Name111" presStyleLbl="parChTrans1D2" presStyleIdx="5" presStyleCnt="6"/>
      <dgm:spPr/>
      <dgm:t>
        <a:bodyPr/>
        <a:lstStyle/>
        <a:p>
          <a:endParaRPr lang="en-US"/>
        </a:p>
      </dgm:t>
    </dgm:pt>
    <dgm:pt modelId="{AD213BD0-98C3-4506-B020-0A9D8897248B}" type="pres">
      <dgm:prSet presAssocID="{D7F837DD-A05B-4679-859A-484445984020}" presName="hierRoot3" presStyleCnt="0">
        <dgm:presLayoutVars>
          <dgm:hierBranch val="init"/>
        </dgm:presLayoutVars>
      </dgm:prSet>
      <dgm:spPr/>
    </dgm:pt>
    <dgm:pt modelId="{6878E27B-30BB-4917-8133-66D5D5B0E063}" type="pres">
      <dgm:prSet presAssocID="{D7F837DD-A05B-4679-859A-484445984020}" presName="rootComposite3" presStyleCnt="0"/>
      <dgm:spPr/>
    </dgm:pt>
    <dgm:pt modelId="{10886D7C-7F04-42AF-913E-6C29BB2E8704}" type="pres">
      <dgm:prSet presAssocID="{D7F837DD-A05B-4679-859A-484445984020}" presName="rootText3" presStyleLbl="asst1" presStyleIdx="0" presStyleCnt="1" custScaleY="128288" custLinFactNeighborX="-74043" custLinFactNeighborY="-35895">
        <dgm:presLayoutVars>
          <dgm:chPref val="3"/>
        </dgm:presLayoutVars>
      </dgm:prSet>
      <dgm:spPr/>
      <dgm:t>
        <a:bodyPr/>
        <a:lstStyle/>
        <a:p>
          <a:endParaRPr lang="en-US"/>
        </a:p>
      </dgm:t>
    </dgm:pt>
    <dgm:pt modelId="{CF3C680B-89EE-4A09-AFAC-B2AFE59C7F61}" type="pres">
      <dgm:prSet presAssocID="{D7F837DD-A05B-4679-859A-484445984020}" presName="rootConnector3" presStyleLbl="asst1" presStyleIdx="0" presStyleCnt="1"/>
      <dgm:spPr/>
      <dgm:t>
        <a:bodyPr/>
        <a:lstStyle/>
        <a:p>
          <a:endParaRPr lang="en-US"/>
        </a:p>
      </dgm:t>
    </dgm:pt>
    <dgm:pt modelId="{31E287A4-8690-496C-818D-8D758620624F}" type="pres">
      <dgm:prSet presAssocID="{D7F837DD-A05B-4679-859A-484445984020}" presName="hierChild6" presStyleCnt="0"/>
      <dgm:spPr/>
    </dgm:pt>
    <dgm:pt modelId="{5466B559-1D5E-41AB-AFD3-83D5FE03C024}" type="pres">
      <dgm:prSet presAssocID="{D7F837DD-A05B-4679-859A-484445984020}" presName="hierChild7" presStyleCnt="0"/>
      <dgm:spPr/>
    </dgm:pt>
  </dgm:ptLst>
  <dgm:cxnLst>
    <dgm:cxn modelId="{E9ADF92D-8C2F-43C5-BD34-93E52C1BFA3D}" type="presOf" srcId="{ACBE2543-A1F5-4F28-B7B1-5E9469E66C11}" destId="{2B910BED-17CC-4472-BC1C-E73032C5B609}" srcOrd="0" destOrd="0" presId="urn:microsoft.com/office/officeart/2005/8/layout/orgChart1"/>
    <dgm:cxn modelId="{C3619EB6-09DC-4416-B6DB-AC5EB411A4C9}" type="presOf" srcId="{AF24E365-7470-4FC4-BEA6-FE92529A4E54}" destId="{62C95A90-BA89-40C8-97BA-9947B3394DA7}" srcOrd="0" destOrd="0" presId="urn:microsoft.com/office/officeart/2005/8/layout/orgChart1"/>
    <dgm:cxn modelId="{09858BEB-E4E9-4374-8FA8-D61EBC7994D5}" type="presOf" srcId="{D7F837DD-A05B-4679-859A-484445984020}" destId="{CF3C680B-89EE-4A09-AFAC-B2AFE59C7F61}" srcOrd="1" destOrd="0" presId="urn:microsoft.com/office/officeart/2005/8/layout/orgChart1"/>
    <dgm:cxn modelId="{17BF74F8-586A-4A91-B5F8-680E761C9CE9}" srcId="{0908A7BC-ACFE-4F66-BA91-C1B6DC259618}" destId="{D7F837DD-A05B-4679-859A-484445984020}" srcOrd="0" destOrd="0" parTransId="{AA11D22E-9F73-490C-BBD5-F0E55AE8CB4B}" sibTransId="{60E0E9AE-C229-4040-89AC-C3B193AF94B6}"/>
    <dgm:cxn modelId="{031E7A99-2B94-48F6-B49D-F65286170075}" type="presOf" srcId="{D7F837DD-A05B-4679-859A-484445984020}" destId="{10886D7C-7F04-42AF-913E-6C29BB2E8704}" srcOrd="0" destOrd="0" presId="urn:microsoft.com/office/officeart/2005/8/layout/orgChart1"/>
    <dgm:cxn modelId="{89538D85-E219-4724-94A2-72F6054479BE}" srcId="{0908A7BC-ACFE-4F66-BA91-C1B6DC259618}" destId="{594ECF77-410C-49D3-9394-B6C3EC4C857A}" srcOrd="4" destOrd="0" parTransId="{30DCA479-EAC3-4D8B-B942-F431AC87D870}" sibTransId="{DA05BD06-1293-487C-9B6B-92409AD23286}"/>
    <dgm:cxn modelId="{16949195-8665-4F8D-9B4A-A92986334553}" srcId="{0908A7BC-ACFE-4F66-BA91-C1B6DC259618}" destId="{1BFD8AAA-9A08-4123-B862-631CF28A68C2}" srcOrd="2" destOrd="0" parTransId="{6A444A98-152C-4D9C-A2DA-C38F46439D22}" sibTransId="{A6C711FD-7128-48D0-B287-560182D91868}"/>
    <dgm:cxn modelId="{7ECB720A-34F2-4500-935A-C50B2D707697}" type="presOf" srcId="{1BFD8AAA-9A08-4123-B862-631CF28A68C2}" destId="{7D39DCEF-68FD-41A3-A333-4BB1BD4A7CAE}" srcOrd="0" destOrd="0" presId="urn:microsoft.com/office/officeart/2005/8/layout/orgChart1"/>
    <dgm:cxn modelId="{EA09D00C-889F-4B72-A134-46C41A71BD84}" type="presOf" srcId="{6A444A98-152C-4D9C-A2DA-C38F46439D22}" destId="{C0D394E5-9395-446C-9F12-7DADC0A4E5A1}" srcOrd="0" destOrd="0" presId="urn:microsoft.com/office/officeart/2005/8/layout/orgChart1"/>
    <dgm:cxn modelId="{E2A9CDC4-3A49-4291-95B5-3BA22C12E29C}" type="presOf" srcId="{A36F20B4-B867-4B9D-8928-D5DD38686C44}" destId="{76B96CB4-25A1-4959-B02F-8041D8B2C596}" srcOrd="1" destOrd="0" presId="urn:microsoft.com/office/officeart/2005/8/layout/orgChart1"/>
    <dgm:cxn modelId="{102FE432-3878-4508-B184-9240FE98BBF4}" type="presOf" srcId="{0908A7BC-ACFE-4F66-BA91-C1B6DC259618}" destId="{8C6BA388-1060-4E96-9971-890727FCE14F}" srcOrd="0" destOrd="0" presId="urn:microsoft.com/office/officeart/2005/8/layout/orgChart1"/>
    <dgm:cxn modelId="{FC9E4850-FAAC-4EC2-B490-A44ED4C08C2D}" type="presOf" srcId="{1BFD8AAA-9A08-4123-B862-631CF28A68C2}" destId="{45F9CEB0-93D0-42F8-AD22-BE78A06D04A8}" srcOrd="1" destOrd="0" presId="urn:microsoft.com/office/officeart/2005/8/layout/orgChart1"/>
    <dgm:cxn modelId="{6E842616-C6CE-4B8C-AB1F-9B194448FA89}" type="presOf" srcId="{0908A7BC-ACFE-4F66-BA91-C1B6DC259618}" destId="{00A6B724-FF66-4C28-9F02-7374ED8B5815}" srcOrd="1" destOrd="0" presId="urn:microsoft.com/office/officeart/2005/8/layout/orgChart1"/>
    <dgm:cxn modelId="{6A565CD8-0EB9-449B-8DC9-A86241F61E0A}" type="presOf" srcId="{19CA89FD-C6E5-42A6-8B34-CF65994173F6}" destId="{90E9F882-C28A-4911-81F9-02F89C720A2B}" srcOrd="0" destOrd="0" presId="urn:microsoft.com/office/officeart/2005/8/layout/orgChart1"/>
    <dgm:cxn modelId="{8E8FFD8E-391E-4995-8069-6804B1E58839}" type="presOf" srcId="{AA11D22E-9F73-490C-BBD5-F0E55AE8CB4B}" destId="{84341D53-208B-4E66-8417-966EDBB4478D}" srcOrd="0" destOrd="0" presId="urn:microsoft.com/office/officeart/2005/8/layout/orgChart1"/>
    <dgm:cxn modelId="{05CFF04B-8606-4D51-9089-5CDE0BAC4F7A}" srcId="{0908A7BC-ACFE-4F66-BA91-C1B6DC259618}" destId="{AF24E365-7470-4FC4-BEA6-FE92529A4E54}" srcOrd="3" destOrd="0" parTransId="{ACBE2543-A1F5-4F28-B7B1-5E9469E66C11}" sibTransId="{C8BD313B-4086-47BE-83CB-7F624D93686E}"/>
    <dgm:cxn modelId="{1FAFB40C-81E9-415A-BF00-653ACD14F5D5}" type="presOf" srcId="{A36F20B4-B867-4B9D-8928-D5DD38686C44}" destId="{AA6F2A79-7EB3-49C1-B068-5C8E797D2AD9}" srcOrd="0" destOrd="0" presId="urn:microsoft.com/office/officeart/2005/8/layout/orgChart1"/>
    <dgm:cxn modelId="{B34FE7CA-80C4-4476-B939-00DCD5BF72E1}" type="presOf" srcId="{30DCA479-EAC3-4D8B-B942-F431AC87D870}" destId="{97E60DCE-C4C4-41A1-B068-E04A2C72A54B}" srcOrd="0" destOrd="0" presId="urn:microsoft.com/office/officeart/2005/8/layout/orgChart1"/>
    <dgm:cxn modelId="{DD54B98A-BBBD-4FB2-8D9E-1D34B292C419}" type="presOf" srcId="{8BD98B36-DA51-4FF3-944D-9A5738030333}" destId="{41DC7086-DAA6-41C1-A3D5-90F7E6844E86}" srcOrd="0" destOrd="0" presId="urn:microsoft.com/office/officeart/2005/8/layout/orgChart1"/>
    <dgm:cxn modelId="{2F3F7AC2-4B8F-4300-A6F0-3979CC552547}" type="presOf" srcId="{AF24E365-7470-4FC4-BEA6-FE92529A4E54}" destId="{0C95ED7D-2378-4C2D-9AE9-996BB4A56238}" srcOrd="1" destOrd="0" presId="urn:microsoft.com/office/officeart/2005/8/layout/orgChart1"/>
    <dgm:cxn modelId="{2E70F8D6-A9E7-4E93-A216-FFB3CE042887}" type="presOf" srcId="{8BD98B36-DA51-4FF3-944D-9A5738030333}" destId="{5D3DF5A3-F0C4-4216-821C-EF80FF03227E}" srcOrd="1" destOrd="0" presId="urn:microsoft.com/office/officeart/2005/8/layout/orgChart1"/>
    <dgm:cxn modelId="{016E0DBD-5E63-47EF-B457-8CDCF68D6A1E}" srcId="{19CA89FD-C6E5-42A6-8B34-CF65994173F6}" destId="{0908A7BC-ACFE-4F66-BA91-C1B6DC259618}" srcOrd="0" destOrd="0" parTransId="{A757DADC-CA1A-422B-B768-A35E7CF94FD3}" sibTransId="{C8BA4010-78EE-4908-8307-554A4864DF37}"/>
    <dgm:cxn modelId="{97C2ED91-D3BA-4CF9-B045-C35D4E5210E3}" srcId="{0908A7BC-ACFE-4F66-BA91-C1B6DC259618}" destId="{A36F20B4-B867-4B9D-8928-D5DD38686C44}" srcOrd="5" destOrd="0" parTransId="{4908FCA2-8407-472F-AF28-FB482F330764}" sibTransId="{01E86D20-3FEC-4F19-98EF-08B0CC999215}"/>
    <dgm:cxn modelId="{0E17A070-AA24-4C39-98CA-38A8BE7539C1}" type="presOf" srcId="{594ECF77-410C-49D3-9394-B6C3EC4C857A}" destId="{A1C66453-023D-486A-BCC9-4E59D057EAEB}" srcOrd="1" destOrd="0" presId="urn:microsoft.com/office/officeart/2005/8/layout/orgChart1"/>
    <dgm:cxn modelId="{D4673125-DD35-4E00-9541-3EE1A4AA63F4}" type="presOf" srcId="{368BCA0B-E521-40D5-8019-F1BB4A0C9A92}" destId="{0165D1B3-EC8D-4426-8C1C-332E6267EE83}" srcOrd="0" destOrd="0" presId="urn:microsoft.com/office/officeart/2005/8/layout/orgChart1"/>
    <dgm:cxn modelId="{7BA49575-E761-4608-BB75-D53B8D5F80E2}" srcId="{0908A7BC-ACFE-4F66-BA91-C1B6DC259618}" destId="{8BD98B36-DA51-4FF3-944D-9A5738030333}" srcOrd="1" destOrd="0" parTransId="{368BCA0B-E521-40D5-8019-F1BB4A0C9A92}" sibTransId="{3A890119-5A0C-48D3-94F7-66070EE99DE5}"/>
    <dgm:cxn modelId="{5A59AD55-F0CE-4380-84A7-9B53FAB4F594}" type="presOf" srcId="{594ECF77-410C-49D3-9394-B6C3EC4C857A}" destId="{839C9C0E-2C9D-481B-AF4D-525E8C56E1DA}" srcOrd="0" destOrd="0" presId="urn:microsoft.com/office/officeart/2005/8/layout/orgChart1"/>
    <dgm:cxn modelId="{77C52693-9950-41DD-975E-855BC79F3D8B}" type="presOf" srcId="{4908FCA2-8407-472F-AF28-FB482F330764}" destId="{C311FF1D-8535-440A-9100-5E7A11AADE06}" srcOrd="0" destOrd="0" presId="urn:microsoft.com/office/officeart/2005/8/layout/orgChart1"/>
    <dgm:cxn modelId="{8BFA10D3-44E3-4075-A300-64B0C3996D75}" type="presParOf" srcId="{90E9F882-C28A-4911-81F9-02F89C720A2B}" destId="{D55FA968-E410-4113-AED7-1B21F9402DE2}" srcOrd="0" destOrd="0" presId="urn:microsoft.com/office/officeart/2005/8/layout/orgChart1"/>
    <dgm:cxn modelId="{D55ECDB2-658C-46B6-A526-6DB60BF2129F}" type="presParOf" srcId="{D55FA968-E410-4113-AED7-1B21F9402DE2}" destId="{25A7CBE5-6060-432F-84F1-F813C867A6CD}" srcOrd="0" destOrd="0" presId="urn:microsoft.com/office/officeart/2005/8/layout/orgChart1"/>
    <dgm:cxn modelId="{092BE91A-B501-41B9-BB55-1D9AD4717660}" type="presParOf" srcId="{25A7CBE5-6060-432F-84F1-F813C867A6CD}" destId="{8C6BA388-1060-4E96-9971-890727FCE14F}" srcOrd="0" destOrd="0" presId="urn:microsoft.com/office/officeart/2005/8/layout/orgChart1"/>
    <dgm:cxn modelId="{F136BAE0-0F74-4A33-8C14-9846FFFF7FE7}" type="presParOf" srcId="{25A7CBE5-6060-432F-84F1-F813C867A6CD}" destId="{00A6B724-FF66-4C28-9F02-7374ED8B5815}" srcOrd="1" destOrd="0" presId="urn:microsoft.com/office/officeart/2005/8/layout/orgChart1"/>
    <dgm:cxn modelId="{17E06986-9594-4027-A7D6-E53AC4F82CEE}" type="presParOf" srcId="{D55FA968-E410-4113-AED7-1B21F9402DE2}" destId="{7B33D46F-3A1D-486F-B0AA-E2944089FC2E}" srcOrd="1" destOrd="0" presId="urn:microsoft.com/office/officeart/2005/8/layout/orgChart1"/>
    <dgm:cxn modelId="{23DA525D-1C96-4B2E-98F4-8AB48BA5E6EF}" type="presParOf" srcId="{7B33D46F-3A1D-486F-B0AA-E2944089FC2E}" destId="{0165D1B3-EC8D-4426-8C1C-332E6267EE83}" srcOrd="0" destOrd="0" presId="urn:microsoft.com/office/officeart/2005/8/layout/orgChart1"/>
    <dgm:cxn modelId="{36965ECB-B885-49D7-9155-7D389C2363F3}" type="presParOf" srcId="{7B33D46F-3A1D-486F-B0AA-E2944089FC2E}" destId="{581B7E63-DF1E-483D-A858-B9AB69999D64}" srcOrd="1" destOrd="0" presId="urn:microsoft.com/office/officeart/2005/8/layout/orgChart1"/>
    <dgm:cxn modelId="{172DA6A1-E069-49DB-B5FD-B3CD648B26B8}" type="presParOf" srcId="{581B7E63-DF1E-483D-A858-B9AB69999D64}" destId="{C77A4D31-A8F2-44CF-835D-A77BED63C7F5}" srcOrd="0" destOrd="0" presId="urn:microsoft.com/office/officeart/2005/8/layout/orgChart1"/>
    <dgm:cxn modelId="{2E26D5EA-4B61-46CB-9843-3DC08E95D1E2}" type="presParOf" srcId="{C77A4D31-A8F2-44CF-835D-A77BED63C7F5}" destId="{41DC7086-DAA6-41C1-A3D5-90F7E6844E86}" srcOrd="0" destOrd="0" presId="urn:microsoft.com/office/officeart/2005/8/layout/orgChart1"/>
    <dgm:cxn modelId="{E74F7E83-BCC5-457E-B3D7-191CB2AD2DA9}" type="presParOf" srcId="{C77A4D31-A8F2-44CF-835D-A77BED63C7F5}" destId="{5D3DF5A3-F0C4-4216-821C-EF80FF03227E}" srcOrd="1" destOrd="0" presId="urn:microsoft.com/office/officeart/2005/8/layout/orgChart1"/>
    <dgm:cxn modelId="{4F34BF12-FDDE-44C2-8E01-81DB5941E611}" type="presParOf" srcId="{581B7E63-DF1E-483D-A858-B9AB69999D64}" destId="{FE34F91D-9DA9-43A0-80D1-74E6E279C784}" srcOrd="1" destOrd="0" presId="urn:microsoft.com/office/officeart/2005/8/layout/orgChart1"/>
    <dgm:cxn modelId="{4C71DC51-E338-4B35-AC35-2563AE44AE95}" type="presParOf" srcId="{581B7E63-DF1E-483D-A858-B9AB69999D64}" destId="{167996C5-DBF5-4B69-9CD4-A345E4F2DD81}" srcOrd="2" destOrd="0" presId="urn:microsoft.com/office/officeart/2005/8/layout/orgChart1"/>
    <dgm:cxn modelId="{896CACDA-598D-4F1B-A2CE-7F302D45B13B}" type="presParOf" srcId="{7B33D46F-3A1D-486F-B0AA-E2944089FC2E}" destId="{C0D394E5-9395-446C-9F12-7DADC0A4E5A1}" srcOrd="2" destOrd="0" presId="urn:microsoft.com/office/officeart/2005/8/layout/orgChart1"/>
    <dgm:cxn modelId="{E6B769B6-317A-4C0F-B858-6C985354D0BA}" type="presParOf" srcId="{7B33D46F-3A1D-486F-B0AA-E2944089FC2E}" destId="{10B59ABD-256F-45E7-AFE1-9D7484E7E8CA}" srcOrd="3" destOrd="0" presId="urn:microsoft.com/office/officeart/2005/8/layout/orgChart1"/>
    <dgm:cxn modelId="{C676BF92-6900-4EEC-A11E-C2575AA773C0}" type="presParOf" srcId="{10B59ABD-256F-45E7-AFE1-9D7484E7E8CA}" destId="{8F89BD4B-9593-456A-B836-C6B43C504B71}" srcOrd="0" destOrd="0" presId="urn:microsoft.com/office/officeart/2005/8/layout/orgChart1"/>
    <dgm:cxn modelId="{F7DFD0B7-5073-4A63-BB5F-AEDFDC0A6EB1}" type="presParOf" srcId="{8F89BD4B-9593-456A-B836-C6B43C504B71}" destId="{7D39DCEF-68FD-41A3-A333-4BB1BD4A7CAE}" srcOrd="0" destOrd="0" presId="urn:microsoft.com/office/officeart/2005/8/layout/orgChart1"/>
    <dgm:cxn modelId="{B0BF9D50-7668-433C-A67B-C62A21198A45}" type="presParOf" srcId="{8F89BD4B-9593-456A-B836-C6B43C504B71}" destId="{45F9CEB0-93D0-42F8-AD22-BE78A06D04A8}" srcOrd="1" destOrd="0" presId="urn:microsoft.com/office/officeart/2005/8/layout/orgChart1"/>
    <dgm:cxn modelId="{4B1E4555-9B67-44E1-B99B-DAB2B5677061}" type="presParOf" srcId="{10B59ABD-256F-45E7-AFE1-9D7484E7E8CA}" destId="{FABA72BF-1E25-4501-AC63-C3D40B77C0E7}" srcOrd="1" destOrd="0" presId="urn:microsoft.com/office/officeart/2005/8/layout/orgChart1"/>
    <dgm:cxn modelId="{AF1BE9F3-B757-4585-B609-4DF90FA707D9}" type="presParOf" srcId="{10B59ABD-256F-45E7-AFE1-9D7484E7E8CA}" destId="{0DA03E29-CD51-451A-9C52-858F5EC18F18}" srcOrd="2" destOrd="0" presId="urn:microsoft.com/office/officeart/2005/8/layout/orgChart1"/>
    <dgm:cxn modelId="{D36FA54F-7882-4C77-A318-17CED715DBF8}" type="presParOf" srcId="{7B33D46F-3A1D-486F-B0AA-E2944089FC2E}" destId="{2B910BED-17CC-4472-BC1C-E73032C5B609}" srcOrd="4" destOrd="0" presId="urn:microsoft.com/office/officeart/2005/8/layout/orgChart1"/>
    <dgm:cxn modelId="{0A57933E-DD96-42A4-A7D5-A414A586C462}" type="presParOf" srcId="{7B33D46F-3A1D-486F-B0AA-E2944089FC2E}" destId="{F085B618-F439-4103-9BAD-31D0B76E7DEF}" srcOrd="5" destOrd="0" presId="urn:microsoft.com/office/officeart/2005/8/layout/orgChart1"/>
    <dgm:cxn modelId="{6027DFD4-7C2A-4752-ABEA-AEE4F8E869F3}" type="presParOf" srcId="{F085B618-F439-4103-9BAD-31D0B76E7DEF}" destId="{E2BB095B-CC70-4127-8F65-3479657DC514}" srcOrd="0" destOrd="0" presId="urn:microsoft.com/office/officeart/2005/8/layout/orgChart1"/>
    <dgm:cxn modelId="{90C93FC3-2002-45F8-B7D6-B564D9D75B62}" type="presParOf" srcId="{E2BB095B-CC70-4127-8F65-3479657DC514}" destId="{62C95A90-BA89-40C8-97BA-9947B3394DA7}" srcOrd="0" destOrd="0" presId="urn:microsoft.com/office/officeart/2005/8/layout/orgChart1"/>
    <dgm:cxn modelId="{8E46C3E0-DA38-4567-8BA9-4DF885661D6F}" type="presParOf" srcId="{E2BB095B-CC70-4127-8F65-3479657DC514}" destId="{0C95ED7D-2378-4C2D-9AE9-996BB4A56238}" srcOrd="1" destOrd="0" presId="urn:microsoft.com/office/officeart/2005/8/layout/orgChart1"/>
    <dgm:cxn modelId="{6FA809DB-EEBF-4816-A49C-3553404C37B6}" type="presParOf" srcId="{F085B618-F439-4103-9BAD-31D0B76E7DEF}" destId="{A7D15E3B-C3F9-4D22-825A-CA9C24717280}" srcOrd="1" destOrd="0" presId="urn:microsoft.com/office/officeart/2005/8/layout/orgChart1"/>
    <dgm:cxn modelId="{D1ADEA75-D04A-4EDE-9279-8A03C270B2DA}" type="presParOf" srcId="{F085B618-F439-4103-9BAD-31D0B76E7DEF}" destId="{5EA9DB65-AB38-4437-B992-DDC70BAC7C9C}" srcOrd="2" destOrd="0" presId="urn:microsoft.com/office/officeart/2005/8/layout/orgChart1"/>
    <dgm:cxn modelId="{D44029A5-18AC-4864-90AB-5CD47443FA98}" type="presParOf" srcId="{7B33D46F-3A1D-486F-B0AA-E2944089FC2E}" destId="{97E60DCE-C4C4-41A1-B068-E04A2C72A54B}" srcOrd="6" destOrd="0" presId="urn:microsoft.com/office/officeart/2005/8/layout/orgChart1"/>
    <dgm:cxn modelId="{F64112AC-3CFC-44E0-8E9D-985278C1657A}" type="presParOf" srcId="{7B33D46F-3A1D-486F-B0AA-E2944089FC2E}" destId="{2AB41886-A343-4254-AD4F-07DBE85331F0}" srcOrd="7" destOrd="0" presId="urn:microsoft.com/office/officeart/2005/8/layout/orgChart1"/>
    <dgm:cxn modelId="{6DBF28D1-D950-404C-B6D3-30961E693452}" type="presParOf" srcId="{2AB41886-A343-4254-AD4F-07DBE85331F0}" destId="{713237E0-FE6A-4EE4-A94B-73DFF2141559}" srcOrd="0" destOrd="0" presId="urn:microsoft.com/office/officeart/2005/8/layout/orgChart1"/>
    <dgm:cxn modelId="{1D357A0A-B039-4A15-A114-88388B83B86C}" type="presParOf" srcId="{713237E0-FE6A-4EE4-A94B-73DFF2141559}" destId="{839C9C0E-2C9D-481B-AF4D-525E8C56E1DA}" srcOrd="0" destOrd="0" presId="urn:microsoft.com/office/officeart/2005/8/layout/orgChart1"/>
    <dgm:cxn modelId="{674544B1-99D0-4B0E-9A6E-B86355E424F9}" type="presParOf" srcId="{713237E0-FE6A-4EE4-A94B-73DFF2141559}" destId="{A1C66453-023D-486A-BCC9-4E59D057EAEB}" srcOrd="1" destOrd="0" presId="urn:microsoft.com/office/officeart/2005/8/layout/orgChart1"/>
    <dgm:cxn modelId="{6C662567-3D13-464B-B375-5FB0BC304F27}" type="presParOf" srcId="{2AB41886-A343-4254-AD4F-07DBE85331F0}" destId="{6679BC52-F245-4DF5-97D7-0EC49C449A57}" srcOrd="1" destOrd="0" presId="urn:microsoft.com/office/officeart/2005/8/layout/orgChart1"/>
    <dgm:cxn modelId="{5E220CFF-7164-4AA0-A0BD-B9CD5E025E64}" type="presParOf" srcId="{2AB41886-A343-4254-AD4F-07DBE85331F0}" destId="{C00F6E83-3C3A-4CC3-982E-87AC78F10456}" srcOrd="2" destOrd="0" presId="urn:microsoft.com/office/officeart/2005/8/layout/orgChart1"/>
    <dgm:cxn modelId="{4D60BE97-47FC-4623-9EB9-ABECFE4BEBC6}" type="presParOf" srcId="{7B33D46F-3A1D-486F-B0AA-E2944089FC2E}" destId="{C311FF1D-8535-440A-9100-5E7A11AADE06}" srcOrd="8" destOrd="0" presId="urn:microsoft.com/office/officeart/2005/8/layout/orgChart1"/>
    <dgm:cxn modelId="{BAEEB3A4-1F0B-4FD1-BB5D-F121DEC90494}" type="presParOf" srcId="{7B33D46F-3A1D-486F-B0AA-E2944089FC2E}" destId="{D42BFD34-54E0-4512-BC4F-B5E0F457B5ED}" srcOrd="9" destOrd="0" presId="urn:microsoft.com/office/officeart/2005/8/layout/orgChart1"/>
    <dgm:cxn modelId="{09E774C3-EC95-474B-8DDF-5F70C0DB4816}" type="presParOf" srcId="{D42BFD34-54E0-4512-BC4F-B5E0F457B5ED}" destId="{46F5F134-5A69-4A05-B5E8-BAF305CA23CA}" srcOrd="0" destOrd="0" presId="urn:microsoft.com/office/officeart/2005/8/layout/orgChart1"/>
    <dgm:cxn modelId="{6487B8A9-80C0-4CD3-B642-8AF4C83EAD8E}" type="presParOf" srcId="{46F5F134-5A69-4A05-B5E8-BAF305CA23CA}" destId="{AA6F2A79-7EB3-49C1-B068-5C8E797D2AD9}" srcOrd="0" destOrd="0" presId="urn:microsoft.com/office/officeart/2005/8/layout/orgChart1"/>
    <dgm:cxn modelId="{1B67C874-8710-48D7-A5F3-ADD71075F826}" type="presParOf" srcId="{46F5F134-5A69-4A05-B5E8-BAF305CA23CA}" destId="{76B96CB4-25A1-4959-B02F-8041D8B2C596}" srcOrd="1" destOrd="0" presId="urn:microsoft.com/office/officeart/2005/8/layout/orgChart1"/>
    <dgm:cxn modelId="{0189B8B1-A72E-4CBF-9AF1-9ACC81250ED0}" type="presParOf" srcId="{D42BFD34-54E0-4512-BC4F-B5E0F457B5ED}" destId="{AB9D9726-2ACE-4652-A49C-4302C34E3B99}" srcOrd="1" destOrd="0" presId="urn:microsoft.com/office/officeart/2005/8/layout/orgChart1"/>
    <dgm:cxn modelId="{1006B037-AD83-4696-A155-F8752D7F3112}" type="presParOf" srcId="{D42BFD34-54E0-4512-BC4F-B5E0F457B5ED}" destId="{D58A530D-6643-4941-8FD0-C7AAF14733C8}" srcOrd="2" destOrd="0" presId="urn:microsoft.com/office/officeart/2005/8/layout/orgChart1"/>
    <dgm:cxn modelId="{AC5A044E-99A4-4B2D-BFD1-4032C2EA04A0}" type="presParOf" srcId="{D55FA968-E410-4113-AED7-1B21F9402DE2}" destId="{D4282F2D-9EF1-495C-9456-441638407B04}" srcOrd="2" destOrd="0" presId="urn:microsoft.com/office/officeart/2005/8/layout/orgChart1"/>
    <dgm:cxn modelId="{7D14E91F-FD28-43AA-BBEE-D7FB0BED5DA5}" type="presParOf" srcId="{D4282F2D-9EF1-495C-9456-441638407B04}" destId="{84341D53-208B-4E66-8417-966EDBB4478D}" srcOrd="0" destOrd="0" presId="urn:microsoft.com/office/officeart/2005/8/layout/orgChart1"/>
    <dgm:cxn modelId="{EDEBECC3-9975-4728-B08F-B40A352D26BE}" type="presParOf" srcId="{D4282F2D-9EF1-495C-9456-441638407B04}" destId="{AD213BD0-98C3-4506-B020-0A9D8897248B}" srcOrd="1" destOrd="0" presId="urn:microsoft.com/office/officeart/2005/8/layout/orgChart1"/>
    <dgm:cxn modelId="{91CA138F-0E56-4E7E-9306-5EF563718A2A}" type="presParOf" srcId="{AD213BD0-98C3-4506-B020-0A9D8897248B}" destId="{6878E27B-30BB-4917-8133-66D5D5B0E063}" srcOrd="0" destOrd="0" presId="urn:microsoft.com/office/officeart/2005/8/layout/orgChart1"/>
    <dgm:cxn modelId="{B401D08F-242F-4B3C-9CE7-17AF5B4C2D6B}" type="presParOf" srcId="{6878E27B-30BB-4917-8133-66D5D5B0E063}" destId="{10886D7C-7F04-42AF-913E-6C29BB2E8704}" srcOrd="0" destOrd="0" presId="urn:microsoft.com/office/officeart/2005/8/layout/orgChart1"/>
    <dgm:cxn modelId="{F25FBC9B-FE76-4263-8C26-23F98B6B620D}" type="presParOf" srcId="{6878E27B-30BB-4917-8133-66D5D5B0E063}" destId="{CF3C680B-89EE-4A09-AFAC-B2AFE59C7F61}" srcOrd="1" destOrd="0" presId="urn:microsoft.com/office/officeart/2005/8/layout/orgChart1"/>
    <dgm:cxn modelId="{1EF05263-5D11-4708-8F01-C8CC21BB7612}" type="presParOf" srcId="{AD213BD0-98C3-4506-B020-0A9D8897248B}" destId="{31E287A4-8690-496C-818D-8D758620624F}" srcOrd="1" destOrd="0" presId="urn:microsoft.com/office/officeart/2005/8/layout/orgChart1"/>
    <dgm:cxn modelId="{06467316-3FCC-4F0E-9B68-F10D4549F2A4}" type="presParOf" srcId="{AD213BD0-98C3-4506-B020-0A9D8897248B}" destId="{5466B559-1D5E-41AB-AFD3-83D5FE03C0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41D53-208B-4E66-8417-966EDBB4478D}">
      <dsp:nvSpPr>
        <dsp:cNvPr id="0" name=""/>
        <dsp:cNvSpPr/>
      </dsp:nvSpPr>
      <dsp:spPr>
        <a:xfrm>
          <a:off x="2447100" y="722445"/>
          <a:ext cx="1031303" cy="439687"/>
        </a:xfrm>
        <a:custGeom>
          <a:avLst/>
          <a:gdLst/>
          <a:ahLst/>
          <a:cxnLst/>
          <a:rect l="0" t="0" r="0" b="0"/>
          <a:pathLst>
            <a:path>
              <a:moveTo>
                <a:pt x="1031303" y="0"/>
              </a:moveTo>
              <a:lnTo>
                <a:pt x="1031303" y="439687"/>
              </a:lnTo>
              <a:lnTo>
                <a:pt x="0" y="439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11FF1D-8535-440A-9100-5E7A11AADE06}">
      <dsp:nvSpPr>
        <dsp:cNvPr id="0" name=""/>
        <dsp:cNvSpPr/>
      </dsp:nvSpPr>
      <dsp:spPr>
        <a:xfrm>
          <a:off x="3478404" y="722445"/>
          <a:ext cx="1807778" cy="1328532"/>
        </a:xfrm>
        <a:custGeom>
          <a:avLst/>
          <a:gdLst/>
          <a:ahLst/>
          <a:cxnLst/>
          <a:rect l="0" t="0" r="0" b="0"/>
          <a:pathLst>
            <a:path>
              <a:moveTo>
                <a:pt x="0" y="0"/>
              </a:moveTo>
              <a:lnTo>
                <a:pt x="0" y="1197120"/>
              </a:lnTo>
              <a:lnTo>
                <a:pt x="1807778" y="1197120"/>
              </a:lnTo>
              <a:lnTo>
                <a:pt x="1807778"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60DCE-C4C4-41A1-B068-E04A2C72A54B}">
      <dsp:nvSpPr>
        <dsp:cNvPr id="0" name=""/>
        <dsp:cNvSpPr/>
      </dsp:nvSpPr>
      <dsp:spPr>
        <a:xfrm>
          <a:off x="3478404" y="722445"/>
          <a:ext cx="917287" cy="1328532"/>
        </a:xfrm>
        <a:custGeom>
          <a:avLst/>
          <a:gdLst/>
          <a:ahLst/>
          <a:cxnLst/>
          <a:rect l="0" t="0" r="0" b="0"/>
          <a:pathLst>
            <a:path>
              <a:moveTo>
                <a:pt x="0" y="0"/>
              </a:moveTo>
              <a:lnTo>
                <a:pt x="0" y="1197120"/>
              </a:lnTo>
              <a:lnTo>
                <a:pt x="917287" y="1197120"/>
              </a:lnTo>
              <a:lnTo>
                <a:pt x="917287"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910BED-17CC-4472-BC1C-E73032C5B609}">
      <dsp:nvSpPr>
        <dsp:cNvPr id="0" name=""/>
        <dsp:cNvSpPr/>
      </dsp:nvSpPr>
      <dsp:spPr>
        <a:xfrm>
          <a:off x="3432684" y="722445"/>
          <a:ext cx="91440" cy="1328532"/>
        </a:xfrm>
        <a:custGeom>
          <a:avLst/>
          <a:gdLst/>
          <a:ahLst/>
          <a:cxnLst/>
          <a:rect l="0" t="0" r="0" b="0"/>
          <a:pathLst>
            <a:path>
              <a:moveTo>
                <a:pt x="45720" y="0"/>
              </a:moveTo>
              <a:lnTo>
                <a:pt x="45720" y="1197120"/>
              </a:lnTo>
              <a:lnTo>
                <a:pt x="72515" y="1197120"/>
              </a:lnTo>
              <a:lnTo>
                <a:pt x="72515"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D394E5-9395-446C-9F12-7DADC0A4E5A1}">
      <dsp:nvSpPr>
        <dsp:cNvPr id="0" name=""/>
        <dsp:cNvSpPr/>
      </dsp:nvSpPr>
      <dsp:spPr>
        <a:xfrm>
          <a:off x="2614708" y="722445"/>
          <a:ext cx="863695" cy="1328532"/>
        </a:xfrm>
        <a:custGeom>
          <a:avLst/>
          <a:gdLst/>
          <a:ahLst/>
          <a:cxnLst/>
          <a:rect l="0" t="0" r="0" b="0"/>
          <a:pathLst>
            <a:path>
              <a:moveTo>
                <a:pt x="863695" y="0"/>
              </a:moveTo>
              <a:lnTo>
                <a:pt x="863695" y="1197120"/>
              </a:lnTo>
              <a:lnTo>
                <a:pt x="0" y="1197120"/>
              </a:lnTo>
              <a:lnTo>
                <a:pt x="0"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65D1B3-EC8D-4426-8C1C-332E6267EE83}">
      <dsp:nvSpPr>
        <dsp:cNvPr id="0" name=""/>
        <dsp:cNvSpPr/>
      </dsp:nvSpPr>
      <dsp:spPr>
        <a:xfrm>
          <a:off x="1724217" y="722445"/>
          <a:ext cx="1754187" cy="1328532"/>
        </a:xfrm>
        <a:custGeom>
          <a:avLst/>
          <a:gdLst/>
          <a:ahLst/>
          <a:cxnLst/>
          <a:rect l="0" t="0" r="0" b="0"/>
          <a:pathLst>
            <a:path>
              <a:moveTo>
                <a:pt x="1754187" y="0"/>
              </a:moveTo>
              <a:lnTo>
                <a:pt x="1754187" y="1197120"/>
              </a:lnTo>
              <a:lnTo>
                <a:pt x="0" y="1197120"/>
              </a:lnTo>
              <a:lnTo>
                <a:pt x="0"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6BA388-1060-4E96-9971-890727FCE14F}">
      <dsp:nvSpPr>
        <dsp:cNvPr id="0" name=""/>
        <dsp:cNvSpPr/>
      </dsp:nvSpPr>
      <dsp:spPr>
        <a:xfrm>
          <a:off x="2726522" y="0"/>
          <a:ext cx="1503764" cy="72244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smtClean="0"/>
            <a:t>Project Manager</a:t>
          </a:r>
          <a:endParaRPr lang="en-US" sz="2400" kern="1200" dirty="0"/>
        </a:p>
      </dsp:txBody>
      <dsp:txXfrm>
        <a:off x="2726522" y="0"/>
        <a:ext cx="1503764" cy="722445"/>
      </dsp:txXfrm>
    </dsp:sp>
    <dsp:sp modelId="{41DC7086-DAA6-41C1-A3D5-90F7E6844E86}">
      <dsp:nvSpPr>
        <dsp:cNvPr id="0" name=""/>
        <dsp:cNvSpPr/>
      </dsp:nvSpPr>
      <dsp:spPr>
        <a:xfrm>
          <a:off x="1410384"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1410384" y="2050978"/>
        <a:ext cx="627665" cy="1606535"/>
      </dsp:txXfrm>
    </dsp:sp>
    <dsp:sp modelId="{7D39DCEF-68FD-41A3-A333-4BB1BD4A7CAE}">
      <dsp:nvSpPr>
        <dsp:cNvPr id="0" name=""/>
        <dsp:cNvSpPr/>
      </dsp:nvSpPr>
      <dsp:spPr>
        <a:xfrm>
          <a:off x="2300875"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2300875" y="2050978"/>
        <a:ext cx="627665" cy="1606535"/>
      </dsp:txXfrm>
    </dsp:sp>
    <dsp:sp modelId="{62C95A90-BA89-40C8-97BA-9947B3394DA7}">
      <dsp:nvSpPr>
        <dsp:cNvPr id="0" name=""/>
        <dsp:cNvSpPr/>
      </dsp:nvSpPr>
      <dsp:spPr>
        <a:xfrm>
          <a:off x="3191367"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3191367" y="2050978"/>
        <a:ext cx="627665" cy="1606535"/>
      </dsp:txXfrm>
    </dsp:sp>
    <dsp:sp modelId="{839C9C0E-2C9D-481B-AF4D-525E8C56E1DA}">
      <dsp:nvSpPr>
        <dsp:cNvPr id="0" name=""/>
        <dsp:cNvSpPr/>
      </dsp:nvSpPr>
      <dsp:spPr>
        <a:xfrm>
          <a:off x="4081858"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4081858" y="2050978"/>
        <a:ext cx="627665" cy="1606535"/>
      </dsp:txXfrm>
    </dsp:sp>
    <dsp:sp modelId="{AA6F2A79-7EB3-49C1-B068-5C8E797D2AD9}">
      <dsp:nvSpPr>
        <dsp:cNvPr id="0" name=""/>
        <dsp:cNvSpPr/>
      </dsp:nvSpPr>
      <dsp:spPr>
        <a:xfrm>
          <a:off x="4972350"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4972350" y="2050978"/>
        <a:ext cx="627665" cy="1606535"/>
      </dsp:txXfrm>
    </dsp:sp>
    <dsp:sp modelId="{10886D7C-7F04-42AF-913E-6C29BB2E8704}">
      <dsp:nvSpPr>
        <dsp:cNvPr id="0" name=""/>
        <dsp:cNvSpPr/>
      </dsp:nvSpPr>
      <dsp:spPr>
        <a:xfrm>
          <a:off x="1195549" y="760735"/>
          <a:ext cx="1251551" cy="802795"/>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QDS Advisor</a:t>
          </a:r>
          <a:endParaRPr lang="en-US" sz="1600" b="1" kern="1200" dirty="0">
            <a:solidFill>
              <a:schemeClr val="tx1"/>
            </a:solidFill>
          </a:endParaRPr>
        </a:p>
      </dsp:txBody>
      <dsp:txXfrm>
        <a:off x="1195549" y="760735"/>
        <a:ext cx="1251551" cy="80279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0880B-9A0D-49F8-AABA-73B757017BCD}" type="datetimeFigureOut">
              <a:rPr lang="en-US" smtClean="0"/>
              <a:t>7/13/2010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84E12C-67DB-4C0A-99CE-D4CA8D404254}" type="slidenum">
              <a:rPr lang="en-US" smtClean="0"/>
              <a:t>‹#›</a:t>
            </a:fld>
            <a:endParaRPr lang="en-US"/>
          </a:p>
        </p:txBody>
      </p:sp>
    </p:spTree>
    <p:extLst>
      <p:ext uri="{BB962C8B-B14F-4D97-AF65-F5344CB8AC3E}">
        <p14:creationId xmlns:p14="http://schemas.microsoft.com/office/powerpoint/2010/main" val="3628293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84E12C-67DB-4C0A-99CE-D4CA8D404254}" type="slidenum">
              <a:rPr lang="en-US" smtClean="0"/>
              <a:t>6</a:t>
            </a:fld>
            <a:endParaRPr lang="en-US"/>
          </a:p>
        </p:txBody>
      </p:sp>
    </p:spTree>
    <p:extLst>
      <p:ext uri="{BB962C8B-B14F-4D97-AF65-F5344CB8AC3E}">
        <p14:creationId xmlns:p14="http://schemas.microsoft.com/office/powerpoint/2010/main" val="21557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QDS real estate agents work closely with client loan officers </a:t>
            </a:r>
          </a:p>
          <a:p>
            <a:r>
              <a:rPr lang="en-US" sz="1200" kern="1200" dirty="0" smtClean="0">
                <a:solidFill>
                  <a:schemeClr val="tx1"/>
                </a:solidFill>
                <a:effectLst/>
                <a:latin typeface="+mn-lt"/>
                <a:ea typeface="+mn-ea"/>
                <a:cs typeface="+mn-cs"/>
              </a:rPr>
              <a:t>We pair the real estate buyer agents with a specific loan officer.  They work together and rely on one another. As a result, the loan officer has access to more than the one buyer who is making an offer.  </a:t>
            </a:r>
            <a:r>
              <a:rPr lang="en-US" sz="1200" b="1" kern="1200" dirty="0" smtClean="0">
                <a:solidFill>
                  <a:schemeClr val="tx1"/>
                </a:solidFill>
                <a:effectLst/>
                <a:latin typeface="+mn-lt"/>
                <a:ea typeface="+mn-ea"/>
                <a:cs typeface="+mn-cs"/>
              </a:rPr>
              <a:t>They have access to</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all the buyer the property generates.</a:t>
            </a:r>
            <a:r>
              <a:rPr lang="en-US" sz="1200" kern="1200" dirty="0" smtClean="0">
                <a:solidFill>
                  <a:schemeClr val="tx1"/>
                </a:solidFill>
                <a:effectLst/>
                <a:latin typeface="+mn-lt"/>
                <a:ea typeface="+mn-ea"/>
                <a:cs typeface="+mn-cs"/>
              </a:rPr>
              <a:t>  Most listings generate a minimum of 5 calls from signs.  In many cases, the real estate agent uses them for other buyers as well.</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Capture potential buyers early in the house shopping process </a:t>
            </a:r>
          </a:p>
          <a:p>
            <a:r>
              <a:rPr lang="en-US" sz="1200" kern="1200" dirty="0" smtClean="0">
                <a:solidFill>
                  <a:schemeClr val="tx1"/>
                </a:solidFill>
                <a:effectLst/>
                <a:latin typeface="+mn-lt"/>
                <a:ea typeface="+mn-ea"/>
                <a:cs typeface="+mn-cs"/>
              </a:rPr>
              <a:t>Lenders have traditionally tried to re-capture loans on their REO properties by asking the listing agent to have all buyers offering to buy the property to be pre-approved by their loan officers.  The return on that activity is low.  As a result, the loan officers don’t put much time or interest in it.  The return on this effort is about 15% when the rates are really, really competitive.</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In our system, the loan officer is introduced to the buyer at the first meeting with the real estate agent.  In that way, the buyer gets pre-qualified, the lender is a part of the team, helping to solve problems (like credit issues, down payment, etc.) and is a trusted advisor.  Not likely to be replaced by a late-term pre-</a:t>
            </a:r>
            <a:r>
              <a:rPr lang="en-US" sz="1200" kern="1200" dirty="0" err="1" smtClean="0">
                <a:solidFill>
                  <a:schemeClr val="tx1"/>
                </a:solidFill>
                <a:effectLst/>
                <a:latin typeface="+mn-lt"/>
                <a:ea typeface="+mn-ea"/>
                <a:cs typeface="+mn-cs"/>
              </a:rPr>
              <a:t>qual</a:t>
            </a:r>
            <a:r>
              <a:rPr lang="en-US" sz="1200" kern="1200" dirty="0" smtClean="0">
                <a:solidFill>
                  <a:schemeClr val="tx1"/>
                </a:solidFill>
                <a:effectLst/>
                <a:latin typeface="+mn-lt"/>
                <a:ea typeface="+mn-ea"/>
                <a:cs typeface="+mn-cs"/>
              </a:rPr>
              <a:t> by another loan officer.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have evidence that the capture on these kinds of relationships is extraordinary.  A loan capture rate of 60% of every one of the leads is not unusual.  Considering that each listing generates another 2-3 buyers (for other properties than the listed one) when you multiply the results, it is mind boggling. 15% compared to 120% is phenomenal, and that is conservative.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Call center insures the buyer is captured and an appointment is made</a:t>
            </a:r>
          </a:p>
          <a:p>
            <a:r>
              <a:rPr lang="en-US" sz="1200" b="0" kern="1200" dirty="0" smtClean="0">
                <a:solidFill>
                  <a:schemeClr val="tx1"/>
                </a:solidFill>
                <a:effectLst/>
                <a:latin typeface="+mn-lt"/>
                <a:ea typeface="+mn-ea"/>
                <a:cs typeface="+mn-cs"/>
              </a:rPr>
              <a:t>Realtors are appalling</a:t>
            </a:r>
            <a:r>
              <a:rPr lang="en-US" sz="1200" b="0" kern="1200" baseline="0" dirty="0" smtClean="0">
                <a:solidFill>
                  <a:schemeClr val="tx1"/>
                </a:solidFill>
                <a:effectLst/>
                <a:latin typeface="+mn-lt"/>
                <a:ea typeface="+mn-ea"/>
                <a:cs typeface="+mn-cs"/>
              </a:rPr>
              <a:t> at making appointments with potential buyers.  Due to inattention or to poor training, they ASK for an appointment approximately 2% of the time.  We have a well-trained and monitored call center that makes appointments 60% of the time.  These appointments are passed on to the buyer-side realtors. </a:t>
            </a:r>
            <a:endParaRPr lang="en-US" sz="1200" b="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Marketing events similar to an open house provide buyer leads for loan officer and real estate agents </a:t>
            </a: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loan officer and the real estate agent together put on a marketing event.  It is much like an open house.  Except it uses 7-10 times the pointer signs, it includes a shade tent in front of the house where both the agent and the loan officer meet the potential buyer.  They are both trained to make appointments with the buyer to meet later to determine their need, out-line a plan for information needed, and getting qualified.</a:t>
            </a:r>
          </a:p>
          <a:p>
            <a:r>
              <a:rPr lang="en-US" sz="1200" kern="1200" dirty="0" smtClean="0">
                <a:solidFill>
                  <a:schemeClr val="tx1"/>
                </a:solidFill>
                <a:effectLst/>
                <a:latin typeface="+mn-lt"/>
                <a:ea typeface="+mn-ea"/>
                <a:cs typeface="+mn-cs"/>
              </a:rPr>
              <a:t>These marketing events generate much more traffic than a typical open house, and due to the choreography and scripting, generate more appointments with the visitors.  </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Proprietary lead management system continuously keeps loan officer in contact with their leads indefinitely </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The real estate industry, (including the loan officer population) is focused on the immediate buyer.  Problem is, the buy cycle for a buyer is about a year.  When they focus on the immediate, they lose business that could be done if they would just stay in contact with the buyer as he moves through the process.  The buyer needs assistance in gathering the information they need to become informed enough to actually buy.</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We have a comprehensive system to cause that personal contact to be maintained.  Computer software, together with a program of commitment and accountability that constantly reminds the loan officer and the real estate agent to keep in contact.</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7D84E12C-67DB-4C0A-99CE-D4CA8D404254}" type="slidenum">
              <a:rPr lang="en-US" smtClean="0"/>
              <a:t>8</a:t>
            </a:fld>
            <a:endParaRPr lang="en-US"/>
          </a:p>
        </p:txBody>
      </p:sp>
    </p:spTree>
    <p:extLst>
      <p:ext uri="{BB962C8B-B14F-4D97-AF65-F5344CB8AC3E}">
        <p14:creationId xmlns:p14="http://schemas.microsoft.com/office/powerpoint/2010/main" val="180663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Comprehensive training in communication with consumers to create trust and understanding of the consumers real needs </a:t>
            </a:r>
          </a:p>
          <a:p>
            <a:r>
              <a:rPr lang="en-US" sz="1200" kern="1200" dirty="0" smtClean="0">
                <a:solidFill>
                  <a:schemeClr val="tx1"/>
                </a:solidFill>
                <a:effectLst/>
                <a:latin typeface="+mn-lt"/>
                <a:ea typeface="+mn-ea"/>
                <a:cs typeface="+mn-cs"/>
              </a:rPr>
              <a:t>We provide a three-day training in communication technique that causes the personal, emotional needs of the buyer to emerge.  People do not spend 4-5 times their annual income on a house to get a roof over their head.  They do it for profound emotional reasons that are most often beyond their own consciousness.  When the agent can get through to those feelings and needs, the buyer is theirs for life.  The trust it engenders is powerful.  It is what makes the agent a trusted advocate.  It is what makes the agent’s recommendation of the loan officer so powerful.  We offer the same training to the loan officers as well.</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High real estate agent to loan officer ratio </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Each loan agent is paired with a number of real estate agents.  Up to 10.  The loan officer is charged with and trained in creating accountability with his team.  They are responsible to the loan officer for generating business for him.  The loan officer is influential with the agents because he is the source of listings (and buyer prospects) for them.</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With up to 10 agents generating business for the loan officer, the ratio of time invested to the return is high.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entire process is a complex inter-related system.  It has never been done.  There is no other program that forces extraordinary loan origination results from offering REO and Short Sale properties to realtors.</a:t>
            </a:r>
          </a:p>
          <a:p>
            <a:endParaRPr lang="en-US" dirty="0" smtClean="0"/>
          </a:p>
          <a:p>
            <a:pPr>
              <a:spcBef>
                <a:spcPts val="1800"/>
              </a:spcBef>
              <a:spcAft>
                <a:spcPts val="1200"/>
              </a:spcAft>
            </a:pPr>
            <a:r>
              <a:rPr lang="en-US" b="1" dirty="0" smtClean="0"/>
              <a:t>Loan officers need a way to be valuable to Realtors®</a:t>
            </a:r>
          </a:p>
          <a:p>
            <a:pPr>
              <a:spcBef>
                <a:spcPts val="1800"/>
              </a:spcBef>
              <a:spcAft>
                <a:spcPts val="1200"/>
              </a:spcAft>
            </a:pPr>
            <a:r>
              <a:rPr lang="en-US" b="0" dirty="0" smtClean="0"/>
              <a:t>Since the buyer is highly influenced by the Realtor, the only way the loan officer can get to the buyer is through the agent.  The agent is really the business source for the loan officer.  They need a way to work with, become allies</a:t>
            </a:r>
            <a:r>
              <a:rPr lang="en-US" b="0" baseline="0" dirty="0" smtClean="0"/>
              <a:t> with and be a benefit to the realtor.  Generally the only thing they can do is take them to lunch or bring donuts to the office meeting. With RESPA, that has been diminished.  They need a way to be valuable.</a:t>
            </a:r>
            <a:endParaRPr lang="en-US" b="0" dirty="0" smtClean="0"/>
          </a:p>
          <a:p>
            <a:pPr>
              <a:spcBef>
                <a:spcPts val="1800"/>
              </a:spcBef>
              <a:spcAft>
                <a:spcPts val="1200"/>
              </a:spcAft>
            </a:pPr>
            <a:endParaRPr lang="en-US" dirty="0" smtClean="0"/>
          </a:p>
          <a:p>
            <a:pPr>
              <a:spcBef>
                <a:spcPts val="1800"/>
              </a:spcBef>
              <a:spcAft>
                <a:spcPts val="1200"/>
              </a:spcAft>
            </a:pPr>
            <a:r>
              <a:rPr lang="en-US" b="1" dirty="0" smtClean="0"/>
              <a:t>Lender’s valuable commodities:  Short Sale seller leads</a:t>
            </a:r>
          </a:p>
          <a:p>
            <a:pPr>
              <a:spcBef>
                <a:spcPts val="1800"/>
              </a:spcBef>
              <a:spcAft>
                <a:spcPts val="1200"/>
              </a:spcAft>
            </a:pPr>
            <a:r>
              <a:rPr lang="en-US" dirty="0" smtClean="0"/>
              <a:t>Providing short sale leads,</a:t>
            </a:r>
            <a:r>
              <a:rPr lang="en-US" baseline="0" dirty="0" smtClean="0"/>
              <a:t> being clear they are provided out of the loan officer relationship is what drives them to do business with the loan officer.</a:t>
            </a:r>
            <a:endParaRPr lang="en-US" dirty="0" smtClean="0"/>
          </a:p>
          <a:p>
            <a:pPr>
              <a:spcBef>
                <a:spcPts val="1800"/>
              </a:spcBef>
              <a:spcAft>
                <a:spcPts val="1200"/>
              </a:spcAft>
            </a:pPr>
            <a:endParaRPr lang="en-US" dirty="0" smtClean="0"/>
          </a:p>
          <a:p>
            <a:pPr>
              <a:spcBef>
                <a:spcPts val="1800"/>
              </a:spcBef>
              <a:spcAft>
                <a:spcPts val="1200"/>
              </a:spcAft>
            </a:pPr>
            <a:r>
              <a:rPr lang="en-US" b="1" dirty="0" smtClean="0"/>
              <a:t>Synchronicity between the lender and the real estate community</a:t>
            </a:r>
          </a:p>
          <a:p>
            <a:r>
              <a:rPr lang="en-US" dirty="0" smtClean="0"/>
              <a:t>Quid pro quo.</a:t>
            </a:r>
            <a:endParaRPr lang="en-US" dirty="0"/>
          </a:p>
        </p:txBody>
      </p:sp>
      <p:sp>
        <p:nvSpPr>
          <p:cNvPr id="4" name="Slide Number Placeholder 3"/>
          <p:cNvSpPr>
            <a:spLocks noGrp="1"/>
          </p:cNvSpPr>
          <p:nvPr>
            <p:ph type="sldNum" sz="quarter" idx="10"/>
          </p:nvPr>
        </p:nvSpPr>
        <p:spPr/>
        <p:txBody>
          <a:bodyPr/>
          <a:lstStyle/>
          <a:p>
            <a:fld id="{7D84E12C-67DB-4C0A-99CE-D4CA8D404254}" type="slidenum">
              <a:rPr lang="en-US" smtClean="0"/>
              <a:t>9</a:t>
            </a:fld>
            <a:endParaRPr lang="en-US"/>
          </a:p>
        </p:txBody>
      </p:sp>
    </p:spTree>
    <p:extLst>
      <p:ext uri="{BB962C8B-B14F-4D97-AF65-F5344CB8AC3E}">
        <p14:creationId xmlns:p14="http://schemas.microsoft.com/office/powerpoint/2010/main" val="58693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CC9ACF-3E95-4B82-AF12-5A759DADDB0C}" type="datetimeFigureOut">
              <a:rPr lang="en-US" smtClean="0"/>
              <a:t>7/13/2010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70AA9-C58C-4D67-B6E4-B4D8D54E2E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0A70AA9-C58C-4D67-B6E4-B4D8D54E2EB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7/13/2010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0A70AA9-C58C-4D67-B6E4-B4D8D54E2EB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8CC9ACF-3E95-4B82-AF12-5A759DADDB0C}" type="datetimeFigureOut">
              <a:rPr lang="en-US" smtClean="0"/>
              <a:t>7/13/2010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8CC9ACF-3E95-4B82-AF12-5A759DADDB0C}" type="datetimeFigureOut">
              <a:rPr lang="en-US" smtClean="0"/>
              <a:t>7/13/2010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A70AA9-C58C-4D67-B6E4-B4D8D54E2EB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xmlns:mc="http://schemas.openxmlformats.org/markup-compatibility/2006" xmlns:a14="http://schemas.microsoft.com/office/drawing/2010/main" val="FFFFFF" mc:Ignorable=""/>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CC9ACF-3E95-4B82-AF12-5A759DADDB0C}" type="datetimeFigureOut">
              <a:rPr lang="en-US" smtClean="0"/>
              <a:t>7/13/2010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0A70AA9-C58C-4D67-B6E4-B4D8D54E2EB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CC9ACF-3E95-4B82-AF12-5A759DADDB0C}" type="datetimeFigureOut">
              <a:rPr lang="en-US" smtClean="0"/>
              <a:t>7/13/2010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0A70AA9-C58C-4D67-B6E4-B4D8D54E2E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8CC9ACF-3E95-4B82-AF12-5A759DADDB0C}" type="datetimeFigureOut">
              <a:rPr lang="en-US" smtClean="0"/>
              <a:t>7/13/2010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xmlns:mc="http://schemas.openxmlformats.org/markup-compatibility/2006" xmlns:a14="http://schemas.microsoft.com/office/drawing/2010/main" val="FFFFFF" mc:Ignorable=""/>
                </a:solidFill>
              </a:defRPr>
            </a:lvl1pPr>
          </a:lstStyle>
          <a:p>
            <a:fld id="{20A70AA9-C58C-4D67-B6E4-B4D8D54E2E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xmlns:mc="http://schemas.openxmlformats.org/markup-compatibility/2006" xmlns:a14="http://schemas.microsoft.com/office/drawing/2010/main" val="FFFFFF" mc:Ignorable=""/>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8CC9ACF-3E95-4B82-AF12-5A759DADDB0C}" type="datetimeFigureOut">
              <a:rPr lang="en-US" smtClean="0"/>
              <a:t>7/13/2010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0A70AA9-C58C-4D67-B6E4-B4D8D54E2EB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xmlns:mc="http://schemas.openxmlformats.org/markup-compatibility/2006" xmlns:a14="http://schemas.microsoft.com/office/drawing/2010/main" val="FFFFFF" mc:Ignorable=""/>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8CC9ACF-3E95-4B82-AF12-5A759DADDB0C}" type="datetimeFigureOut">
              <a:rPr lang="en-US" smtClean="0"/>
              <a:t>7/13/2010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xmlns:mc="http://schemas.openxmlformats.org/markup-compatibility/2006" xmlns:a14="http://schemas.microsoft.com/office/drawing/2010/main" val="FFFFFF" mc:Ignorable=""/>
                </a:solidFill>
              </a:defRPr>
            </a:lvl1pPr>
          </a:lstStyle>
          <a:p>
            <a:fld id="{B8CC9ACF-3E95-4B82-AF12-5A759DADDB0C}" type="datetimeFigureOut">
              <a:rPr lang="en-US" smtClean="0"/>
              <a:t>7/13/2010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xmlns:mc="http://schemas.openxmlformats.org/markup-compatibility/2006" xmlns:a14="http://schemas.microsoft.com/office/drawing/2010/main" val="FFFFFF" mc:Ignorable=""/>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A70AA9-C58C-4D67-B6E4-B4D8D54E2EB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openxmlformats.org/officeDocument/2006/relationships/image" Target="../media/image10.png"/><Relationship Id="rId5" Type="http://schemas.openxmlformats.org/officeDocument/2006/relationships/diagramColors" Target="../diagrams/colors1.xml"/><Relationship Id="rId10" Type="http://schemas.openxmlformats.org/officeDocument/2006/relationships/image" Target="../media/image9.png"/><Relationship Id="rId4" Type="http://schemas.openxmlformats.org/officeDocument/2006/relationships/diagramQuickStyle" Target="../diagrams/quickStyle1.xml"/><Relationship Id="rId9"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2286000"/>
            <a:ext cx="5756635" cy="1219200"/>
          </a:xfrm>
          <a:prstGeom prst="rect">
            <a:avLst/>
          </a:prstGeom>
        </p:spPr>
      </p:pic>
    </p:spTree>
    <p:extLst>
      <p:ext uri="{BB962C8B-B14F-4D97-AF65-F5344CB8AC3E}">
        <p14:creationId xmlns:p14="http://schemas.microsoft.com/office/powerpoint/2010/main" val="3785062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Leads</a:t>
            </a:r>
            <a:endParaRPr lang="en-US" b="1" dirty="0"/>
          </a:p>
        </p:txBody>
      </p:sp>
      <p:sp>
        <p:nvSpPr>
          <p:cNvPr id="3" name="Content Placeholder 2"/>
          <p:cNvSpPr>
            <a:spLocks noGrp="1"/>
          </p:cNvSpPr>
          <p:nvPr>
            <p:ph sz="quarter" idx="1"/>
          </p:nvPr>
        </p:nvSpPr>
        <p:spPr>
          <a:xfrm>
            <a:off x="301752" y="1752600"/>
            <a:ext cx="8503920" cy="4346448"/>
          </a:xfrm>
        </p:spPr>
        <p:txBody>
          <a:bodyPr/>
          <a:lstStyle/>
          <a:p>
            <a:pPr marL="0" indent="0" algn="ctr">
              <a:spcBef>
                <a:spcPts val="1800"/>
              </a:spcBef>
              <a:buNone/>
            </a:pPr>
            <a:endParaRPr lang="en-US" dirty="0" smtClean="0"/>
          </a:p>
          <a:p>
            <a:pPr marL="0" indent="0" algn="ctr">
              <a:spcBef>
                <a:spcPts val="1800"/>
              </a:spcBef>
              <a:buNone/>
            </a:pPr>
            <a:r>
              <a:rPr lang="en-US" dirty="0" smtClean="0"/>
              <a:t>Short Sale seller leads from lender</a:t>
            </a:r>
          </a:p>
          <a:p>
            <a:pPr marL="0" indent="0" algn="ctr">
              <a:spcBef>
                <a:spcPts val="1800"/>
              </a:spcBef>
              <a:buNone/>
            </a:pPr>
            <a:r>
              <a:rPr lang="en-US" dirty="0" smtClean="0"/>
              <a:t>Joint Open House Leads from open house</a:t>
            </a:r>
          </a:p>
          <a:p>
            <a:pPr marL="0" indent="0" algn="ctr">
              <a:spcBef>
                <a:spcPts val="1800"/>
              </a:spcBef>
              <a:buNone/>
            </a:pPr>
            <a:r>
              <a:rPr lang="en-US" dirty="0" smtClean="0"/>
              <a:t>Short Sale sign-call leads</a:t>
            </a:r>
            <a:endParaRPr lang="en-US" dirty="0"/>
          </a:p>
        </p:txBody>
      </p:sp>
    </p:spTree>
    <p:extLst>
      <p:ext uri="{BB962C8B-B14F-4D97-AF65-F5344CB8AC3E}">
        <p14:creationId xmlns:p14="http://schemas.microsoft.com/office/powerpoint/2010/main" val="910850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250"/>
                                        <p:tgtEl>
                                          <p:spTgt spid="3">
                                            <p:txEl>
                                              <p:pRg st="1" end="1"/>
                                            </p:txEl>
                                          </p:spTgt>
                                        </p:tgtEl>
                                      </p:cBhvr>
                                    </p:animEffect>
                                  </p:childTnLst>
                                </p:cTn>
                              </p:par>
                            </p:childTnLst>
                          </p:cTn>
                        </p:par>
                        <p:par>
                          <p:cTn id="8" fill="hold">
                            <p:stCondLst>
                              <p:cond delay="1500"/>
                            </p:stCondLst>
                            <p:childTnLst>
                              <p:par>
                                <p:cTn id="9" presetID="10" presetClass="entr" presetSubtype="0"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250"/>
                                        <p:tgtEl>
                                          <p:spTgt spid="3">
                                            <p:txEl>
                                              <p:pRg st="2" end="2"/>
                                            </p:txEl>
                                          </p:spTgt>
                                        </p:tgtEl>
                                      </p:cBhvr>
                                    </p:animEffect>
                                  </p:childTnLst>
                                </p:cTn>
                              </p:par>
                            </p:childTnLst>
                          </p:cTn>
                        </p:par>
                        <p:par>
                          <p:cTn id="12" fill="hold">
                            <p:stCondLst>
                              <p:cond delay="3000"/>
                            </p:stCondLst>
                            <p:childTnLst>
                              <p:par>
                                <p:cTn id="13" presetID="10" presetClass="entr" presetSubtype="0" fill="hold" nodeType="afterEffect">
                                  <p:stCondLst>
                                    <p:cond delay="25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 Sale Seller Leads</a:t>
            </a:r>
            <a:endParaRPr lang="en-US" b="1" dirty="0"/>
          </a:p>
        </p:txBody>
      </p:sp>
      <p:sp>
        <p:nvSpPr>
          <p:cNvPr id="3" name="Content Placeholder 2"/>
          <p:cNvSpPr>
            <a:spLocks noGrp="1"/>
          </p:cNvSpPr>
          <p:nvPr>
            <p:ph sz="quarter" idx="1"/>
          </p:nvPr>
        </p:nvSpPr>
        <p:spPr>
          <a:xfrm>
            <a:off x="301752" y="1676400"/>
            <a:ext cx="8503920" cy="4422648"/>
          </a:xfrm>
        </p:spPr>
        <p:txBody>
          <a:bodyPr>
            <a:normAutofit/>
          </a:bodyPr>
          <a:lstStyle/>
          <a:p>
            <a:pPr>
              <a:spcBef>
                <a:spcPts val="2400"/>
              </a:spcBef>
            </a:pPr>
            <a:r>
              <a:rPr lang="en-US" sz="2400" dirty="0" smtClean="0"/>
              <a:t>The lender interfaces with the Project Manager</a:t>
            </a:r>
          </a:p>
          <a:p>
            <a:pPr>
              <a:spcBef>
                <a:spcPts val="2400"/>
              </a:spcBef>
            </a:pPr>
            <a:r>
              <a:rPr lang="en-US" sz="2400" dirty="0" smtClean="0"/>
              <a:t>Project Manager determines the best agent </a:t>
            </a:r>
          </a:p>
          <a:p>
            <a:pPr>
              <a:spcBef>
                <a:spcPts val="2400"/>
              </a:spcBef>
            </a:pPr>
            <a:r>
              <a:rPr lang="en-US" sz="2400" dirty="0" smtClean="0"/>
              <a:t>Decision is based upon level of participation and cooperation in the loan capture model, customer feedback and lead follow-up</a:t>
            </a:r>
          </a:p>
          <a:p>
            <a:pPr>
              <a:spcBef>
                <a:spcPts val="2400"/>
              </a:spcBef>
            </a:pPr>
            <a:r>
              <a:rPr lang="en-US" sz="2400" dirty="0" smtClean="0"/>
              <a:t>Lead is passed to the agent, who then contacts seller</a:t>
            </a:r>
          </a:p>
          <a:p>
            <a:pPr>
              <a:spcBef>
                <a:spcPts val="2400"/>
              </a:spcBef>
            </a:pPr>
            <a:r>
              <a:rPr lang="en-US" sz="2400" dirty="0" smtClean="0"/>
              <a:t>Structured listing presentation includes disclosure DVD</a:t>
            </a:r>
          </a:p>
          <a:p>
            <a:pPr>
              <a:spcBef>
                <a:spcPts val="2400"/>
              </a:spcBef>
            </a:pPr>
            <a:r>
              <a:rPr lang="en-US" sz="2400" dirty="0" smtClean="0"/>
              <a:t>Customer feedback scores the agent</a:t>
            </a:r>
            <a:endParaRPr lang="en-US" sz="2400" dirty="0"/>
          </a:p>
        </p:txBody>
      </p:sp>
    </p:spTree>
    <p:extLst>
      <p:ext uri="{BB962C8B-B14F-4D97-AF65-F5344CB8AC3E}">
        <p14:creationId xmlns:p14="http://schemas.microsoft.com/office/powerpoint/2010/main" val="23503830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Joint Open House Leads</a:t>
            </a:r>
            <a:endParaRPr lang="en-US" b="1" baseline="30000" dirty="0"/>
          </a:p>
        </p:txBody>
      </p:sp>
      <p:sp>
        <p:nvSpPr>
          <p:cNvPr id="3" name="Content Placeholder 2"/>
          <p:cNvSpPr>
            <a:spLocks noGrp="1"/>
          </p:cNvSpPr>
          <p:nvPr>
            <p:ph sz="quarter" idx="1"/>
          </p:nvPr>
        </p:nvSpPr>
        <p:spPr>
          <a:xfrm>
            <a:off x="301752" y="1752600"/>
            <a:ext cx="8503920" cy="4346448"/>
          </a:xfrm>
        </p:spPr>
        <p:txBody>
          <a:bodyPr/>
          <a:lstStyle/>
          <a:p>
            <a:pPr>
              <a:spcBef>
                <a:spcPts val="1800"/>
              </a:spcBef>
            </a:pPr>
            <a:r>
              <a:rPr lang="en-US" sz="2400" dirty="0" smtClean="0"/>
              <a:t>Leads belong jointly to loan officer and agent</a:t>
            </a:r>
          </a:p>
          <a:p>
            <a:pPr>
              <a:spcBef>
                <a:spcPts val="1800"/>
              </a:spcBef>
            </a:pPr>
            <a:r>
              <a:rPr lang="en-US" sz="2400" dirty="0" smtClean="0"/>
              <a:t>Entered into a Lead Management system</a:t>
            </a:r>
          </a:p>
          <a:p>
            <a:pPr>
              <a:spcBef>
                <a:spcPts val="1800"/>
              </a:spcBef>
            </a:pPr>
            <a:r>
              <a:rPr lang="en-US" sz="2400" dirty="0" smtClean="0"/>
              <a:t>Each lead is called once per month by both the loan officer </a:t>
            </a:r>
            <a:br>
              <a:rPr lang="en-US" sz="2400" dirty="0" smtClean="0"/>
            </a:br>
            <a:r>
              <a:rPr lang="en-US" sz="2400" dirty="0" smtClean="0"/>
              <a:t>and the agent. (Green dot calls)</a:t>
            </a:r>
          </a:p>
          <a:p>
            <a:pPr>
              <a:spcBef>
                <a:spcPts val="1800"/>
              </a:spcBef>
            </a:pPr>
            <a:r>
              <a:rPr lang="en-US" sz="2400" dirty="0" smtClean="0"/>
              <a:t>After two months of no green dot calls they become the property of QDS who will attempt to revive them</a:t>
            </a:r>
          </a:p>
          <a:p>
            <a:pPr>
              <a:spcBef>
                <a:spcPts val="1800"/>
              </a:spcBef>
            </a:pPr>
            <a:r>
              <a:rPr lang="en-US" sz="2400" dirty="0" smtClean="0"/>
              <a:t>The revived leads are re-assigned to other buyer-side agents</a:t>
            </a:r>
          </a:p>
          <a:p>
            <a:pPr>
              <a:spcBef>
                <a:spcPts val="1800"/>
              </a:spcBef>
            </a:pPr>
            <a:r>
              <a:rPr lang="en-US" sz="2400" dirty="0" smtClean="0"/>
              <a:t>They remain the property of the loan officer </a:t>
            </a:r>
          </a:p>
          <a:p>
            <a:pPr>
              <a:spcBef>
                <a:spcPts val="1200"/>
              </a:spcBef>
            </a:pPr>
            <a:endParaRPr lang="en-US" dirty="0"/>
          </a:p>
        </p:txBody>
      </p:sp>
    </p:spTree>
    <p:extLst>
      <p:ext uri="{BB962C8B-B14F-4D97-AF65-F5344CB8AC3E}">
        <p14:creationId xmlns:p14="http://schemas.microsoft.com/office/powerpoint/2010/main" val="4137568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Short-Sale Buyer Capture</a:t>
            </a:r>
            <a:endParaRPr lang="en-US" b="1" dirty="0"/>
          </a:p>
        </p:txBody>
      </p:sp>
      <p:sp>
        <p:nvSpPr>
          <p:cNvPr id="3" name="Content Placeholder 2"/>
          <p:cNvSpPr>
            <a:spLocks noGrp="1"/>
          </p:cNvSpPr>
          <p:nvPr>
            <p:ph sz="quarter" idx="1"/>
          </p:nvPr>
        </p:nvSpPr>
        <p:spPr/>
        <p:txBody>
          <a:bodyPr>
            <a:normAutofit lnSpcReduction="10000"/>
          </a:bodyPr>
          <a:lstStyle/>
          <a:p>
            <a:pPr>
              <a:spcBef>
                <a:spcPts val="1800"/>
              </a:spcBef>
            </a:pPr>
            <a:r>
              <a:rPr lang="en-US" sz="2400" dirty="0" smtClean="0"/>
              <a:t>Short sale listing taken</a:t>
            </a:r>
          </a:p>
          <a:p>
            <a:pPr>
              <a:spcBef>
                <a:spcPts val="1800"/>
              </a:spcBef>
            </a:pPr>
            <a:r>
              <a:rPr lang="en-US" sz="2400" dirty="0" smtClean="0"/>
              <a:t>800 number for sale sign on property</a:t>
            </a:r>
          </a:p>
          <a:p>
            <a:pPr>
              <a:spcBef>
                <a:spcPts val="1800"/>
              </a:spcBef>
            </a:pPr>
            <a:r>
              <a:rPr lang="en-US" sz="2400" dirty="0" smtClean="0"/>
              <a:t>In-bound call is handled by professional operators</a:t>
            </a:r>
            <a:br>
              <a:rPr lang="en-US" sz="2400" dirty="0" smtClean="0"/>
            </a:br>
            <a:r>
              <a:rPr lang="en-US" sz="2400" dirty="0" smtClean="0"/>
              <a:t>Skilled at making appointment at 60% (vs. 2%)</a:t>
            </a:r>
          </a:p>
          <a:p>
            <a:pPr>
              <a:spcBef>
                <a:spcPts val="1800"/>
              </a:spcBef>
            </a:pPr>
            <a:r>
              <a:rPr lang="en-US" sz="2400" dirty="0" smtClean="0"/>
              <a:t>Depending upon zip code of property, lead is directed to buyer-side agent in rotation</a:t>
            </a:r>
          </a:p>
          <a:p>
            <a:pPr>
              <a:spcBef>
                <a:spcPts val="1800"/>
              </a:spcBef>
            </a:pPr>
            <a:r>
              <a:rPr lang="en-US" sz="2400" dirty="0" smtClean="0"/>
              <a:t>Agent has 15 minutes to accept</a:t>
            </a:r>
          </a:p>
          <a:p>
            <a:pPr>
              <a:spcBef>
                <a:spcPts val="1800"/>
              </a:spcBef>
            </a:pPr>
            <a:r>
              <a:rPr lang="en-US" sz="2400" dirty="0" smtClean="0"/>
              <a:t>MUST call lead within 15 minutes of accepting</a:t>
            </a:r>
          </a:p>
          <a:p>
            <a:pPr>
              <a:spcBef>
                <a:spcPts val="1800"/>
              </a:spcBef>
            </a:pPr>
            <a:r>
              <a:rPr lang="en-US" sz="2400" dirty="0" smtClean="0"/>
              <a:t>Keeps the appointment</a:t>
            </a:r>
            <a:endParaRPr lang="en-US" sz="2400" dirty="0"/>
          </a:p>
        </p:txBody>
      </p:sp>
    </p:spTree>
    <p:extLst>
      <p:ext uri="{BB962C8B-B14F-4D97-AF65-F5344CB8AC3E}">
        <p14:creationId xmlns:p14="http://schemas.microsoft.com/office/powerpoint/2010/main" val="3552155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47800" y="1589542"/>
            <a:ext cx="5913907" cy="3870277"/>
            <a:chOff x="1782291" y="1589542"/>
            <a:chExt cx="5579416" cy="3870277"/>
          </a:xfrm>
        </p:grpSpPr>
        <p:sp>
          <p:nvSpPr>
            <p:cNvPr id="6" name="Freeform 5"/>
            <p:cNvSpPr/>
            <p:nvPr/>
          </p:nvSpPr>
          <p:spPr>
            <a:xfrm>
              <a:off x="3519785" y="1589542"/>
              <a:ext cx="2339037" cy="1458458"/>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Lender</a:t>
              </a:r>
              <a:br>
                <a:rPr lang="en-US" sz="3000" kern="1200" dirty="0" smtClean="0"/>
              </a:br>
              <a:r>
                <a:rPr lang="en-US" sz="3000" kern="1200" dirty="0" smtClean="0"/>
                <a:t>Asset Management</a:t>
              </a:r>
              <a:endParaRPr lang="en-US" sz="3000" kern="1200" dirty="0"/>
            </a:p>
          </p:txBody>
        </p:sp>
        <p:sp>
          <p:nvSpPr>
            <p:cNvPr id="7" name="Freeform 6"/>
            <p:cNvSpPr/>
            <p:nvPr/>
          </p:nvSpPr>
          <p:spPr>
            <a:xfrm rot="3600000">
              <a:off x="4913730" y="3434499"/>
              <a:ext cx="1096445" cy="368275"/>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0" y="184138"/>
                  </a:moveTo>
                  <a:lnTo>
                    <a:pt x="184138" y="0"/>
                  </a:lnTo>
                  <a:lnTo>
                    <a:pt x="184138" y="73655"/>
                  </a:lnTo>
                  <a:lnTo>
                    <a:pt x="912308" y="73655"/>
                  </a:lnTo>
                  <a:lnTo>
                    <a:pt x="912308" y="0"/>
                  </a:lnTo>
                  <a:lnTo>
                    <a:pt x="1096445" y="184138"/>
                  </a:lnTo>
                  <a:lnTo>
                    <a:pt x="912308" y="368275"/>
                  </a:lnTo>
                  <a:lnTo>
                    <a:pt x="912308" y="294620"/>
                  </a:lnTo>
                  <a:lnTo>
                    <a:pt x="184138" y="294620"/>
                  </a:lnTo>
                  <a:lnTo>
                    <a:pt x="184138" y="368275"/>
                  </a:lnTo>
                  <a:lnTo>
                    <a:pt x="0" y="18413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3" rIns="110482" bIns="73656" numCol="1" spcCol="1270" anchor="ctr" anchorCtr="0">
              <a:noAutofit/>
            </a:bodyPr>
            <a:lstStyle/>
            <a:p>
              <a:pPr lvl="0" algn="ctr" defTabSz="666750">
                <a:lnSpc>
                  <a:spcPct val="90000"/>
                </a:lnSpc>
                <a:spcBef>
                  <a:spcPct val="0"/>
                </a:spcBef>
                <a:spcAft>
                  <a:spcPct val="35000"/>
                </a:spcAft>
              </a:pPr>
              <a:endParaRPr lang="en-US" sz="1500" kern="1200"/>
            </a:p>
          </p:txBody>
        </p:sp>
        <p:sp>
          <p:nvSpPr>
            <p:cNvPr id="8" name="Freeform 7"/>
            <p:cNvSpPr/>
            <p:nvPr/>
          </p:nvSpPr>
          <p:spPr>
            <a:xfrm>
              <a:off x="5257278" y="4407605"/>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4"/>
            </a:lnRef>
            <a:fillRef idx="3">
              <a:schemeClr val="accent4"/>
            </a:fillRef>
            <a:effectRef idx="3">
              <a:schemeClr val="accent4"/>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Real Estate Brokerage</a:t>
              </a:r>
              <a:endParaRPr lang="en-US" sz="3000" kern="1200" dirty="0"/>
            </a:p>
          </p:txBody>
        </p:sp>
        <p:sp>
          <p:nvSpPr>
            <p:cNvPr id="9" name="Freeform 8"/>
            <p:cNvSpPr/>
            <p:nvPr/>
          </p:nvSpPr>
          <p:spPr>
            <a:xfrm rot="21600000">
              <a:off x="4023777" y="4749574"/>
              <a:ext cx="1096446" cy="368276"/>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1096445" y="184137"/>
                  </a:moveTo>
                  <a:lnTo>
                    <a:pt x="912307" y="368274"/>
                  </a:lnTo>
                  <a:lnTo>
                    <a:pt x="912307" y="294619"/>
                  </a:lnTo>
                  <a:lnTo>
                    <a:pt x="184137" y="294619"/>
                  </a:lnTo>
                  <a:lnTo>
                    <a:pt x="184137" y="368274"/>
                  </a:lnTo>
                  <a:lnTo>
                    <a:pt x="0" y="184137"/>
                  </a:lnTo>
                  <a:lnTo>
                    <a:pt x="184137" y="1"/>
                  </a:lnTo>
                  <a:lnTo>
                    <a:pt x="184137" y="73656"/>
                  </a:lnTo>
                  <a:lnTo>
                    <a:pt x="912307" y="73656"/>
                  </a:lnTo>
                  <a:lnTo>
                    <a:pt x="912307" y="1"/>
                  </a:lnTo>
                  <a:lnTo>
                    <a:pt x="1096445" y="184137"/>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6" rIns="110484" bIns="73655" numCol="1" spcCol="1270" anchor="ctr" anchorCtr="0">
              <a:noAutofit/>
            </a:bodyPr>
            <a:lstStyle/>
            <a:p>
              <a:pPr lvl="0" algn="ctr" defTabSz="666750">
                <a:lnSpc>
                  <a:spcPct val="90000"/>
                </a:lnSpc>
                <a:spcBef>
                  <a:spcPct val="0"/>
                </a:spcBef>
                <a:spcAft>
                  <a:spcPct val="35000"/>
                </a:spcAft>
              </a:pPr>
              <a:endParaRPr lang="en-US" sz="1500" kern="1200"/>
            </a:p>
          </p:txBody>
        </p:sp>
        <p:sp>
          <p:nvSpPr>
            <p:cNvPr id="10" name="Freeform 9"/>
            <p:cNvSpPr/>
            <p:nvPr/>
          </p:nvSpPr>
          <p:spPr>
            <a:xfrm>
              <a:off x="1782291" y="4407605"/>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Mortgage </a:t>
              </a:r>
              <a:br>
                <a:rPr lang="en-US" sz="3000" kern="1200" dirty="0" smtClean="0"/>
              </a:br>
              <a:r>
                <a:rPr lang="en-US" sz="3000" kern="1200" dirty="0" smtClean="0"/>
                <a:t>Loan Officer</a:t>
              </a:r>
              <a:endParaRPr lang="en-US" sz="3000" kern="1200" dirty="0"/>
            </a:p>
          </p:txBody>
        </p:sp>
        <p:sp>
          <p:nvSpPr>
            <p:cNvPr id="11" name="Freeform 10"/>
            <p:cNvSpPr/>
            <p:nvPr/>
          </p:nvSpPr>
          <p:spPr>
            <a:xfrm rot="18000000">
              <a:off x="3089946" y="3434499"/>
              <a:ext cx="1096445" cy="368275"/>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0" y="184138"/>
                  </a:moveTo>
                  <a:lnTo>
                    <a:pt x="184138" y="0"/>
                  </a:lnTo>
                  <a:lnTo>
                    <a:pt x="184138" y="73655"/>
                  </a:lnTo>
                  <a:lnTo>
                    <a:pt x="912308" y="73655"/>
                  </a:lnTo>
                  <a:lnTo>
                    <a:pt x="912308" y="0"/>
                  </a:lnTo>
                  <a:lnTo>
                    <a:pt x="1096445" y="184138"/>
                  </a:lnTo>
                  <a:lnTo>
                    <a:pt x="912308" y="368275"/>
                  </a:lnTo>
                  <a:lnTo>
                    <a:pt x="912308" y="294620"/>
                  </a:lnTo>
                  <a:lnTo>
                    <a:pt x="184138" y="294620"/>
                  </a:lnTo>
                  <a:lnTo>
                    <a:pt x="184138" y="368275"/>
                  </a:lnTo>
                  <a:lnTo>
                    <a:pt x="0" y="18413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5" rIns="110482" bIns="73654" numCol="1" spcCol="1270" anchor="ctr" anchorCtr="0">
              <a:noAutofit/>
            </a:bodyPr>
            <a:lstStyle/>
            <a:p>
              <a:pPr lvl="0" algn="ctr" defTabSz="666750">
                <a:lnSpc>
                  <a:spcPct val="90000"/>
                </a:lnSpc>
                <a:spcBef>
                  <a:spcPct val="0"/>
                </a:spcBef>
                <a:spcAft>
                  <a:spcPct val="35000"/>
                </a:spcAft>
              </a:pPr>
              <a:endParaRPr lang="en-US" sz="1500" kern="1200"/>
            </a:p>
          </p:txBody>
        </p:sp>
      </p:grpSp>
      <p:sp>
        <p:nvSpPr>
          <p:cNvPr id="13" name="Title 12"/>
          <p:cNvSpPr>
            <a:spLocks noGrp="1"/>
          </p:cNvSpPr>
          <p:nvPr>
            <p:ph type="title"/>
          </p:nvPr>
        </p:nvSpPr>
        <p:spPr/>
        <p:txBody>
          <a:bodyPr/>
          <a:lstStyle/>
          <a:p>
            <a:r>
              <a:rPr lang="en-US" b="1" dirty="0" smtClean="0"/>
              <a:t>The Players</a:t>
            </a:r>
            <a:endParaRPr lang="en-US" b="1" dirty="0"/>
          </a:p>
        </p:txBody>
      </p:sp>
    </p:spTree>
    <p:extLst>
      <p:ext uri="{BB962C8B-B14F-4D97-AF65-F5344CB8AC3E}">
        <p14:creationId xmlns:p14="http://schemas.microsoft.com/office/powerpoint/2010/main" val="438236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49400" y="1295400"/>
            <a:ext cx="2057400" cy="1447800"/>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Lender</a:t>
            </a:r>
            <a:br>
              <a:rPr lang="en-US" dirty="0" smtClean="0"/>
            </a:br>
            <a:r>
              <a:rPr lang="en-US" dirty="0" smtClean="0"/>
              <a:t>Manages</a:t>
            </a:r>
            <a:br>
              <a:rPr lang="en-US" dirty="0" smtClean="0"/>
            </a:br>
            <a:r>
              <a:rPr lang="en-US" dirty="0" smtClean="0"/>
              <a:t>Assets</a:t>
            </a:r>
            <a:endParaRPr lang="en-US" dirty="0"/>
          </a:p>
        </p:txBody>
      </p:sp>
      <p:sp>
        <p:nvSpPr>
          <p:cNvPr id="5" name="Rounded Rectangle 4"/>
          <p:cNvSpPr/>
          <p:nvPr/>
        </p:nvSpPr>
        <p:spPr>
          <a:xfrm>
            <a:off x="5562600" y="13335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REO</a:t>
            </a:r>
            <a:br>
              <a:rPr lang="en-US" dirty="0" smtClean="0"/>
            </a:br>
            <a:r>
              <a:rPr lang="en-US" dirty="0" smtClean="0"/>
              <a:t>Listing Agent</a:t>
            </a:r>
            <a:endParaRPr lang="en-US" dirty="0"/>
          </a:p>
        </p:txBody>
      </p:sp>
      <p:sp>
        <p:nvSpPr>
          <p:cNvPr id="6" name="Rounded Rectangle 5"/>
          <p:cNvSpPr/>
          <p:nvPr/>
        </p:nvSpPr>
        <p:spPr>
          <a:xfrm>
            <a:off x="5867400" y="38100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Buyer-side/</a:t>
            </a:r>
            <a:br>
              <a:rPr lang="en-US" dirty="0" smtClean="0"/>
            </a:br>
            <a:r>
              <a:rPr lang="en-US" dirty="0" smtClean="0"/>
              <a:t>Short-Sale</a:t>
            </a:r>
            <a:br>
              <a:rPr lang="en-US" dirty="0" smtClean="0"/>
            </a:br>
            <a:r>
              <a:rPr lang="en-US" dirty="0" smtClean="0"/>
              <a:t>Agent</a:t>
            </a:r>
            <a:endParaRPr lang="en-US" dirty="0"/>
          </a:p>
        </p:txBody>
      </p:sp>
      <p:sp>
        <p:nvSpPr>
          <p:cNvPr id="7" name="Rounded Rectangle 6"/>
          <p:cNvSpPr/>
          <p:nvPr/>
        </p:nvSpPr>
        <p:spPr>
          <a:xfrm>
            <a:off x="1066800" y="38100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cxnSp>
        <p:nvCxnSpPr>
          <p:cNvPr id="13" name="Straight Arrow Connector 12"/>
          <p:cNvCxnSpPr/>
          <p:nvPr/>
        </p:nvCxnSpPr>
        <p:spPr>
          <a:xfrm>
            <a:off x="3606800" y="2305050"/>
            <a:ext cx="1879600" cy="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225800" y="2781300"/>
            <a:ext cx="2641600" cy="13335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620000">
            <a:off x="2756457" y="3343651"/>
            <a:ext cx="3201582" cy="369332"/>
          </a:xfrm>
          <a:prstGeom prst="rect">
            <a:avLst/>
          </a:prstGeom>
          <a:noFill/>
        </p:spPr>
        <p:txBody>
          <a:bodyPr wrap="none" rtlCol="0">
            <a:spAutoFit/>
          </a:bodyPr>
          <a:lstStyle/>
          <a:p>
            <a:r>
              <a:rPr lang="en-US" dirty="0" smtClean="0"/>
              <a:t>Lender provides short sale leads</a:t>
            </a:r>
            <a:endParaRPr lang="en-US" dirty="0"/>
          </a:p>
        </p:txBody>
      </p:sp>
      <p:cxnSp>
        <p:nvCxnSpPr>
          <p:cNvPr id="21" name="Straight Arrow Connector 20"/>
          <p:cNvCxnSpPr/>
          <p:nvPr/>
        </p:nvCxnSpPr>
        <p:spPr>
          <a:xfrm>
            <a:off x="3200400" y="4876800"/>
            <a:ext cx="2514291"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481247" y="5334000"/>
            <a:ext cx="4251741" cy="646331"/>
          </a:xfrm>
          <a:prstGeom prst="rect">
            <a:avLst/>
          </a:prstGeom>
          <a:noFill/>
        </p:spPr>
        <p:txBody>
          <a:bodyPr wrap="none" rtlCol="0">
            <a:spAutoFit/>
          </a:bodyPr>
          <a:lstStyle/>
          <a:p>
            <a:pPr algn="ctr"/>
            <a:r>
              <a:rPr lang="en-US" dirty="0" smtClean="0"/>
              <a:t>Buyer/Short Sale agent and Loan officer </a:t>
            </a:r>
            <a:br>
              <a:rPr lang="en-US" dirty="0" smtClean="0"/>
            </a:br>
            <a:r>
              <a:rPr lang="en-US" dirty="0" smtClean="0"/>
              <a:t>work closely to close buyers and mortgages</a:t>
            </a:r>
            <a:endParaRPr lang="en-US" dirty="0"/>
          </a:p>
        </p:txBody>
      </p:sp>
      <p:sp>
        <p:nvSpPr>
          <p:cNvPr id="23" name="Title 22"/>
          <p:cNvSpPr>
            <a:spLocks noGrp="1"/>
          </p:cNvSpPr>
          <p:nvPr>
            <p:ph type="title"/>
          </p:nvPr>
        </p:nvSpPr>
        <p:spPr/>
        <p:txBody>
          <a:bodyPr/>
          <a:lstStyle/>
          <a:p>
            <a:r>
              <a:rPr lang="en-US" b="1" dirty="0" smtClean="0"/>
              <a:t>Relationships</a:t>
            </a:r>
            <a:endParaRPr lang="en-US" b="1" dirty="0"/>
          </a:p>
        </p:txBody>
      </p:sp>
      <p:sp>
        <p:nvSpPr>
          <p:cNvPr id="25" name="TextBox 24"/>
          <p:cNvSpPr txBox="1"/>
          <p:nvPr/>
        </p:nvSpPr>
        <p:spPr>
          <a:xfrm>
            <a:off x="3352800" y="4495800"/>
            <a:ext cx="2197718" cy="369332"/>
          </a:xfrm>
          <a:prstGeom prst="rect">
            <a:avLst/>
          </a:prstGeom>
          <a:noFill/>
        </p:spPr>
        <p:txBody>
          <a:bodyPr wrap="none" rtlCol="0">
            <a:spAutoFit/>
          </a:bodyPr>
          <a:lstStyle/>
          <a:p>
            <a:r>
              <a:rPr lang="en-US" dirty="0" smtClean="0"/>
              <a:t>Jointly incubate leads</a:t>
            </a:r>
            <a:endParaRPr lang="en-US" dirty="0"/>
          </a:p>
        </p:txBody>
      </p:sp>
    </p:spTree>
    <p:extLst>
      <p:ext uri="{BB962C8B-B14F-4D97-AF65-F5344CB8AC3E}">
        <p14:creationId xmlns:p14="http://schemas.microsoft.com/office/powerpoint/2010/main" val="6396438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81603" y="1295400"/>
            <a:ext cx="2057400" cy="1447800"/>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Lender</a:t>
            </a:r>
            <a:br>
              <a:rPr lang="en-US" dirty="0" smtClean="0"/>
            </a:br>
            <a:r>
              <a:rPr lang="en-US" dirty="0" smtClean="0"/>
              <a:t>Manage</a:t>
            </a:r>
            <a:br>
              <a:rPr lang="en-US" dirty="0" smtClean="0"/>
            </a:br>
            <a:r>
              <a:rPr lang="en-US" dirty="0" smtClean="0"/>
              <a:t>Assets</a:t>
            </a:r>
            <a:endParaRPr lang="en-US" dirty="0"/>
          </a:p>
        </p:txBody>
      </p:sp>
      <p:sp>
        <p:nvSpPr>
          <p:cNvPr id="6" name="Rounded Rectangle 5"/>
          <p:cNvSpPr/>
          <p:nvPr/>
        </p:nvSpPr>
        <p:spPr>
          <a:xfrm>
            <a:off x="5871003" y="32766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a:t>
            </a:r>
            <a:br>
              <a:rPr lang="en-US" dirty="0" smtClean="0"/>
            </a:br>
            <a:r>
              <a:rPr lang="en-US" dirty="0" smtClean="0"/>
              <a:t>Short-Sale</a:t>
            </a:r>
            <a:br>
              <a:rPr lang="en-US" dirty="0" smtClean="0"/>
            </a:br>
            <a:r>
              <a:rPr lang="en-US" dirty="0" smtClean="0"/>
              <a:t>Agent</a:t>
            </a:r>
            <a:endParaRPr lang="en-US" dirty="0"/>
          </a:p>
        </p:txBody>
      </p:sp>
      <p:sp>
        <p:nvSpPr>
          <p:cNvPr id="9" name="Rounded Rectangle 8"/>
          <p:cNvSpPr/>
          <p:nvPr/>
        </p:nvSpPr>
        <p:spPr>
          <a:xfrm>
            <a:off x="3124200" y="4724400"/>
            <a:ext cx="2895600" cy="6858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Open House event</a:t>
            </a:r>
            <a:endParaRPr lang="en-US" dirty="0"/>
          </a:p>
        </p:txBody>
      </p:sp>
      <p:cxnSp>
        <p:nvCxnSpPr>
          <p:cNvPr id="11" name="Straight Arrow Connector 10"/>
          <p:cNvCxnSpPr>
            <a:endCxn id="9" idx="0"/>
          </p:cNvCxnSpPr>
          <p:nvPr/>
        </p:nvCxnSpPr>
        <p:spPr>
          <a:xfrm flipH="1">
            <a:off x="4572000" y="2362200"/>
            <a:ext cx="990600" cy="2362200"/>
          </a:xfrm>
          <a:prstGeom prst="straightConnector1">
            <a:avLst/>
          </a:prstGeom>
          <a:ln w="38100">
            <a:solidFill>
              <a:schemeClr val="accent1">
                <a:lumMod val="40000"/>
                <a:lumOff val="60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23403" y="47625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496103" y="4114800"/>
            <a:ext cx="21717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5" name="Title 24"/>
          <p:cNvSpPr>
            <a:spLocks noGrp="1"/>
          </p:cNvSpPr>
          <p:nvPr>
            <p:ph type="title"/>
          </p:nvPr>
        </p:nvSpPr>
        <p:spPr/>
        <p:txBody>
          <a:bodyPr/>
          <a:lstStyle/>
          <a:p>
            <a:r>
              <a:rPr lang="en-US" b="1" dirty="0" smtClean="0"/>
              <a:t>Open House Event</a:t>
            </a:r>
            <a:endParaRPr lang="en-US" b="1" dirty="0"/>
          </a:p>
        </p:txBody>
      </p:sp>
      <p:sp>
        <p:nvSpPr>
          <p:cNvPr id="26" name="TextBox 25"/>
          <p:cNvSpPr txBox="1"/>
          <p:nvPr/>
        </p:nvSpPr>
        <p:spPr>
          <a:xfrm>
            <a:off x="4581953" y="2754868"/>
            <a:ext cx="4259628" cy="369332"/>
          </a:xfrm>
          <a:prstGeom prst="rect">
            <a:avLst/>
          </a:prstGeom>
          <a:noFill/>
        </p:spPr>
        <p:txBody>
          <a:bodyPr wrap="none" rtlCol="0">
            <a:spAutoFit/>
          </a:bodyPr>
          <a:lstStyle/>
          <a:p>
            <a:r>
              <a:rPr lang="en-US" dirty="0" smtClean="0"/>
              <a:t>or other brokerage agent provides property</a:t>
            </a:r>
            <a:endParaRPr lang="en-US" dirty="0"/>
          </a:p>
        </p:txBody>
      </p:sp>
      <p:sp>
        <p:nvSpPr>
          <p:cNvPr id="27" name="TextBox 26"/>
          <p:cNvSpPr txBox="1"/>
          <p:nvPr/>
        </p:nvSpPr>
        <p:spPr>
          <a:xfrm>
            <a:off x="2192462" y="5410200"/>
            <a:ext cx="4674934" cy="923330"/>
          </a:xfrm>
          <a:prstGeom prst="rect">
            <a:avLst/>
          </a:prstGeom>
          <a:noFill/>
        </p:spPr>
        <p:txBody>
          <a:bodyPr wrap="none" rtlCol="0">
            <a:spAutoFit/>
          </a:bodyPr>
          <a:lstStyle/>
          <a:p>
            <a:r>
              <a:rPr lang="en-US" dirty="0" smtClean="0"/>
              <a:t>Loan Officer and Buyer agent hold open house.</a:t>
            </a:r>
            <a:br>
              <a:rPr lang="en-US" dirty="0" smtClean="0"/>
            </a:br>
            <a:r>
              <a:rPr lang="en-US" dirty="0" smtClean="0"/>
              <a:t>Capture leads and make appointments for both </a:t>
            </a:r>
            <a:br>
              <a:rPr lang="en-US" dirty="0" smtClean="0"/>
            </a:br>
            <a:r>
              <a:rPr lang="en-US" dirty="0" smtClean="0"/>
              <a:t>Buyer-side agent and Loan Officer</a:t>
            </a:r>
            <a:endParaRPr lang="en-US" dirty="0"/>
          </a:p>
        </p:txBody>
      </p:sp>
      <p:sp>
        <p:nvSpPr>
          <p:cNvPr id="7" name="Rounded Rectangle 6"/>
          <p:cNvSpPr/>
          <p:nvPr/>
        </p:nvSpPr>
        <p:spPr>
          <a:xfrm>
            <a:off x="1260903" y="32639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sp>
        <p:nvSpPr>
          <p:cNvPr id="5" name="Rounded Rectangle 4"/>
          <p:cNvSpPr/>
          <p:nvPr/>
        </p:nvSpPr>
        <p:spPr>
          <a:xfrm>
            <a:off x="5486400" y="12954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REO</a:t>
            </a:r>
            <a:br>
              <a:rPr lang="en-US" dirty="0" smtClean="0"/>
            </a:br>
            <a:r>
              <a:rPr lang="en-US" dirty="0" smtClean="0"/>
              <a:t>Listing Agent</a:t>
            </a:r>
            <a:endParaRPr lang="en-US" dirty="0"/>
          </a:p>
        </p:txBody>
      </p:sp>
      <p:cxnSp>
        <p:nvCxnSpPr>
          <p:cNvPr id="33" name="Straight Arrow Connector 32"/>
          <p:cNvCxnSpPr/>
          <p:nvPr/>
        </p:nvCxnSpPr>
        <p:spPr>
          <a:xfrm>
            <a:off x="2540000" y="47625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44250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871003" y="24511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a:t>
            </a:r>
            <a:br>
              <a:rPr lang="en-US" dirty="0" smtClean="0"/>
            </a:br>
            <a:r>
              <a:rPr lang="en-US" dirty="0" smtClean="0"/>
              <a:t>Short-Sale</a:t>
            </a:r>
            <a:br>
              <a:rPr lang="en-US" dirty="0" smtClean="0"/>
            </a:br>
            <a:r>
              <a:rPr lang="en-US" dirty="0" smtClean="0"/>
              <a:t>Agent</a:t>
            </a:r>
            <a:endParaRPr lang="en-US" dirty="0"/>
          </a:p>
        </p:txBody>
      </p:sp>
      <p:sp>
        <p:nvSpPr>
          <p:cNvPr id="9" name="Rounded Rectangle 8"/>
          <p:cNvSpPr/>
          <p:nvPr/>
        </p:nvSpPr>
        <p:spPr>
          <a:xfrm>
            <a:off x="3124200" y="4191000"/>
            <a:ext cx="2895600" cy="6858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Open House event</a:t>
            </a:r>
            <a:endParaRPr lang="en-US" dirty="0"/>
          </a:p>
        </p:txBody>
      </p:sp>
      <p:cxnSp>
        <p:nvCxnSpPr>
          <p:cNvPr id="11" name="Straight Arrow Connector 10"/>
          <p:cNvCxnSpPr/>
          <p:nvPr/>
        </p:nvCxnSpPr>
        <p:spPr>
          <a:xfrm flipH="1">
            <a:off x="4953000" y="1860365"/>
            <a:ext cx="1028700" cy="2248085"/>
          </a:xfrm>
          <a:prstGeom prst="straightConnector1">
            <a:avLst/>
          </a:prstGeom>
          <a:ln w="38100">
            <a:solidFill>
              <a:schemeClr val="accent1">
                <a:lumMod val="40000"/>
                <a:lumOff val="60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23403" y="39370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496103" y="3289300"/>
            <a:ext cx="21717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5" name="Title 24"/>
          <p:cNvSpPr>
            <a:spLocks noGrp="1"/>
          </p:cNvSpPr>
          <p:nvPr>
            <p:ph type="title"/>
          </p:nvPr>
        </p:nvSpPr>
        <p:spPr/>
        <p:txBody>
          <a:bodyPr/>
          <a:lstStyle/>
          <a:p>
            <a:r>
              <a:rPr lang="en-US" b="1" dirty="0" smtClean="0"/>
              <a:t>Open House Event</a:t>
            </a:r>
            <a:endParaRPr lang="en-US" b="1" dirty="0"/>
          </a:p>
        </p:txBody>
      </p:sp>
      <p:sp>
        <p:nvSpPr>
          <p:cNvPr id="26" name="TextBox 25"/>
          <p:cNvSpPr txBox="1"/>
          <p:nvPr/>
        </p:nvSpPr>
        <p:spPr>
          <a:xfrm>
            <a:off x="5486400" y="1524000"/>
            <a:ext cx="3435684" cy="369332"/>
          </a:xfrm>
          <a:prstGeom prst="rect">
            <a:avLst/>
          </a:prstGeom>
          <a:noFill/>
        </p:spPr>
        <p:txBody>
          <a:bodyPr wrap="none" rtlCol="0">
            <a:spAutoFit/>
          </a:bodyPr>
          <a:lstStyle/>
          <a:p>
            <a:r>
              <a:rPr lang="en-US" dirty="0" smtClean="0"/>
              <a:t>Brokerage agent provides property</a:t>
            </a:r>
            <a:endParaRPr lang="en-US" dirty="0"/>
          </a:p>
        </p:txBody>
      </p:sp>
      <p:sp>
        <p:nvSpPr>
          <p:cNvPr id="27" name="TextBox 26"/>
          <p:cNvSpPr txBox="1"/>
          <p:nvPr/>
        </p:nvSpPr>
        <p:spPr>
          <a:xfrm>
            <a:off x="2192462" y="4944070"/>
            <a:ext cx="4674934" cy="923330"/>
          </a:xfrm>
          <a:prstGeom prst="rect">
            <a:avLst/>
          </a:prstGeom>
          <a:noFill/>
        </p:spPr>
        <p:txBody>
          <a:bodyPr wrap="none" rtlCol="0">
            <a:spAutoFit/>
          </a:bodyPr>
          <a:lstStyle/>
          <a:p>
            <a:r>
              <a:rPr lang="en-US" dirty="0" smtClean="0"/>
              <a:t>Loan Officer and Buyer agent hold open house.</a:t>
            </a:r>
            <a:br>
              <a:rPr lang="en-US" dirty="0" smtClean="0"/>
            </a:br>
            <a:r>
              <a:rPr lang="en-US" dirty="0" smtClean="0"/>
              <a:t>Capture leads and make appointments for both </a:t>
            </a:r>
            <a:br>
              <a:rPr lang="en-US" dirty="0" smtClean="0"/>
            </a:br>
            <a:r>
              <a:rPr lang="en-US" dirty="0" smtClean="0"/>
              <a:t>Buyer-side agent and Loan Officer</a:t>
            </a:r>
            <a:endParaRPr lang="en-US" dirty="0"/>
          </a:p>
        </p:txBody>
      </p:sp>
      <p:sp>
        <p:nvSpPr>
          <p:cNvPr id="7" name="Rounded Rectangle 6"/>
          <p:cNvSpPr/>
          <p:nvPr/>
        </p:nvSpPr>
        <p:spPr>
          <a:xfrm>
            <a:off x="1260903" y="24384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cxnSp>
        <p:nvCxnSpPr>
          <p:cNvPr id="33" name="Straight Arrow Connector 32"/>
          <p:cNvCxnSpPr/>
          <p:nvPr/>
        </p:nvCxnSpPr>
        <p:spPr>
          <a:xfrm>
            <a:off x="2540000" y="39370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8372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In-Brokerage Organization</a:t>
            </a:r>
            <a:endParaRPr lang="en-US" b="1" dirty="0"/>
          </a:p>
        </p:txBody>
      </p:sp>
      <p:graphicFrame>
        <p:nvGraphicFramePr>
          <p:cNvPr id="3" name="Diagram 2"/>
          <p:cNvGraphicFramePr/>
          <p:nvPr>
            <p:extLst>
              <p:ext uri="{D42A27DB-BD31-4B8C-83A1-F6EECF244321}">
                <p14:modId xmlns:p14="http://schemas.microsoft.com/office/powerpoint/2010/main" val="1644243413"/>
              </p:ext>
            </p:extLst>
          </p:nvPr>
        </p:nvGraphicFramePr>
        <p:xfrm>
          <a:off x="838200" y="1600200"/>
          <a:ext cx="7010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TextBox 20"/>
          <p:cNvSpPr txBox="1"/>
          <p:nvPr/>
        </p:nvSpPr>
        <p:spPr>
          <a:xfrm>
            <a:off x="4343400" y="2971800"/>
            <a:ext cx="1856534" cy="523220"/>
          </a:xfrm>
          <a:prstGeom prst="rect">
            <a:avLst/>
          </a:prstGeom>
          <a:noFill/>
        </p:spPr>
        <p:txBody>
          <a:bodyPr wrap="none" rtlCol="0">
            <a:spAutoFit/>
          </a:bodyPr>
          <a:lstStyle/>
          <a:p>
            <a:r>
              <a:rPr lang="en-US" sz="1400" b="1" dirty="0" smtClean="0"/>
              <a:t>Buyer-side/Short Sale </a:t>
            </a:r>
            <a:br>
              <a:rPr lang="en-US" sz="1400" b="1" dirty="0" smtClean="0"/>
            </a:br>
            <a:r>
              <a:rPr lang="en-US" sz="1400" b="1" dirty="0" smtClean="0"/>
              <a:t>realtor team members</a:t>
            </a:r>
            <a:endParaRPr lang="en-US" sz="1400" b="1" dirty="0"/>
          </a:p>
        </p:txBody>
      </p:sp>
      <p:grpSp>
        <p:nvGrpSpPr>
          <p:cNvPr id="4" name="Group 3"/>
          <p:cNvGrpSpPr/>
          <p:nvPr/>
        </p:nvGrpSpPr>
        <p:grpSpPr>
          <a:xfrm>
            <a:off x="2240132" y="5410200"/>
            <a:ext cx="4465468" cy="845799"/>
            <a:chOff x="1143000" y="5410200"/>
            <a:chExt cx="4465468" cy="845799"/>
          </a:xfrm>
        </p:grpSpPr>
        <p:grpSp>
          <p:nvGrpSpPr>
            <p:cNvPr id="8" name="Group 27"/>
            <p:cNvGrpSpPr>
              <a:grpSpLocks/>
            </p:cNvGrpSpPr>
            <p:nvPr/>
          </p:nvGrpSpPr>
          <p:grpSpPr bwMode="auto">
            <a:xfrm>
              <a:off x="3352800" y="5410200"/>
              <a:ext cx="639763" cy="688975"/>
              <a:chOff x="2295191" y="4445958"/>
              <a:chExt cx="687285" cy="816491"/>
            </a:xfrm>
          </p:grpSpPr>
          <p:pic>
            <p:nvPicPr>
              <p:cNvPr id="9"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0"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2" name="Group 155"/>
            <p:cNvGrpSpPr>
              <a:grpSpLocks/>
            </p:cNvGrpSpPr>
            <p:nvPr/>
          </p:nvGrpSpPr>
          <p:grpSpPr bwMode="auto">
            <a:xfrm>
              <a:off x="3886200" y="5501243"/>
              <a:ext cx="696913" cy="720725"/>
              <a:chOff x="2226606" y="3430501"/>
              <a:chExt cx="735834" cy="840654"/>
            </a:xfrm>
          </p:grpSpPr>
          <p:pic>
            <p:nvPicPr>
              <p:cNvPr id="13"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4"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5"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6" name="Group 27"/>
            <p:cNvGrpSpPr>
              <a:grpSpLocks/>
            </p:cNvGrpSpPr>
            <p:nvPr/>
          </p:nvGrpSpPr>
          <p:grpSpPr bwMode="auto">
            <a:xfrm>
              <a:off x="4968705" y="5413375"/>
              <a:ext cx="639763" cy="688975"/>
              <a:chOff x="2295191" y="4445958"/>
              <a:chExt cx="687285" cy="816491"/>
            </a:xfrm>
          </p:grpSpPr>
          <p:pic>
            <p:nvPicPr>
              <p:cNvPr id="17"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8"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9"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22" name="Group 155"/>
            <p:cNvGrpSpPr>
              <a:grpSpLocks/>
            </p:cNvGrpSpPr>
            <p:nvPr/>
          </p:nvGrpSpPr>
          <p:grpSpPr bwMode="auto">
            <a:xfrm flipH="1">
              <a:off x="2667000" y="5535274"/>
              <a:ext cx="696913" cy="720725"/>
              <a:chOff x="2226606" y="3430501"/>
              <a:chExt cx="735834" cy="840654"/>
            </a:xfrm>
          </p:grpSpPr>
          <p:pic>
            <p:nvPicPr>
              <p:cNvPr id="23"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4"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5"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26" name="Group 27"/>
            <p:cNvGrpSpPr>
              <a:grpSpLocks/>
            </p:cNvGrpSpPr>
            <p:nvPr/>
          </p:nvGrpSpPr>
          <p:grpSpPr bwMode="auto">
            <a:xfrm>
              <a:off x="4495800" y="5565775"/>
              <a:ext cx="639763" cy="688975"/>
              <a:chOff x="2295191" y="4445958"/>
              <a:chExt cx="687285" cy="816491"/>
            </a:xfrm>
          </p:grpSpPr>
          <p:pic>
            <p:nvPicPr>
              <p:cNvPr id="27"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8"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9"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30" name="Group 155"/>
            <p:cNvGrpSpPr>
              <a:grpSpLocks/>
            </p:cNvGrpSpPr>
            <p:nvPr/>
          </p:nvGrpSpPr>
          <p:grpSpPr bwMode="auto">
            <a:xfrm>
              <a:off x="1143000" y="5501243"/>
              <a:ext cx="696913" cy="720725"/>
              <a:chOff x="2226606" y="3430501"/>
              <a:chExt cx="735834" cy="840654"/>
            </a:xfrm>
          </p:grpSpPr>
          <p:pic>
            <p:nvPicPr>
              <p:cNvPr id="31"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2"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3"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34" name="Group 27"/>
            <p:cNvGrpSpPr>
              <a:grpSpLocks/>
            </p:cNvGrpSpPr>
            <p:nvPr/>
          </p:nvGrpSpPr>
          <p:grpSpPr bwMode="auto">
            <a:xfrm>
              <a:off x="1905000" y="5507161"/>
              <a:ext cx="639763" cy="688975"/>
              <a:chOff x="2295191" y="4445958"/>
              <a:chExt cx="687285" cy="816491"/>
            </a:xfrm>
          </p:grpSpPr>
          <p:pic>
            <p:nvPicPr>
              <p:cNvPr id="35"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6"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7"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spTree>
    <p:extLst>
      <p:ext uri="{BB962C8B-B14F-4D97-AF65-F5344CB8AC3E}">
        <p14:creationId xmlns:p14="http://schemas.microsoft.com/office/powerpoint/2010/main" val="14765236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Agent Selection Process</a:t>
            </a:r>
            <a:endParaRPr lang="en-US" b="1" dirty="0"/>
          </a:p>
        </p:txBody>
      </p:sp>
      <p:sp>
        <p:nvSpPr>
          <p:cNvPr id="3" name="Oval 2"/>
          <p:cNvSpPr/>
          <p:nvPr/>
        </p:nvSpPr>
        <p:spPr>
          <a:xfrm>
            <a:off x="1524000" y="2438400"/>
            <a:ext cx="5943600" cy="3733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4" name="Oval 3"/>
          <p:cNvSpPr/>
          <p:nvPr/>
        </p:nvSpPr>
        <p:spPr>
          <a:xfrm>
            <a:off x="2870200" y="3111500"/>
            <a:ext cx="4038600" cy="2667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Sign</a:t>
            </a:r>
            <a:endParaRPr lang="en-US" dirty="0"/>
          </a:p>
        </p:txBody>
      </p:sp>
      <p:sp>
        <p:nvSpPr>
          <p:cNvPr id="5" name="Oval 4"/>
          <p:cNvSpPr/>
          <p:nvPr/>
        </p:nvSpPr>
        <p:spPr>
          <a:xfrm>
            <a:off x="3810000" y="3886200"/>
            <a:ext cx="2586645" cy="1600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smtClean="0"/>
              <a:t>Final Team</a:t>
            </a:r>
            <a:endParaRPr lang="en-US" b="1" dirty="0"/>
          </a:p>
        </p:txBody>
      </p:sp>
      <p:sp>
        <p:nvSpPr>
          <p:cNvPr id="6" name="TextBox 5"/>
          <p:cNvSpPr txBox="1"/>
          <p:nvPr/>
        </p:nvSpPr>
        <p:spPr>
          <a:xfrm>
            <a:off x="1524000" y="1447800"/>
            <a:ext cx="5117683" cy="923330"/>
          </a:xfrm>
          <a:prstGeom prst="rect">
            <a:avLst/>
          </a:prstGeom>
          <a:noFill/>
        </p:spPr>
        <p:txBody>
          <a:bodyPr wrap="none" rtlCol="0">
            <a:spAutoFit/>
          </a:bodyPr>
          <a:lstStyle/>
          <a:p>
            <a:r>
              <a:rPr lang="en-US" dirty="0" smtClean="0"/>
              <a:t>300 agents invited to orientation</a:t>
            </a:r>
          </a:p>
          <a:p>
            <a:r>
              <a:rPr lang="en-US" dirty="0" smtClean="0"/>
              <a:t>150 agents sign the foundation [promise to perform]</a:t>
            </a:r>
          </a:p>
          <a:p>
            <a:r>
              <a:rPr lang="en-US" dirty="0" smtClean="0"/>
              <a:t>100 agent actually perform and stay on the team</a:t>
            </a:r>
            <a:endParaRPr lang="en-US" dirty="0"/>
          </a:p>
        </p:txBody>
      </p:sp>
      <p:sp>
        <p:nvSpPr>
          <p:cNvPr id="8" name="TextBox 7"/>
          <p:cNvSpPr txBox="1"/>
          <p:nvPr/>
        </p:nvSpPr>
        <p:spPr>
          <a:xfrm>
            <a:off x="3462728" y="3429000"/>
            <a:ext cx="2098523" cy="369332"/>
          </a:xfrm>
          <a:prstGeom prst="rect">
            <a:avLst/>
          </a:prstGeom>
          <a:noFill/>
        </p:spPr>
        <p:txBody>
          <a:bodyPr wrap="none" rtlCol="0">
            <a:spAutoFit/>
          </a:bodyPr>
          <a:lstStyle/>
          <a:p>
            <a:r>
              <a:rPr lang="en-US" b="1" dirty="0" smtClean="0">
                <a:solidFill>
                  <a:schemeClr val="bg1"/>
                </a:solidFill>
              </a:rPr>
              <a:t>Sign the Foundation</a:t>
            </a:r>
            <a:endParaRPr lang="en-US" b="1" dirty="0">
              <a:solidFill>
                <a:schemeClr val="bg1"/>
              </a:solidFill>
            </a:endParaRPr>
          </a:p>
        </p:txBody>
      </p:sp>
      <p:sp>
        <p:nvSpPr>
          <p:cNvPr id="9" name="TextBox 8"/>
          <p:cNvSpPr txBox="1"/>
          <p:nvPr/>
        </p:nvSpPr>
        <p:spPr>
          <a:xfrm>
            <a:off x="3016041" y="2705100"/>
            <a:ext cx="2224904" cy="369332"/>
          </a:xfrm>
          <a:prstGeom prst="rect">
            <a:avLst/>
          </a:prstGeom>
          <a:noFill/>
        </p:spPr>
        <p:txBody>
          <a:bodyPr wrap="none" rtlCol="0">
            <a:spAutoFit/>
          </a:bodyPr>
          <a:lstStyle/>
          <a:p>
            <a:r>
              <a:rPr lang="en-US" b="1" dirty="0" smtClean="0">
                <a:solidFill>
                  <a:schemeClr val="bg1"/>
                </a:solidFill>
              </a:rPr>
              <a:t>Invited to orientation</a:t>
            </a:r>
            <a:endParaRPr lang="en-US" b="1" dirty="0">
              <a:solidFill>
                <a:schemeClr val="bg1"/>
              </a:solidFill>
            </a:endParaRPr>
          </a:p>
        </p:txBody>
      </p:sp>
    </p:spTree>
    <p:extLst>
      <p:ext uri="{BB962C8B-B14F-4D97-AF65-F5344CB8AC3E}">
        <p14:creationId xmlns:p14="http://schemas.microsoft.com/office/powerpoint/2010/main" val="3381153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590800"/>
          </a:xfrm>
        </p:spPr>
        <p:txBody>
          <a:bodyPr>
            <a:normAutofit lnSpcReduction="10000"/>
          </a:bodyPr>
          <a:lstStyle/>
          <a:p>
            <a:endParaRPr lang="en-US" cap="none" dirty="0"/>
          </a:p>
          <a:p>
            <a:r>
              <a:rPr lang="en-US" cap="none" dirty="0" smtClean="0"/>
              <a:t>Unified services for</a:t>
            </a:r>
          </a:p>
          <a:p>
            <a:r>
              <a:rPr lang="en-US" cap="none" dirty="0" smtClean="0"/>
              <a:t>REO disposition</a:t>
            </a:r>
          </a:p>
          <a:p>
            <a:r>
              <a:rPr lang="en-US" cap="none" dirty="0" smtClean="0"/>
              <a:t>Short Sale disposition</a:t>
            </a:r>
          </a:p>
          <a:p>
            <a:r>
              <a:rPr lang="en-US" cap="none" dirty="0" smtClean="0"/>
              <a:t>Mortgage Capture</a:t>
            </a:r>
          </a:p>
          <a:p>
            <a:endParaRPr lang="en-US" cap="none" dirty="0" smtClean="0"/>
          </a:p>
          <a:p>
            <a:r>
              <a:rPr lang="en-US" cap="none" dirty="0" smtClean="0"/>
              <a:t>Lenders</a:t>
            </a:r>
          </a:p>
          <a:p>
            <a:r>
              <a:rPr lang="en-US" cap="none" dirty="0" smtClean="0"/>
              <a:t>Mortgage</a:t>
            </a:r>
          </a:p>
          <a:p>
            <a:r>
              <a:rPr lang="en-US" cap="none" dirty="0" smtClean="0"/>
              <a:t>Real Estate</a:t>
            </a:r>
          </a:p>
          <a:p>
            <a:endParaRPr lang="en-US" cap="none" dirty="0"/>
          </a:p>
        </p:txBody>
      </p:sp>
      <p:sp>
        <p:nvSpPr>
          <p:cNvPr id="2" name="Title 1"/>
          <p:cNvSpPr>
            <a:spLocks noGrp="1"/>
          </p:cNvSpPr>
          <p:nvPr>
            <p:ph type="ctrTitle"/>
          </p:nvPr>
        </p:nvSpPr>
        <p:spPr/>
        <p:txBody>
          <a:bodyPr>
            <a:normAutofit fontScale="90000"/>
          </a:bodyPr>
          <a:lstStyle/>
          <a:p>
            <a:r>
              <a:rPr lang="en-US" dirty="0" smtClean="0">
                <a:latin typeface="Bauhaus 93" pitchFamily="82" charset="0"/>
              </a:rPr>
              <a:t/>
            </a:r>
            <a:br>
              <a:rPr lang="en-US" dirty="0" smtClean="0">
                <a:latin typeface="Bauhaus 93" pitchFamily="82" charset="0"/>
              </a:rPr>
            </a:br>
            <a:r>
              <a:rPr lang="en-US" dirty="0" smtClean="0">
                <a:latin typeface="Bauhaus 93" pitchFamily="82" charset="0"/>
              </a:rPr>
              <a:t/>
            </a:r>
            <a:br>
              <a:rPr lang="en-US" dirty="0" smtClean="0">
                <a:latin typeface="Bauhaus 93" pitchFamily="82" charset="0"/>
              </a:rPr>
            </a:br>
            <a:endParaRPr lang="en-US" dirty="0">
              <a:latin typeface="Bauhaus 93"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355" y="762000"/>
            <a:ext cx="5396845" cy="1143000"/>
          </a:xfrm>
          <a:prstGeom prst="rect">
            <a:avLst/>
          </a:prstGeom>
        </p:spPr>
      </p:pic>
      <p:cxnSp>
        <p:nvCxnSpPr>
          <p:cNvPr id="6" name="Straight Connector 5"/>
          <p:cNvCxnSpPr/>
          <p:nvPr/>
        </p:nvCxnSpPr>
        <p:spPr>
          <a:xfrm>
            <a:off x="2971800" y="4343400"/>
            <a:ext cx="3276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9986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 Estate Agent </a:t>
            </a:r>
            <a:r>
              <a:rPr lang="en-US" b="1" dirty="0" smtClean="0"/>
              <a:t>Management</a:t>
            </a:r>
            <a:endParaRPr lang="en-US" b="1" dirty="0"/>
          </a:p>
        </p:txBody>
      </p:sp>
      <p:sp>
        <p:nvSpPr>
          <p:cNvPr id="3" name="Content Placeholder 2"/>
          <p:cNvSpPr>
            <a:spLocks noGrp="1"/>
          </p:cNvSpPr>
          <p:nvPr>
            <p:ph sz="quarter" idx="1"/>
          </p:nvPr>
        </p:nvSpPr>
        <p:spPr>
          <a:xfrm>
            <a:off x="301752" y="1676400"/>
            <a:ext cx="8503920" cy="4422648"/>
          </a:xfrm>
        </p:spPr>
        <p:txBody>
          <a:bodyPr/>
          <a:lstStyle/>
          <a:p>
            <a:pPr>
              <a:spcAft>
                <a:spcPts val="1200"/>
              </a:spcAft>
            </a:pPr>
            <a:r>
              <a:rPr lang="en-US" dirty="0" smtClean="0"/>
              <a:t>In-brokerage Project Manger</a:t>
            </a:r>
          </a:p>
          <a:p>
            <a:pPr>
              <a:spcAft>
                <a:spcPts val="1200"/>
              </a:spcAft>
            </a:pPr>
            <a:r>
              <a:rPr lang="en-US" dirty="0" smtClean="0"/>
              <a:t>Rigorous standards and operating process</a:t>
            </a:r>
          </a:p>
          <a:p>
            <a:pPr>
              <a:spcAft>
                <a:spcPts val="1200"/>
              </a:spcAft>
            </a:pPr>
            <a:r>
              <a:rPr lang="en-US" dirty="0" smtClean="0"/>
              <a:t>Consumer feedback rating required to remain on team</a:t>
            </a:r>
          </a:p>
          <a:p>
            <a:pPr>
              <a:spcAft>
                <a:spcPts val="1200"/>
              </a:spcAft>
            </a:pPr>
            <a:r>
              <a:rPr lang="en-US" dirty="0" smtClean="0"/>
              <a:t>Oversight by Quantum Default Services</a:t>
            </a:r>
          </a:p>
          <a:p>
            <a:pPr>
              <a:spcAft>
                <a:spcPts val="1200"/>
              </a:spcAft>
            </a:pPr>
            <a:r>
              <a:rPr lang="en-US" dirty="0" smtClean="0"/>
              <a:t>Required specific training and certification</a:t>
            </a:r>
          </a:p>
          <a:p>
            <a:pPr>
              <a:spcAft>
                <a:spcPts val="1200"/>
              </a:spcAft>
            </a:pPr>
            <a:r>
              <a:rPr lang="en-US" dirty="0" smtClean="0"/>
              <a:t>Real-time Quality Control, monitored, managed by QDS</a:t>
            </a:r>
          </a:p>
          <a:p>
            <a:pPr lvl="1"/>
            <a:endParaRPr lang="en-US" dirty="0"/>
          </a:p>
        </p:txBody>
      </p:sp>
    </p:spTree>
    <p:extLst>
      <p:ext uri="{BB962C8B-B14F-4D97-AF65-F5344CB8AC3E}">
        <p14:creationId xmlns:p14="http://schemas.microsoft.com/office/powerpoint/2010/main" val="20443856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Estate Agent Training</a:t>
            </a:r>
            <a:endParaRPr lang="en-US" b="1" dirty="0"/>
          </a:p>
        </p:txBody>
      </p:sp>
      <p:sp>
        <p:nvSpPr>
          <p:cNvPr id="3" name="Content Placeholder 2"/>
          <p:cNvSpPr>
            <a:spLocks noGrp="1"/>
          </p:cNvSpPr>
          <p:nvPr>
            <p:ph sz="quarter" idx="1"/>
          </p:nvPr>
        </p:nvSpPr>
        <p:spPr/>
        <p:txBody>
          <a:bodyPr/>
          <a:lstStyle/>
          <a:p>
            <a:pPr marL="0" indent="0">
              <a:buNone/>
            </a:pPr>
            <a:r>
              <a:rPr lang="en-US" b="1" dirty="0" smtClean="0"/>
              <a:t>Short-Sale Certification Training</a:t>
            </a:r>
          </a:p>
          <a:p>
            <a:pPr>
              <a:spcBef>
                <a:spcPts val="1200"/>
              </a:spcBef>
            </a:pPr>
            <a:r>
              <a:rPr lang="en-US" sz="2400" dirty="0" smtClean="0"/>
              <a:t>Lender specific and in-depth understanding methods for avoiding foreclosure, legislation and risks involved</a:t>
            </a:r>
            <a:endParaRPr lang="en-US" sz="2400" dirty="0"/>
          </a:p>
          <a:p>
            <a:pPr>
              <a:spcBef>
                <a:spcPts val="1200"/>
              </a:spcBef>
            </a:pPr>
            <a:r>
              <a:rPr lang="en-US" sz="2400" dirty="0" smtClean="0"/>
              <a:t>More than how-to secure listings from troubled sellers and how-to market your services.</a:t>
            </a:r>
          </a:p>
          <a:p>
            <a:pPr marL="0" indent="0">
              <a:buNone/>
            </a:pPr>
            <a:r>
              <a:rPr lang="en-US" b="1" dirty="0" smtClean="0"/>
              <a:t>Sales Skills Training</a:t>
            </a:r>
          </a:p>
          <a:p>
            <a:pPr>
              <a:spcBef>
                <a:spcPts val="1200"/>
              </a:spcBef>
            </a:pPr>
            <a:r>
              <a:rPr lang="en-US" sz="2400" dirty="0"/>
              <a:t>Communication skills for working effectively with troubled consumers (sellers and buyers)</a:t>
            </a:r>
          </a:p>
          <a:p>
            <a:pPr>
              <a:spcBef>
                <a:spcPts val="1200"/>
              </a:spcBef>
            </a:pPr>
            <a:r>
              <a:rPr lang="en-US" sz="2400" dirty="0"/>
              <a:t>Marketing skills for attracting and incubating leads</a:t>
            </a:r>
          </a:p>
          <a:p>
            <a:endParaRPr lang="en-US" dirty="0"/>
          </a:p>
        </p:txBody>
      </p:sp>
    </p:spTree>
    <p:extLst>
      <p:ext uri="{BB962C8B-B14F-4D97-AF65-F5344CB8AC3E}">
        <p14:creationId xmlns:p14="http://schemas.microsoft.com/office/powerpoint/2010/main" val="31928205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nodeType="afterEffect">
                                  <p:stCondLst>
                                    <p:cond delay="200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301752" y="2133600"/>
            <a:ext cx="4041648" cy="4156187"/>
          </a:xfrm>
        </p:spPr>
        <p:txBody>
          <a:bodyPr>
            <a:normAutofit/>
          </a:bodyPr>
          <a:lstStyle/>
          <a:p>
            <a:endParaRPr lang="en-US" sz="1400" dirty="0"/>
          </a:p>
          <a:p>
            <a:r>
              <a:rPr lang="en-US" sz="2400" b="1" dirty="0" smtClean="0"/>
              <a:t>Coldwell Banker -</a:t>
            </a:r>
          </a:p>
          <a:p>
            <a:pPr lvl="1"/>
            <a:r>
              <a:rPr lang="en-US" dirty="0" smtClean="0"/>
              <a:t>Premier [Las Vegas]</a:t>
            </a:r>
          </a:p>
          <a:p>
            <a:pPr lvl="1"/>
            <a:r>
              <a:rPr lang="en-US" dirty="0" smtClean="0"/>
              <a:t>NRT [Utah]</a:t>
            </a:r>
          </a:p>
          <a:p>
            <a:pPr lvl="1"/>
            <a:r>
              <a:rPr lang="en-US" dirty="0" smtClean="0"/>
              <a:t>D’Ann Harper [San Antonio]</a:t>
            </a:r>
          </a:p>
          <a:p>
            <a:pPr>
              <a:spcBef>
                <a:spcPts val="1800"/>
              </a:spcBef>
            </a:pPr>
            <a:r>
              <a:rPr lang="en-US" sz="2400" b="1" dirty="0" smtClean="0"/>
              <a:t>Prudential -</a:t>
            </a:r>
          </a:p>
          <a:p>
            <a:pPr lvl="1"/>
            <a:r>
              <a:rPr lang="en-US" dirty="0" smtClean="0"/>
              <a:t>Georgia [Atlanta]</a:t>
            </a:r>
          </a:p>
          <a:p>
            <a:pPr lvl="1"/>
            <a:r>
              <a:rPr lang="en-US" dirty="0" smtClean="0"/>
              <a:t>California [So Cal]</a:t>
            </a:r>
          </a:p>
          <a:p>
            <a:pPr lvl="1"/>
            <a:r>
              <a:rPr lang="en-US" dirty="0" err="1" smtClean="0"/>
              <a:t>Rubaloff</a:t>
            </a:r>
            <a:r>
              <a:rPr lang="en-US" dirty="0" smtClean="0"/>
              <a:t> [</a:t>
            </a:r>
            <a:r>
              <a:rPr lang="en-US" dirty="0" err="1" smtClean="0"/>
              <a:t>Chicagoland</a:t>
            </a:r>
            <a:r>
              <a:rPr lang="en-US" dirty="0" smtClean="0"/>
              <a:t>]</a:t>
            </a:r>
          </a:p>
          <a:p>
            <a:endParaRPr lang="en-US" dirty="0"/>
          </a:p>
        </p:txBody>
      </p:sp>
      <p:sp>
        <p:nvSpPr>
          <p:cNvPr id="7" name="Content Placeholder 6"/>
          <p:cNvSpPr>
            <a:spLocks noGrp="1"/>
          </p:cNvSpPr>
          <p:nvPr>
            <p:ph sz="quarter" idx="4"/>
          </p:nvPr>
        </p:nvSpPr>
        <p:spPr>
          <a:xfrm>
            <a:off x="4800600" y="2425881"/>
            <a:ext cx="4038600" cy="3855175"/>
          </a:xfrm>
        </p:spPr>
        <p:txBody>
          <a:bodyPr>
            <a:normAutofit/>
          </a:bodyPr>
          <a:lstStyle/>
          <a:p>
            <a:r>
              <a:rPr lang="en-US" sz="2400" b="1" dirty="0" smtClean="0"/>
              <a:t>Sotheby’s -</a:t>
            </a:r>
          </a:p>
          <a:p>
            <a:pPr lvl="1"/>
            <a:r>
              <a:rPr lang="en-US" dirty="0" smtClean="0"/>
              <a:t>Fuller [Denver area]</a:t>
            </a:r>
          </a:p>
          <a:p>
            <a:pPr lvl="1"/>
            <a:r>
              <a:rPr lang="en-US" dirty="0" smtClean="0"/>
              <a:t>Russ Lyon [Phoenix]</a:t>
            </a:r>
          </a:p>
          <a:p>
            <a:pPr lvl="1"/>
            <a:endParaRPr lang="en-US" dirty="0"/>
          </a:p>
          <a:p>
            <a:r>
              <a:rPr lang="en-US" sz="2400" b="1" dirty="0"/>
              <a:t>Realty Executives</a:t>
            </a:r>
          </a:p>
          <a:p>
            <a:pPr lvl="1"/>
            <a:r>
              <a:rPr lang="en-US" dirty="0" smtClean="0"/>
              <a:t>Main Street [Eastern MI]</a:t>
            </a:r>
          </a:p>
        </p:txBody>
      </p:sp>
      <p:sp>
        <p:nvSpPr>
          <p:cNvPr id="2" name="Title 1"/>
          <p:cNvSpPr>
            <a:spLocks noGrp="1"/>
          </p:cNvSpPr>
          <p:nvPr>
            <p:ph type="title"/>
          </p:nvPr>
        </p:nvSpPr>
        <p:spPr/>
        <p:txBody>
          <a:bodyPr>
            <a:normAutofit/>
          </a:bodyPr>
          <a:lstStyle/>
          <a:p>
            <a:r>
              <a:rPr lang="en-US" b="1" dirty="0" smtClean="0"/>
              <a:t>Managed Real Estate Brokerages</a:t>
            </a:r>
            <a:endParaRPr lang="en-US" dirty="0"/>
          </a:p>
        </p:txBody>
      </p:sp>
      <p:sp>
        <p:nvSpPr>
          <p:cNvPr id="13" name="Text Placeholder 12"/>
          <p:cNvSpPr>
            <a:spLocks noGrp="1"/>
          </p:cNvSpPr>
          <p:nvPr>
            <p:ph type="body" idx="1"/>
          </p:nvPr>
        </p:nvSpPr>
        <p:spPr>
          <a:xfrm>
            <a:off x="301752" y="1524000"/>
            <a:ext cx="8308848" cy="732974"/>
          </a:xfrm>
        </p:spPr>
        <p:txBody>
          <a:bodyPr/>
          <a:lstStyle/>
          <a:p>
            <a:r>
              <a:rPr lang="en-US" sz="2800" dirty="0" smtClean="0"/>
              <a:t>Major Real Estate Brokerages - Brands</a:t>
            </a:r>
            <a:endParaRPr lang="en-US" sz="2800" dirty="0"/>
          </a:p>
        </p:txBody>
      </p:sp>
    </p:spTree>
    <p:extLst>
      <p:ext uri="{BB962C8B-B14F-4D97-AF65-F5344CB8AC3E}">
        <p14:creationId xmlns:p14="http://schemas.microsoft.com/office/powerpoint/2010/main" val="5908234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nodeType="after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750"/>
                                        <p:tgtEl>
                                          <p:spTgt spid="3">
                                            <p:txEl>
                                              <p:pRg st="2" end="2"/>
                                            </p:txEl>
                                          </p:spTgt>
                                        </p:tgtEl>
                                      </p:cBhvr>
                                    </p:animEffect>
                                    <p:anim calcmode="lin" valueType="num">
                                      <p:cBhvr>
                                        <p:cTn id="11"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2"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3" fill="hold">
                            <p:stCondLst>
                              <p:cond delay="750"/>
                            </p:stCondLst>
                            <p:childTnLst>
                              <p:par>
                                <p:cTn id="14" presetID="42"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750"/>
                                        <p:tgtEl>
                                          <p:spTgt spid="3">
                                            <p:txEl>
                                              <p:pRg st="3" end="3"/>
                                            </p:txEl>
                                          </p:spTgt>
                                        </p:tgtEl>
                                      </p:cBhvr>
                                    </p:animEffect>
                                    <p:anim calcmode="lin" valueType="num">
                                      <p:cBhvr>
                                        <p:cTn id="17"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750"/>
                                        <p:tgtEl>
                                          <p:spTgt spid="3">
                                            <p:txEl>
                                              <p:pRg st="4" end="4"/>
                                            </p:txEl>
                                          </p:spTgt>
                                        </p:tgtEl>
                                      </p:cBhvr>
                                    </p:animEffect>
                                    <p:anim calcmode="lin" valueType="num">
                                      <p:cBhvr>
                                        <p:cTn id="23"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5" fill="hold">
                            <p:stCondLst>
                              <p:cond delay="2250"/>
                            </p:stCondLst>
                            <p:childTnLst>
                              <p:par>
                                <p:cTn id="26" presetID="1"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par>
                          <p:cTn id="28" fill="hold">
                            <p:stCondLst>
                              <p:cond delay="2250"/>
                            </p:stCondLst>
                            <p:childTnLst>
                              <p:par>
                                <p:cTn id="29" presetID="42"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750"/>
                                        <p:tgtEl>
                                          <p:spTgt spid="3">
                                            <p:txEl>
                                              <p:pRg st="6" end="6"/>
                                            </p:txEl>
                                          </p:spTgt>
                                        </p:tgtEl>
                                      </p:cBhvr>
                                    </p:animEffect>
                                    <p:anim calcmode="lin" valueType="num">
                                      <p:cBhvr>
                                        <p:cTn id="32" dur="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42"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750"/>
                                        <p:tgtEl>
                                          <p:spTgt spid="3">
                                            <p:txEl>
                                              <p:pRg st="7" end="7"/>
                                            </p:txEl>
                                          </p:spTgt>
                                        </p:tgtEl>
                                      </p:cBhvr>
                                    </p:animEffect>
                                    <p:anim calcmode="lin" valueType="num">
                                      <p:cBhvr>
                                        <p:cTn id="38" dur="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7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0" fill="hold">
                            <p:stCondLst>
                              <p:cond delay="3750"/>
                            </p:stCondLst>
                            <p:childTnLst>
                              <p:par>
                                <p:cTn id="41" presetID="42"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750"/>
                                        <p:tgtEl>
                                          <p:spTgt spid="3">
                                            <p:txEl>
                                              <p:pRg st="8" end="8"/>
                                            </p:txEl>
                                          </p:spTgt>
                                        </p:tgtEl>
                                      </p:cBhvr>
                                    </p:animEffect>
                                    <p:anim calcmode="lin" valueType="num">
                                      <p:cBhvr>
                                        <p:cTn id="44" dur="7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7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1" presetClass="entr" presetSubtype="0" fill="hold" nodeType="after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childTnLst>
                                </p:cTn>
                              </p:par>
                            </p:childTnLst>
                          </p:cTn>
                        </p:par>
                        <p:par>
                          <p:cTn id="49" fill="hold">
                            <p:stCondLst>
                              <p:cond delay="4500"/>
                            </p:stCondLst>
                            <p:childTnLst>
                              <p:par>
                                <p:cTn id="50" presetID="42" presetClass="entr" presetSubtype="0" fill="hold" nodeType="afterEffect">
                                  <p:stCondLst>
                                    <p:cond delay="0"/>
                                  </p:stCondLst>
                                  <p:childTnLst>
                                    <p:set>
                                      <p:cBhvr>
                                        <p:cTn id="51" dur="1" fill="hold">
                                          <p:stCondLst>
                                            <p:cond delay="0"/>
                                          </p:stCondLst>
                                        </p:cTn>
                                        <p:tgtEl>
                                          <p:spTgt spid="7">
                                            <p:txEl>
                                              <p:pRg st="1" end="1"/>
                                            </p:txEl>
                                          </p:spTgt>
                                        </p:tgtEl>
                                        <p:attrNameLst>
                                          <p:attrName>style.visibility</p:attrName>
                                        </p:attrNameLst>
                                      </p:cBhvr>
                                      <p:to>
                                        <p:strVal val="visible"/>
                                      </p:to>
                                    </p:set>
                                    <p:animEffect transition="in" filter="fade">
                                      <p:cBhvr>
                                        <p:cTn id="52" dur="750"/>
                                        <p:tgtEl>
                                          <p:spTgt spid="7">
                                            <p:txEl>
                                              <p:pRg st="1" end="1"/>
                                            </p:txEl>
                                          </p:spTgt>
                                        </p:tgtEl>
                                      </p:cBhvr>
                                    </p:animEffect>
                                    <p:anim calcmode="lin" valueType="num">
                                      <p:cBhvr>
                                        <p:cTn id="53" dur="75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54" dur="75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42" presetClass="entr" presetSubtype="0" fill="hold" nodeType="after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Effect transition="in" filter="fade">
                                      <p:cBhvr>
                                        <p:cTn id="58" dur="750"/>
                                        <p:tgtEl>
                                          <p:spTgt spid="7">
                                            <p:txEl>
                                              <p:pRg st="2" end="2"/>
                                            </p:txEl>
                                          </p:spTgt>
                                        </p:tgtEl>
                                      </p:cBhvr>
                                    </p:animEffect>
                                    <p:anim calcmode="lin" valueType="num">
                                      <p:cBhvr>
                                        <p:cTn id="59" dur="75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60" dur="75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1" presetClass="entr" presetSubtype="0" fill="hold" nodeType="afterEffect">
                                  <p:stCondLst>
                                    <p:cond delay="0"/>
                                  </p:stCondLst>
                                  <p:childTnLst>
                                    <p:set>
                                      <p:cBhvr>
                                        <p:cTn id="63" dur="1" fill="hold">
                                          <p:stCondLst>
                                            <p:cond delay="0"/>
                                          </p:stCondLst>
                                        </p:cTn>
                                        <p:tgtEl>
                                          <p:spTgt spid="7">
                                            <p:txEl>
                                              <p:pRg st="4" end="4"/>
                                            </p:txEl>
                                          </p:spTgt>
                                        </p:tgtEl>
                                        <p:attrNameLst>
                                          <p:attrName>style.visibility</p:attrName>
                                        </p:attrNameLst>
                                      </p:cBhvr>
                                      <p:to>
                                        <p:strVal val="visible"/>
                                      </p:to>
                                    </p:se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fade">
                                      <p:cBhvr>
                                        <p:cTn id="67" dur="750"/>
                                        <p:tgtEl>
                                          <p:spTgt spid="7">
                                            <p:txEl>
                                              <p:pRg st="5" end="5"/>
                                            </p:txEl>
                                          </p:spTgt>
                                        </p:tgtEl>
                                      </p:cBhvr>
                                    </p:animEffect>
                                    <p:anim calcmode="lin" valueType="num">
                                      <p:cBhvr>
                                        <p:cTn id="68" dur="75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69" dur="75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01752" y="1524000"/>
            <a:ext cx="6327648" cy="732974"/>
          </a:xfrm>
        </p:spPr>
        <p:txBody>
          <a:bodyPr/>
          <a:lstStyle/>
          <a:p>
            <a:r>
              <a:rPr lang="en-US" sz="2800" dirty="0"/>
              <a:t>Major Regional Independents</a:t>
            </a:r>
          </a:p>
        </p:txBody>
      </p:sp>
      <p:sp>
        <p:nvSpPr>
          <p:cNvPr id="3" name="Content Placeholder 2"/>
          <p:cNvSpPr>
            <a:spLocks noGrp="1"/>
          </p:cNvSpPr>
          <p:nvPr>
            <p:ph sz="quarter" idx="2"/>
          </p:nvPr>
        </p:nvSpPr>
        <p:spPr>
          <a:xfrm>
            <a:off x="301752" y="2471383"/>
            <a:ext cx="4270248" cy="3818404"/>
          </a:xfrm>
        </p:spPr>
        <p:txBody>
          <a:bodyPr>
            <a:normAutofit/>
          </a:bodyPr>
          <a:lstStyle/>
          <a:p>
            <a:pPr>
              <a:spcBef>
                <a:spcPts val="1200"/>
              </a:spcBef>
            </a:pPr>
            <a:r>
              <a:rPr lang="en-US" sz="2400" dirty="0" smtClean="0"/>
              <a:t>Intero </a:t>
            </a:r>
            <a:br>
              <a:rPr lang="en-US" sz="2400" dirty="0" smtClean="0"/>
            </a:br>
            <a:r>
              <a:rPr lang="en-US" sz="2000" dirty="0" smtClean="0"/>
              <a:t>[Northern CA]</a:t>
            </a:r>
            <a:endParaRPr lang="en-US" sz="2000" dirty="0"/>
          </a:p>
          <a:p>
            <a:pPr>
              <a:spcBef>
                <a:spcPts val="1200"/>
              </a:spcBef>
            </a:pPr>
            <a:r>
              <a:rPr lang="en-US" sz="2400" dirty="0"/>
              <a:t>Seven Gables </a:t>
            </a:r>
            <a:r>
              <a:rPr lang="en-US" sz="2400" dirty="0" smtClean="0"/>
              <a:t/>
            </a:r>
            <a:br>
              <a:rPr lang="en-US" sz="2400" dirty="0" smtClean="0"/>
            </a:br>
            <a:r>
              <a:rPr lang="en-US" sz="2000" dirty="0"/>
              <a:t>[Orange Co, CA]</a:t>
            </a:r>
          </a:p>
          <a:p>
            <a:pPr>
              <a:spcBef>
                <a:spcPts val="1200"/>
              </a:spcBef>
            </a:pPr>
            <a:r>
              <a:rPr lang="en-US" sz="2400" dirty="0" smtClean="0"/>
              <a:t>Swift </a:t>
            </a:r>
            <a:r>
              <a:rPr lang="en-US" sz="2400" dirty="0"/>
              <a:t>Realty </a:t>
            </a:r>
            <a:r>
              <a:rPr lang="en-US" sz="2400" dirty="0" smtClean="0"/>
              <a:t/>
            </a:r>
            <a:br>
              <a:rPr lang="en-US" sz="2400" dirty="0" smtClean="0"/>
            </a:br>
            <a:r>
              <a:rPr lang="en-US" sz="2000" dirty="0"/>
              <a:t>[Houston, Galveston, TX]</a:t>
            </a:r>
          </a:p>
          <a:p>
            <a:pPr>
              <a:spcBef>
                <a:spcPts val="1200"/>
              </a:spcBef>
            </a:pPr>
            <a:r>
              <a:rPr lang="en-US" sz="2400" dirty="0"/>
              <a:t>Winans </a:t>
            </a:r>
            <a:r>
              <a:rPr lang="en-US" sz="2400" cap="small" dirty="0"/>
              <a:t>GMAC</a:t>
            </a:r>
            <a:r>
              <a:rPr lang="en-US" sz="2400" dirty="0"/>
              <a:t> </a:t>
            </a:r>
            <a:r>
              <a:rPr lang="en-US" sz="2400" dirty="0" smtClean="0"/>
              <a:t/>
            </a:r>
            <a:br>
              <a:rPr lang="en-US" sz="2400" dirty="0" smtClean="0"/>
            </a:br>
            <a:r>
              <a:rPr lang="en-US" sz="2000" dirty="0"/>
              <a:t>[Dallas-Ft Worth, TX]</a:t>
            </a:r>
          </a:p>
        </p:txBody>
      </p:sp>
      <p:sp>
        <p:nvSpPr>
          <p:cNvPr id="6" name="Content Placeholder 5"/>
          <p:cNvSpPr>
            <a:spLocks noGrp="1"/>
          </p:cNvSpPr>
          <p:nvPr>
            <p:ph sz="quarter" idx="4"/>
          </p:nvPr>
        </p:nvSpPr>
        <p:spPr/>
        <p:txBody>
          <a:bodyPr>
            <a:normAutofit/>
          </a:bodyPr>
          <a:lstStyle/>
          <a:p>
            <a:pPr>
              <a:spcBef>
                <a:spcPts val="1200"/>
              </a:spcBef>
            </a:pPr>
            <a:r>
              <a:rPr lang="en-US" sz="2400" dirty="0"/>
              <a:t>Surovell </a:t>
            </a:r>
            <a:r>
              <a:rPr lang="en-US" sz="2400" dirty="0" smtClean="0"/>
              <a:t/>
            </a:r>
            <a:br>
              <a:rPr lang="en-US" sz="2400" dirty="0" smtClean="0"/>
            </a:br>
            <a:r>
              <a:rPr lang="en-US" sz="2000" dirty="0" smtClean="0"/>
              <a:t>[</a:t>
            </a:r>
            <a:r>
              <a:rPr lang="en-US" sz="2000" dirty="0"/>
              <a:t>Ann Arbor, MI]</a:t>
            </a:r>
          </a:p>
          <a:p>
            <a:pPr>
              <a:spcBef>
                <a:spcPts val="1200"/>
              </a:spcBef>
            </a:pPr>
            <a:r>
              <a:rPr lang="en-US" sz="2400" dirty="0"/>
              <a:t>Greenridge </a:t>
            </a:r>
            <a:r>
              <a:rPr lang="en-US" sz="2400" dirty="0" smtClean="0"/>
              <a:t/>
            </a:r>
            <a:br>
              <a:rPr lang="en-US" sz="2400" dirty="0" smtClean="0"/>
            </a:br>
            <a:r>
              <a:rPr lang="en-US" sz="2000" dirty="0"/>
              <a:t>[Grand Rapids, MI]</a:t>
            </a:r>
          </a:p>
          <a:p>
            <a:pPr>
              <a:spcBef>
                <a:spcPts val="1200"/>
              </a:spcBef>
            </a:pPr>
            <a:r>
              <a:rPr lang="en-US" sz="2400" dirty="0"/>
              <a:t>Edina Realty </a:t>
            </a:r>
            <a:r>
              <a:rPr lang="en-US" sz="2400" dirty="0" smtClean="0"/>
              <a:t/>
            </a:r>
            <a:br>
              <a:rPr lang="en-US" sz="2400" dirty="0" smtClean="0"/>
            </a:br>
            <a:r>
              <a:rPr lang="en-US" sz="2000" dirty="0"/>
              <a:t>[</a:t>
            </a:r>
            <a:r>
              <a:rPr lang="en-US" sz="2000" dirty="0" smtClean="0"/>
              <a:t>MN, </a:t>
            </a:r>
            <a:r>
              <a:rPr lang="en-US" sz="2000" dirty="0"/>
              <a:t>Western WI, Fargo, ND]</a:t>
            </a:r>
          </a:p>
          <a:p>
            <a:pPr>
              <a:spcBef>
                <a:spcPts val="1200"/>
              </a:spcBef>
            </a:pPr>
            <a:r>
              <a:rPr lang="en-US" sz="2400" dirty="0"/>
              <a:t>Keyes Realty </a:t>
            </a:r>
            <a:br>
              <a:rPr lang="en-US" sz="2400" dirty="0"/>
            </a:br>
            <a:r>
              <a:rPr lang="en-US" sz="2000" dirty="0"/>
              <a:t>[Southern FL]</a:t>
            </a:r>
          </a:p>
          <a:p>
            <a:endParaRPr lang="en-US" sz="2400" dirty="0"/>
          </a:p>
        </p:txBody>
      </p:sp>
      <p:sp>
        <p:nvSpPr>
          <p:cNvPr id="2" name="Title 1"/>
          <p:cNvSpPr>
            <a:spLocks noGrp="1"/>
          </p:cNvSpPr>
          <p:nvPr>
            <p:ph type="title"/>
          </p:nvPr>
        </p:nvSpPr>
        <p:spPr/>
        <p:txBody>
          <a:bodyPr>
            <a:normAutofit/>
          </a:bodyPr>
          <a:lstStyle/>
          <a:p>
            <a:r>
              <a:rPr lang="en-US" b="1" dirty="0"/>
              <a:t>Managed Real Estate Brokerages</a:t>
            </a:r>
            <a:endParaRPr lang="en-US" dirty="0"/>
          </a:p>
        </p:txBody>
      </p:sp>
    </p:spTree>
    <p:extLst>
      <p:ext uri="{BB962C8B-B14F-4D97-AF65-F5344CB8AC3E}">
        <p14:creationId xmlns:p14="http://schemas.microsoft.com/office/powerpoint/2010/main" val="1122947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50"/>
                                        <p:tgtEl>
                                          <p:spTgt spid="3">
                                            <p:txEl>
                                              <p:pRg st="1" end="1"/>
                                            </p:txEl>
                                          </p:spTgt>
                                        </p:tgtEl>
                                      </p:cBhvr>
                                    </p:animEffect>
                                    <p:anim calcmode="lin" valueType="num">
                                      <p:cBhvr>
                                        <p:cTn id="14"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750"/>
                                        <p:tgtEl>
                                          <p:spTgt spid="3">
                                            <p:txEl>
                                              <p:pRg st="2" end="2"/>
                                            </p:txEl>
                                          </p:spTgt>
                                        </p:tgtEl>
                                      </p:cBhvr>
                                    </p:animEffect>
                                    <p:anim calcmode="lin" valueType="num">
                                      <p:cBhvr>
                                        <p:cTn id="20"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50"/>
                                        <p:tgtEl>
                                          <p:spTgt spid="3">
                                            <p:txEl>
                                              <p:pRg st="3" end="3"/>
                                            </p:txEl>
                                          </p:spTgt>
                                        </p:tgtEl>
                                      </p:cBhvr>
                                    </p:animEffect>
                                    <p:anim calcmode="lin" valueType="num">
                                      <p:cBhvr>
                                        <p:cTn id="26"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fade">
                                      <p:cBhvr>
                                        <p:cTn id="31" dur="750"/>
                                        <p:tgtEl>
                                          <p:spTgt spid="6">
                                            <p:txEl>
                                              <p:pRg st="0" end="0"/>
                                            </p:txEl>
                                          </p:spTgt>
                                        </p:tgtEl>
                                      </p:cBhvr>
                                    </p:animEffect>
                                    <p:anim calcmode="lin" valueType="num">
                                      <p:cBhvr>
                                        <p:cTn id="32" dur="75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3" dur="75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2" presetClass="entr" presetSubtype="0" fill="hold" nodeType="after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750"/>
                                        <p:tgtEl>
                                          <p:spTgt spid="6">
                                            <p:txEl>
                                              <p:pRg st="1" end="1"/>
                                            </p:txEl>
                                          </p:spTgt>
                                        </p:tgtEl>
                                      </p:cBhvr>
                                    </p:animEffect>
                                    <p:anim calcmode="lin" valueType="num">
                                      <p:cBhvr>
                                        <p:cTn id="38" dur="75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9" dur="75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42" presetClass="entr" presetSubtype="0" fill="hold" nodeType="after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Effect transition="in" filter="fade">
                                      <p:cBhvr>
                                        <p:cTn id="43" dur="750"/>
                                        <p:tgtEl>
                                          <p:spTgt spid="6">
                                            <p:txEl>
                                              <p:pRg st="2" end="2"/>
                                            </p:txEl>
                                          </p:spTgt>
                                        </p:tgtEl>
                                      </p:cBhvr>
                                    </p:animEffect>
                                    <p:anim calcmode="lin" valueType="num">
                                      <p:cBhvr>
                                        <p:cTn id="44" dur="75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5" dur="75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46" fill="hold">
                            <p:stCondLst>
                              <p:cond delay="5250"/>
                            </p:stCondLst>
                            <p:childTnLst>
                              <p:par>
                                <p:cTn id="47" presetID="42" presetClass="entr" presetSubtype="0" fill="hold" nodeType="after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fade">
                                      <p:cBhvr>
                                        <p:cTn id="49" dur="750"/>
                                        <p:tgtEl>
                                          <p:spTgt spid="6">
                                            <p:txEl>
                                              <p:pRg st="3" end="3"/>
                                            </p:txEl>
                                          </p:spTgt>
                                        </p:tgtEl>
                                      </p:cBhvr>
                                    </p:animEffect>
                                    <p:anim calcmode="lin" valueType="num">
                                      <p:cBhvr>
                                        <p:cTn id="50" dur="75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1" dur="75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Management</a:t>
            </a:r>
            <a:endParaRPr lang="en-US" b="1" dirty="0"/>
          </a:p>
        </p:txBody>
      </p:sp>
      <p:sp>
        <p:nvSpPr>
          <p:cNvPr id="3" name="Content Placeholder 2"/>
          <p:cNvSpPr>
            <a:spLocks noGrp="1"/>
          </p:cNvSpPr>
          <p:nvPr>
            <p:ph sz="quarter" idx="1"/>
          </p:nvPr>
        </p:nvSpPr>
        <p:spPr/>
        <p:txBody>
          <a:bodyPr/>
          <a:lstStyle/>
          <a:p>
            <a:pPr marL="0" indent="0">
              <a:spcAft>
                <a:spcPts val="1800"/>
              </a:spcAft>
              <a:buNone/>
            </a:pPr>
            <a:r>
              <a:rPr lang="en-US" b="1" dirty="0" smtClean="0"/>
              <a:t>Source of Risk:</a:t>
            </a:r>
          </a:p>
          <a:p>
            <a:pPr>
              <a:spcBef>
                <a:spcPts val="1800"/>
              </a:spcBef>
            </a:pPr>
            <a:r>
              <a:rPr lang="en-US" dirty="0" smtClean="0"/>
              <a:t>Lack of disclosure to consumer leads to lawsuits </a:t>
            </a:r>
          </a:p>
          <a:p>
            <a:pPr>
              <a:spcBef>
                <a:spcPts val="1800"/>
              </a:spcBef>
            </a:pPr>
            <a:r>
              <a:rPr lang="en-US" dirty="0" smtClean="0"/>
              <a:t>Poorly presented disclosure leads to lawsuits</a:t>
            </a:r>
          </a:p>
          <a:p>
            <a:pPr>
              <a:spcBef>
                <a:spcPts val="1800"/>
              </a:spcBef>
            </a:pPr>
            <a:r>
              <a:rPr lang="en-US" dirty="0" smtClean="0"/>
              <a:t>Minimal </a:t>
            </a:r>
            <a:r>
              <a:rPr lang="en-US" dirty="0"/>
              <a:t>disclosure get lost in flood of paperwork</a:t>
            </a:r>
          </a:p>
          <a:p>
            <a:pPr>
              <a:spcBef>
                <a:spcPts val="1800"/>
              </a:spcBef>
            </a:pPr>
            <a:r>
              <a:rPr lang="en-US" dirty="0" smtClean="0"/>
              <a:t>Angry, predatory homeowners will sue, successfully</a:t>
            </a:r>
          </a:p>
          <a:p>
            <a:pPr>
              <a:spcBef>
                <a:spcPts val="1800"/>
              </a:spcBef>
            </a:pPr>
            <a:r>
              <a:rPr lang="en-US" dirty="0" smtClean="0"/>
              <a:t>Poor track record for Realtors® in risk management</a:t>
            </a:r>
          </a:p>
          <a:p>
            <a:pPr>
              <a:spcBef>
                <a:spcPts val="1800"/>
              </a:spcBef>
            </a:pPr>
            <a:r>
              <a:rPr lang="en-US" dirty="0" smtClean="0"/>
              <a:t>Incomplete or faulty paperwork</a:t>
            </a:r>
          </a:p>
        </p:txBody>
      </p:sp>
    </p:spTree>
    <p:extLst>
      <p:ext uri="{BB962C8B-B14F-4D97-AF65-F5344CB8AC3E}">
        <p14:creationId xmlns:p14="http://schemas.microsoft.com/office/powerpoint/2010/main" val="39221137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Management</a:t>
            </a:r>
            <a:endParaRPr lang="en-US" b="1" dirty="0"/>
          </a:p>
        </p:txBody>
      </p:sp>
      <p:sp>
        <p:nvSpPr>
          <p:cNvPr id="3" name="Content Placeholder 2"/>
          <p:cNvSpPr>
            <a:spLocks noGrp="1"/>
          </p:cNvSpPr>
          <p:nvPr>
            <p:ph sz="quarter" idx="1"/>
          </p:nvPr>
        </p:nvSpPr>
        <p:spPr/>
        <p:txBody>
          <a:bodyPr>
            <a:normAutofit lnSpcReduction="10000"/>
          </a:bodyPr>
          <a:lstStyle/>
          <a:p>
            <a:pPr marL="0" indent="0">
              <a:spcAft>
                <a:spcPts val="1800"/>
              </a:spcAft>
              <a:buNone/>
            </a:pPr>
            <a:r>
              <a:rPr lang="en-US" b="1" dirty="0" smtClean="0"/>
              <a:t>Solution:</a:t>
            </a:r>
          </a:p>
          <a:p>
            <a:pPr>
              <a:spcAft>
                <a:spcPts val="1200"/>
              </a:spcAft>
            </a:pPr>
            <a:r>
              <a:rPr lang="en-US" dirty="0" smtClean="0"/>
              <a:t>Well-qualified and </a:t>
            </a:r>
            <a:r>
              <a:rPr lang="en-US" i="1" dirty="0" smtClean="0"/>
              <a:t>certified</a:t>
            </a:r>
            <a:r>
              <a:rPr lang="en-US" dirty="0" smtClean="0"/>
              <a:t> Listing agents</a:t>
            </a:r>
          </a:p>
          <a:p>
            <a:pPr>
              <a:spcAft>
                <a:spcPts val="1200"/>
              </a:spcAft>
            </a:pPr>
            <a:r>
              <a:rPr lang="en-US" dirty="0" smtClean="0"/>
              <a:t>Complete, lender-specific, disclosure presentation</a:t>
            </a:r>
          </a:p>
          <a:p>
            <a:pPr>
              <a:spcAft>
                <a:spcPts val="1200"/>
              </a:spcAft>
            </a:pPr>
            <a:r>
              <a:rPr lang="en-US" dirty="0" smtClean="0"/>
              <a:t>Disclosure DVD: mandatory presentation to consumer</a:t>
            </a:r>
            <a:br>
              <a:rPr lang="en-US" dirty="0" smtClean="0"/>
            </a:br>
            <a:r>
              <a:rPr lang="en-US" dirty="0" smtClean="0"/>
              <a:t>Insures standard presentation</a:t>
            </a:r>
          </a:p>
          <a:p>
            <a:pPr>
              <a:spcAft>
                <a:spcPts val="1200"/>
              </a:spcAft>
            </a:pPr>
            <a:r>
              <a:rPr lang="en-US" dirty="0" smtClean="0"/>
              <a:t>Acknowledged receipt by consumer</a:t>
            </a:r>
          </a:p>
          <a:p>
            <a:pPr>
              <a:spcAft>
                <a:spcPts val="1200"/>
              </a:spcAft>
            </a:pPr>
            <a:r>
              <a:rPr lang="en-US" dirty="0" smtClean="0"/>
              <a:t>Consumer feedback questionnaire to confirm receipt</a:t>
            </a:r>
          </a:p>
          <a:p>
            <a:pPr>
              <a:spcAft>
                <a:spcPts val="1200"/>
              </a:spcAft>
            </a:pPr>
            <a:r>
              <a:rPr lang="en-US" dirty="0" smtClean="0"/>
              <a:t>Consumer-driven service quality ratings on agents</a:t>
            </a:r>
          </a:p>
        </p:txBody>
      </p:sp>
    </p:spTree>
    <p:extLst>
      <p:ext uri="{BB962C8B-B14F-4D97-AF65-F5344CB8AC3E}">
        <p14:creationId xmlns:p14="http://schemas.microsoft.com/office/powerpoint/2010/main" val="38114867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Time Consumer Quality Control</a:t>
            </a:r>
            <a:endParaRPr lang="en-US" b="1" dirty="0"/>
          </a:p>
        </p:txBody>
      </p:sp>
      <p:sp>
        <p:nvSpPr>
          <p:cNvPr id="3" name="Content Placeholder 2"/>
          <p:cNvSpPr>
            <a:spLocks noGrp="1"/>
          </p:cNvSpPr>
          <p:nvPr>
            <p:ph sz="quarter" idx="1"/>
          </p:nvPr>
        </p:nvSpPr>
        <p:spPr>
          <a:xfrm>
            <a:off x="301752" y="1527048"/>
            <a:ext cx="8503920" cy="4721352"/>
          </a:xfrm>
        </p:spPr>
        <p:txBody>
          <a:bodyPr>
            <a:normAutofit/>
          </a:bodyPr>
          <a:lstStyle/>
          <a:p>
            <a:pPr marL="0" indent="0">
              <a:buNone/>
            </a:pPr>
            <a:r>
              <a:rPr lang="en-US" sz="2800" dirty="0" smtClean="0"/>
              <a:t>Consumer Feedback, which measures:</a:t>
            </a:r>
          </a:p>
          <a:p>
            <a:pPr lvl="1"/>
            <a:r>
              <a:rPr lang="en-US" sz="2400" dirty="0" smtClean="0"/>
              <a:t>Disclosure standards met</a:t>
            </a:r>
          </a:p>
          <a:p>
            <a:pPr lvl="1"/>
            <a:r>
              <a:rPr lang="en-US" sz="2400" dirty="0" smtClean="0"/>
              <a:t>Marketing efforts</a:t>
            </a:r>
          </a:p>
          <a:p>
            <a:pPr lvl="1"/>
            <a:r>
              <a:rPr lang="en-US" sz="2400" dirty="0" smtClean="0"/>
              <a:t>Consumer expectations</a:t>
            </a:r>
          </a:p>
          <a:p>
            <a:pPr lvl="1"/>
            <a:r>
              <a:rPr lang="en-US" sz="2400" dirty="0" smtClean="0"/>
              <a:t>Communication timeliness and effectiveness</a:t>
            </a:r>
          </a:p>
          <a:p>
            <a:pPr lvl="1"/>
            <a:r>
              <a:rPr lang="en-US" sz="2400" dirty="0" smtClean="0"/>
              <a:t>Mortgage performance</a:t>
            </a:r>
          </a:p>
          <a:p>
            <a:pPr marL="0" indent="0">
              <a:spcBef>
                <a:spcPts val="1800"/>
              </a:spcBef>
              <a:buNone/>
            </a:pPr>
            <a:r>
              <a:rPr lang="en-US" dirty="0" smtClean="0"/>
              <a:t>Creates a rating score for the Agent and Loan Officer</a:t>
            </a:r>
          </a:p>
          <a:p>
            <a:pPr marL="0" indent="0">
              <a:spcBef>
                <a:spcPts val="1800"/>
              </a:spcBef>
              <a:buNone/>
            </a:pPr>
            <a:r>
              <a:rPr lang="en-US" dirty="0" smtClean="0"/>
              <a:t>Immediate intervention when negative feedback occurs</a:t>
            </a:r>
          </a:p>
          <a:p>
            <a:pPr marL="0" indent="0">
              <a:spcBef>
                <a:spcPts val="1800"/>
              </a:spcBef>
              <a:buNone/>
            </a:pPr>
            <a:r>
              <a:rPr lang="en-US" dirty="0" smtClean="0"/>
              <a:t>Monitored and managed by QDS</a:t>
            </a:r>
            <a:endParaRPr lang="en-US" dirty="0"/>
          </a:p>
        </p:txBody>
      </p:sp>
    </p:spTree>
    <p:extLst>
      <p:ext uri="{BB962C8B-B14F-4D97-AF65-F5344CB8AC3E}">
        <p14:creationId xmlns:p14="http://schemas.microsoft.com/office/powerpoint/2010/main" val="2901373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7" end="7"/>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7" end="7"/>
                                            </p:txEl>
                                          </p:spTgt>
                                        </p:tgtEl>
                                        <p:attrNameLst>
                                          <p:attrName>ppt_c</p:attrName>
                                        </p:attrNameLst>
                                      </p:cBhvr>
                                      <p:to>
                                        <a:schemeClr val="accent1"/>
                                      </p:to>
                                    </p:animClr>
                                  </p:sub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8" end="8"/>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228600" y="457201"/>
            <a:ext cx="8839200" cy="5791564"/>
            <a:chOff x="457200" y="609600"/>
            <a:chExt cx="8586078" cy="5707650"/>
          </a:xfrm>
        </p:grpSpPr>
        <p:cxnSp>
          <p:nvCxnSpPr>
            <p:cNvPr id="37" name="Straight Arrow Connector 36"/>
            <p:cNvCxnSpPr/>
            <p:nvPr/>
          </p:nvCxnSpPr>
          <p:spPr>
            <a:xfrm>
              <a:off x="2802467" y="5824066"/>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38" name="Straight Arrow Connector 37"/>
            <p:cNvCxnSpPr/>
            <p:nvPr/>
          </p:nvCxnSpPr>
          <p:spPr>
            <a:xfrm>
              <a:off x="2796822" y="4628346"/>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39" name="Straight Arrow Connector 38"/>
            <p:cNvCxnSpPr/>
            <p:nvPr/>
          </p:nvCxnSpPr>
          <p:spPr>
            <a:xfrm>
              <a:off x="6274239" y="2165252"/>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40" name="Straight Arrow Connector 39"/>
            <p:cNvCxnSpPr/>
            <p:nvPr/>
          </p:nvCxnSpPr>
          <p:spPr>
            <a:xfrm>
              <a:off x="3048000" y="2165252"/>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41" name="Straight Arrow Connector 40"/>
            <p:cNvCxnSpPr/>
            <p:nvPr/>
          </p:nvCxnSpPr>
          <p:spPr>
            <a:xfrm>
              <a:off x="1066800" y="2131993"/>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42" name="Straight Arrow Connector 41"/>
            <p:cNvCxnSpPr/>
            <p:nvPr/>
          </p:nvCxnSpPr>
          <p:spPr>
            <a:xfrm>
              <a:off x="4191000" y="1049671"/>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cxnSp>
          <p:nvCxnSpPr>
            <p:cNvPr id="43" name="Straight Arrow Connector 42"/>
            <p:cNvCxnSpPr/>
            <p:nvPr/>
          </p:nvCxnSpPr>
          <p:spPr>
            <a:xfrm>
              <a:off x="1371600" y="1081009"/>
              <a:ext cx="914400" cy="0"/>
            </a:xfrm>
            <a:prstGeom prst="straightConnector1">
              <a:avLst/>
            </a:prstGeom>
            <a:noFill/>
            <a:ln w="12700" cap="flat" cmpd="sng" algn="ctr">
              <a:solidFill>
                <a:srgbClr xmlns:mc="http://schemas.openxmlformats.org/markup-compatibility/2006" xmlns:a14="http://schemas.microsoft.com/office/drawing/2010/main" val="4F81BD" mc:Ignorable=""/>
              </a:solidFill>
              <a:prstDash val="solid"/>
              <a:tailEnd type="arrow"/>
            </a:ln>
            <a:effectLst/>
          </p:spPr>
        </p:cxnSp>
        <p:sp>
          <p:nvSpPr>
            <p:cNvPr id="44" name="Rounded Rectangle 43"/>
            <p:cNvSpPr/>
            <p:nvPr/>
          </p:nvSpPr>
          <p:spPr>
            <a:xfrm>
              <a:off x="457200" y="627043"/>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Lender/</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Investor</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5" name="Rounded Rectangle 44"/>
            <p:cNvSpPr/>
            <p:nvPr/>
          </p:nvSpPr>
          <p:spPr>
            <a:xfrm>
              <a:off x="2286000" y="630571"/>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Borrower</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Outreach</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6" name="Flowchart: Decision 45"/>
            <p:cNvSpPr/>
            <p:nvPr/>
          </p:nvSpPr>
          <p:spPr>
            <a:xfrm>
              <a:off x="3886200" y="725821"/>
              <a:ext cx="1066800"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Yes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7" name="Rounded Rectangle 46"/>
            <p:cNvSpPr/>
            <p:nvPr/>
          </p:nvSpPr>
          <p:spPr>
            <a:xfrm>
              <a:off x="5105400" y="725821"/>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Short-Sale</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Certified Agent</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8" name="TextBox 47"/>
            <p:cNvSpPr txBox="1"/>
            <p:nvPr/>
          </p:nvSpPr>
          <p:spPr>
            <a:xfrm>
              <a:off x="6858000" y="609600"/>
              <a:ext cx="2185278"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Agent visits borrower</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Shares the Disclosure video</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Borrower makes a choice:</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Short Sale or Other</a:t>
              </a:r>
              <a:endParaRPr kumimoji="0" lang="en-US" sz="1400" b="0" i="0" u="none" strike="noStrike" kern="0" cap="none" spc="0" normalizeH="0" baseline="0" noProof="0" dirty="0">
                <a:ln>
                  <a:noFill/>
                </a:ln>
                <a:solidFill>
                  <a:sysClr val="windowText" lastClr="000000"/>
                </a:solidFill>
                <a:effectLst/>
                <a:uLnTx/>
                <a:uFillTx/>
              </a:endParaRPr>
            </a:p>
          </p:txBody>
        </p:sp>
        <p:sp>
          <p:nvSpPr>
            <p:cNvPr id="49" name="Flowchart: Decision 48"/>
            <p:cNvSpPr/>
            <p:nvPr/>
          </p:nvSpPr>
          <p:spPr>
            <a:xfrm>
              <a:off x="457200" y="1789093"/>
              <a:ext cx="1371600" cy="6858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S.S.</a:t>
              </a:r>
              <a:b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Yes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0" name="Rounded Rectangle 49"/>
            <p:cNvSpPr/>
            <p:nvPr/>
          </p:nvSpPr>
          <p:spPr>
            <a:xfrm>
              <a:off x="1981200" y="1704426"/>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Lists Property</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1" name="Rounded Rectangle 50"/>
            <p:cNvSpPr/>
            <p:nvPr/>
          </p:nvSpPr>
          <p:spPr>
            <a:xfrm>
              <a:off x="4004734" y="1807182"/>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2" name="Flowchart: Decision 51"/>
            <p:cNvSpPr/>
            <p:nvPr/>
          </p:nvSpPr>
          <p:spPr>
            <a:xfrm>
              <a:off x="5596466" y="1827193"/>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3" name="Rounded Rectangle 52"/>
            <p:cNvSpPr/>
            <p:nvPr/>
          </p:nvSpPr>
          <p:spPr>
            <a:xfrm>
              <a:off x="7188639" y="1765810"/>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err="1" smtClean="0">
                  <a:ln>
                    <a:noFill/>
                  </a:ln>
                  <a:solidFill>
                    <a:sysClr val="window" lastClr="FFFFFF"/>
                  </a:solidFill>
                  <a:effectLst/>
                  <a:uLnTx/>
                  <a:uFillTx/>
                  <a:latin typeface="Calibri"/>
                  <a:ea typeface="+mn-ea"/>
                  <a:cs typeface="+mn-cs"/>
                </a:rPr>
                <a:t>REOCentric</a:t>
              </a: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4" name="Rounded Rectangle 53"/>
            <p:cNvSpPr/>
            <p:nvPr/>
          </p:nvSpPr>
          <p:spPr>
            <a:xfrm>
              <a:off x="457200" y="2855893"/>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 Markets Property</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5" name="Flowchart: Decision 54"/>
            <p:cNvSpPr/>
            <p:nvPr/>
          </p:nvSpPr>
          <p:spPr>
            <a:xfrm>
              <a:off x="2209800" y="2951143"/>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Offers</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6" name="Rounded Rectangle 55"/>
            <p:cNvSpPr/>
            <p:nvPr/>
          </p:nvSpPr>
          <p:spPr>
            <a:xfrm>
              <a:off x="3810000" y="2862243"/>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7" name="Rounded Rectangle 56"/>
            <p:cNvSpPr/>
            <p:nvPr/>
          </p:nvSpPr>
          <p:spPr>
            <a:xfrm>
              <a:off x="4114800" y="2951143"/>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Agent, buyer, lender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Negotiations</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8" name="Flowchart: Decision 57"/>
            <p:cNvSpPr/>
            <p:nvPr/>
          </p:nvSpPr>
          <p:spPr>
            <a:xfrm>
              <a:off x="5873043" y="2951143"/>
              <a:ext cx="2280357"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Accepted</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9" name="Rounded Rectangle 58"/>
            <p:cNvSpPr/>
            <p:nvPr/>
          </p:nvSpPr>
          <p:spPr>
            <a:xfrm>
              <a:off x="5762978" y="4117426"/>
              <a:ext cx="1524000" cy="8382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0" name="Rounded Rectangle 59"/>
            <p:cNvSpPr/>
            <p:nvPr/>
          </p:nvSpPr>
          <p:spPr>
            <a:xfrm>
              <a:off x="6067778" y="4206326"/>
              <a:ext cx="1676400" cy="8382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Process to</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Closing</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1" name="TextBox 60"/>
            <p:cNvSpPr txBox="1"/>
            <p:nvPr/>
          </p:nvSpPr>
          <p:spPr>
            <a:xfrm>
              <a:off x="5452534" y="5363143"/>
              <a:ext cx="2062424" cy="95410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Feedback and mitigation: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Property is listed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offer is accepted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When transaction closes</a:t>
              </a:r>
              <a:endParaRPr kumimoji="0" lang="en-US" sz="1400" b="0" i="0" u="none" strike="noStrike" kern="0" cap="none" spc="0" normalizeH="0" baseline="0" noProof="0" dirty="0">
                <a:ln>
                  <a:noFill/>
                </a:ln>
                <a:solidFill>
                  <a:sysClr val="windowText" lastClr="000000"/>
                </a:solidFill>
                <a:effectLst/>
                <a:uLnTx/>
                <a:uFillTx/>
              </a:endParaRPr>
            </a:p>
          </p:txBody>
        </p:sp>
        <p:sp>
          <p:nvSpPr>
            <p:cNvPr id="62" name="Rounded Rectangle 61"/>
            <p:cNvSpPr/>
            <p:nvPr/>
          </p:nvSpPr>
          <p:spPr>
            <a:xfrm>
              <a:off x="533400" y="4300615"/>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3" name="Flowchart: Decision 62"/>
            <p:cNvSpPr/>
            <p:nvPr/>
          </p:nvSpPr>
          <p:spPr>
            <a:xfrm>
              <a:off x="2057400" y="4320626"/>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4" name="Rounded Rectangle 63"/>
            <p:cNvSpPr/>
            <p:nvPr/>
          </p:nvSpPr>
          <p:spPr>
            <a:xfrm>
              <a:off x="3717305" y="4259243"/>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err="1" smtClean="0">
                  <a:ln>
                    <a:noFill/>
                  </a:ln>
                  <a:solidFill>
                    <a:sysClr val="window" lastClr="FFFFFF"/>
                  </a:solidFill>
                  <a:effectLst/>
                  <a:uLnTx/>
                  <a:uFillTx/>
                  <a:latin typeface="Calibri"/>
                  <a:ea typeface="+mn-ea"/>
                  <a:cs typeface="+mn-cs"/>
                </a:rPr>
                <a:t>REOCentric</a:t>
              </a: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5" name="Rounded Rectangle 64"/>
            <p:cNvSpPr/>
            <p:nvPr/>
          </p:nvSpPr>
          <p:spPr>
            <a:xfrm>
              <a:off x="533400" y="5496336"/>
              <a:ext cx="1447800" cy="649621"/>
            </a:xfrm>
            <a:prstGeom prst="roundRect">
              <a:avLst/>
            </a:prstGeom>
            <a:gradFill rotWithShape="1">
              <a:gsLst>
                <a:gs pos="0">
                  <a:srgbClr xmlns:mc="http://schemas.openxmlformats.org/markup-compatibility/2006" xmlns:a14="http://schemas.microsoft.com/office/drawing/2010/main" val="8064A2" mc:Ignorable="">
                    <a:shade val="51000"/>
                    <a:satMod val="130000"/>
                  </a:srgbClr>
                </a:gs>
                <a:gs pos="80000">
                  <a:srgbClr xmlns:mc="http://schemas.openxmlformats.org/markup-compatibility/2006" xmlns:a14="http://schemas.microsoft.com/office/drawing/2010/main" val="8064A2" mc:Ignorable="">
                    <a:shade val="93000"/>
                    <a:satMod val="130000"/>
                  </a:srgbClr>
                </a:gs>
                <a:gs pos="100000">
                  <a:srgbClr xmlns:mc="http://schemas.openxmlformats.org/markup-compatibility/2006" xmlns:a14="http://schemas.microsoft.com/office/drawing/2010/main" val="8064A2"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Consumer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Feedback</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6" name="Flowchart: Decision 65"/>
            <p:cNvSpPr/>
            <p:nvPr/>
          </p:nvSpPr>
          <p:spPr>
            <a:xfrm>
              <a:off x="2057400" y="5516347"/>
              <a:ext cx="1490134" cy="647700"/>
            </a:xfrm>
            <a:prstGeom prst="flowChartDecision">
              <a:avLst/>
            </a:prstGeom>
            <a:gradFill rotWithShape="1">
              <a:gsLst>
                <a:gs pos="0">
                  <a:srgbClr xmlns:mc="http://schemas.openxmlformats.org/markup-compatibility/2006" xmlns:a14="http://schemas.microsoft.com/office/drawing/2010/main" val="F79646" mc:Ignorable="">
                    <a:shade val="51000"/>
                    <a:satMod val="130000"/>
                  </a:srgbClr>
                </a:gs>
                <a:gs pos="80000">
                  <a:srgbClr xmlns:mc="http://schemas.openxmlformats.org/markup-compatibility/2006" xmlns:a14="http://schemas.microsoft.com/office/drawing/2010/main" val="F79646" mc:Ignorable="">
                    <a:shade val="93000"/>
                    <a:satMod val="130000"/>
                  </a:srgbClr>
                </a:gs>
                <a:gs pos="100000">
                  <a:srgbClr xmlns:mc="http://schemas.openxmlformats.org/markup-compatibility/2006" xmlns:a14="http://schemas.microsoft.com/office/drawing/2010/main" val="F7964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Errors?</a:t>
              </a:r>
              <a:endParaRPr kumimoji="0" lang="en-US" sz="14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7" name="Rounded Rectangle 66"/>
            <p:cNvSpPr/>
            <p:nvPr/>
          </p:nvSpPr>
          <p:spPr>
            <a:xfrm>
              <a:off x="3717305" y="5454964"/>
              <a:ext cx="1574361" cy="709083"/>
            </a:xfrm>
            <a:prstGeom prst="roundRect">
              <a:avLst/>
            </a:prstGeom>
            <a:gradFill rotWithShape="1">
              <a:gsLst>
                <a:gs pos="0">
                  <a:srgbClr xmlns:mc="http://schemas.openxmlformats.org/markup-compatibility/2006" xmlns:a14="http://schemas.microsoft.com/office/drawing/2010/main" val="C0504D" mc:Ignorable="">
                    <a:shade val="51000"/>
                    <a:satMod val="130000"/>
                  </a:srgbClr>
                </a:gs>
                <a:gs pos="80000">
                  <a:srgbClr xmlns:mc="http://schemas.openxmlformats.org/markup-compatibility/2006" xmlns:a14="http://schemas.microsoft.com/office/drawing/2010/main" val="C0504D" mc:Ignorable="">
                    <a:shade val="93000"/>
                    <a:satMod val="130000"/>
                  </a:srgbClr>
                </a:gs>
                <a:gs pos="100000">
                  <a:srgbClr xmlns:mc="http://schemas.openxmlformats.org/markup-compatibility/2006" xmlns:a14="http://schemas.microsoft.com/office/drawing/2010/main" val="C0504D"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err="1" smtClean="0">
                  <a:ln>
                    <a:noFill/>
                  </a:ln>
                  <a:solidFill>
                    <a:sysClr val="window" lastClr="FFFFFF"/>
                  </a:solidFill>
                  <a:effectLst/>
                  <a:uLnTx/>
                  <a:uFillTx/>
                  <a:latin typeface="Calibri"/>
                  <a:ea typeface="+mn-ea"/>
                  <a:cs typeface="+mn-cs"/>
                </a:rPr>
                <a:t>REOCentric</a:t>
              </a: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
              </a:r>
              <a:b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uLnTx/>
                  <a:uFillTx/>
                  <a:latin typeface="Calibri"/>
                  <a:ea typeface="+mn-ea"/>
                  <a:cs typeface="+mn-cs"/>
                </a:rPr>
                <a:t>mitigation</a:t>
              </a:r>
              <a:endParaRPr kumimoji="0" lang="en-US" sz="1600" b="1" i="0" u="none" strike="noStrike" kern="0" cap="none" spc="0" normalizeH="0" baseline="0" noProof="0" dirty="0">
                <a:ln>
                  <a:noFill/>
                </a:ln>
                <a:solidFill>
                  <a:sysClr val="window" lastClr="FFFFFF"/>
                </a:solidFill>
                <a:effectLst/>
                <a:uLnTx/>
                <a:uFillTx/>
                <a:latin typeface="Calibri"/>
                <a:ea typeface="+mn-ea"/>
                <a:cs typeface="+mn-cs"/>
              </a:endParaRPr>
            </a:p>
          </p:txBody>
        </p:sp>
      </p:grpSp>
    </p:spTree>
    <p:extLst>
      <p:ext uri="{BB962C8B-B14F-4D97-AF65-F5344CB8AC3E}">
        <p14:creationId xmlns:p14="http://schemas.microsoft.com/office/powerpoint/2010/main" val="231788840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Points of Difference</a:t>
            </a:r>
            <a:endParaRPr lang="en-US" dirty="0"/>
          </a:p>
        </p:txBody>
      </p:sp>
      <p:sp>
        <p:nvSpPr>
          <p:cNvPr id="3" name="Content Placeholder 2"/>
          <p:cNvSpPr>
            <a:spLocks noGrp="1"/>
          </p:cNvSpPr>
          <p:nvPr>
            <p:ph sz="quarter" idx="1"/>
          </p:nvPr>
        </p:nvSpPr>
        <p:spPr>
          <a:xfrm>
            <a:off x="301752" y="1749552"/>
            <a:ext cx="8503920" cy="4498848"/>
          </a:xfrm>
        </p:spPr>
        <p:txBody>
          <a:bodyPr/>
          <a:lstStyle/>
          <a:p>
            <a:r>
              <a:rPr lang="en-US" sz="2500" b="1" dirty="0" smtClean="0"/>
              <a:t>Marketing for best return to investors:</a:t>
            </a:r>
          </a:p>
          <a:p>
            <a:pPr lvl="1">
              <a:spcBef>
                <a:spcPts val="1800"/>
              </a:spcBef>
            </a:pPr>
            <a:r>
              <a:rPr lang="en-US" dirty="0" smtClean="0"/>
              <a:t>Open House event where appropriate</a:t>
            </a:r>
          </a:p>
          <a:p>
            <a:pPr lvl="1">
              <a:spcBef>
                <a:spcPts val="1800"/>
              </a:spcBef>
            </a:pPr>
            <a:r>
              <a:rPr lang="en-US" dirty="0" smtClean="0"/>
              <a:t>Retail advertising and other marketing</a:t>
            </a:r>
          </a:p>
          <a:p>
            <a:pPr lvl="1">
              <a:spcBef>
                <a:spcPts val="1800"/>
              </a:spcBef>
            </a:pPr>
            <a:r>
              <a:rPr lang="en-US" dirty="0" smtClean="0"/>
              <a:t>Lead capture and re-marketing new listings to captured buyer leads</a:t>
            </a:r>
          </a:p>
          <a:p>
            <a:pPr marL="274320" lvl="1" indent="0">
              <a:buNone/>
            </a:pPr>
            <a:endParaRPr lang="en-US" dirty="0"/>
          </a:p>
          <a:p>
            <a:pPr lvl="1"/>
            <a:endParaRPr lang="en-US" dirty="0"/>
          </a:p>
        </p:txBody>
      </p:sp>
    </p:spTree>
    <p:extLst>
      <p:ext uri="{BB962C8B-B14F-4D97-AF65-F5344CB8AC3E}">
        <p14:creationId xmlns:p14="http://schemas.microsoft.com/office/powerpoint/2010/main" val="1858855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par>
                          <p:cTn id="7" fill="hold">
                            <p:stCondLst>
                              <p:cond delay="510"/>
                            </p:stCondLst>
                            <p:childTnLst>
                              <p:par>
                                <p:cTn id="8" presetID="42" presetClass="entr" presetSubtype="0" fill="hold"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anim calcmode="lin" valueType="num">
                                      <p:cBhvr>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3" fill="hold">
                            <p:stCondLst>
                              <p:cond delay="2510"/>
                            </p:stCondLst>
                            <p:childTnLst>
                              <p:par>
                                <p:cTn id="14" presetID="42" presetClass="entr" presetSubtype="0" fill="hold" nodeType="after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9" fill="hold">
                            <p:stCondLst>
                              <p:cond delay="4510"/>
                            </p:stCondLst>
                            <p:childTnLst>
                              <p:par>
                                <p:cTn id="20" presetID="42" presetClass="entr" presetSubtype="0" fill="hold" nodeType="after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Points </a:t>
            </a:r>
            <a:r>
              <a:rPr lang="en-US" b="1" dirty="0"/>
              <a:t>of </a:t>
            </a:r>
            <a:r>
              <a:rPr lang="en-US" b="1" dirty="0" smtClean="0"/>
              <a:t>Difference</a:t>
            </a:r>
            <a:endParaRPr lang="en-US" dirty="0"/>
          </a:p>
        </p:txBody>
      </p:sp>
      <p:sp>
        <p:nvSpPr>
          <p:cNvPr id="3" name="Content Placeholder 2"/>
          <p:cNvSpPr>
            <a:spLocks noGrp="1"/>
          </p:cNvSpPr>
          <p:nvPr>
            <p:ph sz="quarter" idx="1"/>
          </p:nvPr>
        </p:nvSpPr>
        <p:spPr/>
        <p:txBody>
          <a:bodyPr/>
          <a:lstStyle/>
          <a:p>
            <a:r>
              <a:rPr lang="en-US" sz="2800" b="1" dirty="0" smtClean="0"/>
              <a:t>Professional Negotiators</a:t>
            </a:r>
          </a:p>
          <a:p>
            <a:pPr lvl="1"/>
            <a:r>
              <a:rPr lang="en-US" sz="2300" dirty="0" smtClean="0"/>
              <a:t>Handle all junior liens</a:t>
            </a:r>
          </a:p>
          <a:p>
            <a:pPr lvl="1"/>
            <a:r>
              <a:rPr lang="en-US" sz="2300" dirty="0" smtClean="0"/>
              <a:t>More skilled than real estate agents</a:t>
            </a:r>
          </a:p>
          <a:p>
            <a:pPr lvl="1"/>
            <a:r>
              <a:rPr lang="en-US" sz="2300" dirty="0" smtClean="0"/>
              <a:t>Law firm </a:t>
            </a:r>
            <a:endParaRPr lang="en-US" sz="2300" dirty="0"/>
          </a:p>
          <a:p>
            <a:endParaRPr lang="en-US" dirty="0" smtClean="0"/>
          </a:p>
          <a:p>
            <a:endParaRPr lang="en-US" dirty="0"/>
          </a:p>
        </p:txBody>
      </p:sp>
    </p:spTree>
    <p:extLst>
      <p:ext uri="{BB962C8B-B14F-4D97-AF65-F5344CB8AC3E}">
        <p14:creationId xmlns:p14="http://schemas.microsoft.com/office/powerpoint/2010/main" val="14907379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Unified Services – a unique approach</a:t>
            </a:r>
            <a:endParaRPr lang="en-US" b="1" dirty="0"/>
          </a:p>
        </p:txBody>
      </p:sp>
      <p:sp>
        <p:nvSpPr>
          <p:cNvPr id="3" name="Content Placeholder 2"/>
          <p:cNvSpPr>
            <a:spLocks noGrp="1"/>
          </p:cNvSpPr>
          <p:nvPr>
            <p:ph sz="quarter" idx="1"/>
          </p:nvPr>
        </p:nvSpPr>
        <p:spPr/>
        <p:txBody>
          <a:bodyPr/>
          <a:lstStyle/>
          <a:p>
            <a:pPr marL="0" indent="0" algn="ctr">
              <a:buNone/>
            </a:pPr>
            <a:r>
              <a:rPr lang="en-US" b="1" dirty="0" smtClean="0"/>
              <a:t>Getting the pieces to work together</a:t>
            </a:r>
          </a:p>
          <a:p>
            <a:pPr marL="0" indent="0" algn="ctr">
              <a:buNone/>
            </a:pPr>
            <a:endParaRPr lang="en-US" b="1" dirty="0" smtClean="0"/>
          </a:p>
          <a:p>
            <a:pPr marL="0" indent="0" algn="ctr">
              <a:spcBef>
                <a:spcPts val="1200"/>
              </a:spcBef>
              <a:buNone/>
            </a:pPr>
            <a:r>
              <a:rPr lang="en-US" dirty="0" smtClean="0"/>
              <a:t>REO disposition</a:t>
            </a:r>
          </a:p>
          <a:p>
            <a:pPr marL="0" indent="0" algn="ctr">
              <a:spcBef>
                <a:spcPts val="1200"/>
              </a:spcBef>
              <a:buNone/>
            </a:pPr>
            <a:r>
              <a:rPr lang="en-US" dirty="0" smtClean="0"/>
              <a:t>Short Sale disposition</a:t>
            </a:r>
          </a:p>
          <a:p>
            <a:pPr marL="0" indent="0" algn="ctr">
              <a:spcBef>
                <a:spcPts val="1200"/>
              </a:spcBef>
              <a:buNone/>
            </a:pPr>
            <a:r>
              <a:rPr lang="en-US" dirty="0" smtClean="0"/>
              <a:t>Loan capture</a:t>
            </a:r>
          </a:p>
          <a:p>
            <a:pPr marL="0" indent="0" algn="ctr">
              <a:spcBef>
                <a:spcPts val="1800"/>
              </a:spcBef>
              <a:buNone/>
            </a:pPr>
            <a:endParaRPr lang="en-US" dirty="0"/>
          </a:p>
          <a:p>
            <a:pPr marL="0" indent="0" algn="ctr">
              <a:spcBef>
                <a:spcPts val="1800"/>
              </a:spcBef>
              <a:buNone/>
            </a:pPr>
            <a:r>
              <a:rPr lang="en-US" dirty="0" smtClean="0"/>
              <a:t>Real Estate Industry</a:t>
            </a:r>
            <a:endParaRPr lang="en-US" dirty="0"/>
          </a:p>
        </p:txBody>
      </p:sp>
      <p:sp>
        <p:nvSpPr>
          <p:cNvPr id="4" name="Up-Down Arrow 3"/>
          <p:cNvSpPr/>
          <p:nvPr/>
        </p:nvSpPr>
        <p:spPr>
          <a:xfrm>
            <a:off x="4114800" y="4217634"/>
            <a:ext cx="685800" cy="762000"/>
          </a:xfrm>
          <a:prstGeom prst="upDownArrow">
            <a:avLst>
              <a:gd name="adj1" fmla="val 50000"/>
              <a:gd name="adj2" fmla="val 27994"/>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8606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1000"/>
                                        <p:tgtEl>
                                          <p:spTgt spid="3">
                                            <p:txEl>
                                              <p:pRg st="6" end="6"/>
                                            </p:txEl>
                                          </p:spTgt>
                                        </p:tgtEl>
                                      </p:cBhvr>
                                    </p:animEffect>
                                    <p:anim calcmode="lin" valueType="num">
                                      <p:cBhvr>
                                        <p:cTn id="2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2286000"/>
            <a:ext cx="5756635" cy="1219200"/>
          </a:xfrm>
          <a:prstGeom prst="rect">
            <a:avLst/>
          </a:prstGeom>
        </p:spPr>
      </p:pic>
    </p:spTree>
    <p:extLst>
      <p:ext uri="{BB962C8B-B14F-4D97-AF65-F5344CB8AC3E}">
        <p14:creationId xmlns:p14="http://schemas.microsoft.com/office/powerpoint/2010/main" val="7916388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 Sale Processing</a:t>
            </a:r>
            <a:endParaRPr lang="en-US" dirty="0"/>
          </a:p>
        </p:txBody>
      </p:sp>
      <p:sp>
        <p:nvSpPr>
          <p:cNvPr id="3" name="Content Placeholder 2"/>
          <p:cNvSpPr>
            <a:spLocks noGrp="1"/>
          </p:cNvSpPr>
          <p:nvPr>
            <p:ph sz="quarter" idx="1"/>
          </p:nvPr>
        </p:nvSpPr>
        <p:spPr/>
        <p:txBody>
          <a:bodyPr/>
          <a:lstStyle/>
          <a:p>
            <a:pPr marL="0" indent="0">
              <a:spcAft>
                <a:spcPts val="1800"/>
              </a:spcAft>
              <a:buNone/>
            </a:pPr>
            <a:r>
              <a:rPr lang="en-US" dirty="0" smtClean="0"/>
              <a:t>Issues:</a:t>
            </a:r>
          </a:p>
          <a:p>
            <a:r>
              <a:rPr lang="en-US" dirty="0" smtClean="0"/>
              <a:t>Prepare for extremely high volume</a:t>
            </a:r>
          </a:p>
          <a:p>
            <a:r>
              <a:rPr lang="en-US" dirty="0" smtClean="0"/>
              <a:t>Serious threat of lawsuits by borrowers</a:t>
            </a:r>
          </a:p>
          <a:p>
            <a:r>
              <a:rPr lang="en-US" dirty="0" smtClean="0"/>
              <a:t>Decision to handle processing internally or out-source</a:t>
            </a:r>
          </a:p>
          <a:p>
            <a:r>
              <a:rPr lang="en-US" dirty="0" smtClean="0"/>
              <a:t>Marketing for highest and best price and terms</a:t>
            </a:r>
          </a:p>
          <a:p>
            <a:r>
              <a:rPr lang="en-US" dirty="0" smtClean="0"/>
              <a:t>Real Estate agent level of competence</a:t>
            </a:r>
          </a:p>
          <a:p>
            <a:r>
              <a:rPr lang="en-US" dirty="0" smtClean="0"/>
              <a:t>Customer satisfaction with lender for future </a:t>
            </a:r>
            <a:r>
              <a:rPr lang="en-US" dirty="0" smtClean="0"/>
              <a:t>business</a:t>
            </a:r>
          </a:p>
          <a:p>
            <a:r>
              <a:rPr lang="en-US" dirty="0" smtClean="0"/>
              <a:t>Loan Origination capture</a:t>
            </a:r>
            <a:endParaRPr lang="en-US" dirty="0" smtClean="0"/>
          </a:p>
          <a:p>
            <a:endParaRPr lang="en-US" dirty="0" smtClean="0"/>
          </a:p>
          <a:p>
            <a:endParaRPr lang="en-US" dirty="0"/>
          </a:p>
        </p:txBody>
      </p:sp>
    </p:spTree>
    <p:extLst>
      <p:ext uri="{BB962C8B-B14F-4D97-AF65-F5344CB8AC3E}">
        <p14:creationId xmlns:p14="http://schemas.microsoft.com/office/powerpoint/2010/main" val="127168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7" end="7"/>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Points of Difference</a:t>
            </a:r>
            <a:endParaRPr lang="en-US" b="1" dirty="0"/>
          </a:p>
        </p:txBody>
      </p:sp>
      <p:sp>
        <p:nvSpPr>
          <p:cNvPr id="3" name="Content Placeholder 2"/>
          <p:cNvSpPr>
            <a:spLocks noGrp="1"/>
          </p:cNvSpPr>
          <p:nvPr>
            <p:ph sz="quarter" idx="1"/>
          </p:nvPr>
        </p:nvSpPr>
        <p:spPr>
          <a:xfrm>
            <a:off x="301752" y="1828800"/>
            <a:ext cx="8503920" cy="4270248"/>
          </a:xfrm>
        </p:spPr>
        <p:txBody>
          <a:bodyPr/>
          <a:lstStyle/>
          <a:p>
            <a:pPr>
              <a:spcBef>
                <a:spcPts val="1800"/>
              </a:spcBef>
            </a:pPr>
            <a:r>
              <a:rPr lang="en-US" dirty="0" smtClean="0"/>
              <a:t>Loan Capture for mortgage division of lender</a:t>
            </a:r>
          </a:p>
          <a:p>
            <a:pPr>
              <a:spcBef>
                <a:spcPts val="1800"/>
              </a:spcBef>
            </a:pPr>
            <a:r>
              <a:rPr lang="en-US" dirty="0" smtClean="0"/>
              <a:t>Risk management:</a:t>
            </a:r>
            <a:br>
              <a:rPr lang="en-US" dirty="0" smtClean="0"/>
            </a:br>
            <a:r>
              <a:rPr lang="en-US" dirty="0" smtClean="0"/>
              <a:t>  </a:t>
            </a:r>
            <a:r>
              <a:rPr lang="en-US" dirty="0"/>
              <a:t>L</a:t>
            </a:r>
            <a:r>
              <a:rPr lang="en-US" dirty="0" smtClean="0"/>
              <a:t>ender a hard target for predatory lawsuits</a:t>
            </a:r>
          </a:p>
          <a:p>
            <a:pPr>
              <a:spcBef>
                <a:spcPts val="1800"/>
              </a:spcBef>
            </a:pPr>
            <a:r>
              <a:rPr lang="en-US" dirty="0" smtClean="0"/>
              <a:t>National consortium of powerful regional brokerages</a:t>
            </a:r>
          </a:p>
          <a:p>
            <a:pPr>
              <a:spcBef>
                <a:spcPts val="1800"/>
              </a:spcBef>
            </a:pPr>
            <a:r>
              <a:rPr lang="en-US" dirty="0" smtClean="0"/>
              <a:t>Lender-specific training and certification for Realtors®</a:t>
            </a:r>
          </a:p>
          <a:p>
            <a:pPr>
              <a:spcBef>
                <a:spcPts val="1800"/>
              </a:spcBef>
            </a:pPr>
            <a:r>
              <a:rPr lang="en-US" dirty="0" smtClean="0"/>
              <a:t>Management and oversight by Quantum Default Services</a:t>
            </a:r>
          </a:p>
        </p:txBody>
      </p:sp>
    </p:spTree>
    <p:extLst>
      <p:ext uri="{BB962C8B-B14F-4D97-AF65-F5344CB8AC3E}">
        <p14:creationId xmlns:p14="http://schemas.microsoft.com/office/powerpoint/2010/main" val="39442758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Loan Capture Model</a:t>
            </a:r>
            <a:endParaRPr lang="en-US" b="1" dirty="0"/>
          </a:p>
        </p:txBody>
      </p:sp>
      <p:sp>
        <p:nvSpPr>
          <p:cNvPr id="3" name="Content Placeholder 2"/>
          <p:cNvSpPr>
            <a:spLocks noGrp="1"/>
          </p:cNvSpPr>
          <p:nvPr>
            <p:ph sz="quarter" idx="1"/>
          </p:nvPr>
        </p:nvSpPr>
        <p:spPr>
          <a:xfrm>
            <a:off x="301752" y="1752600"/>
            <a:ext cx="8503920" cy="4346448"/>
          </a:xfrm>
        </p:spPr>
        <p:txBody>
          <a:bodyPr/>
          <a:lstStyle/>
          <a:p>
            <a:pPr marL="0" indent="0">
              <a:spcBef>
                <a:spcPts val="2400"/>
              </a:spcBef>
              <a:buNone/>
            </a:pPr>
            <a:r>
              <a:rPr lang="en-US" b="1" dirty="0" smtClean="0"/>
              <a:t>Quid pro quo:  Loan capture for listing leads</a:t>
            </a:r>
          </a:p>
          <a:p>
            <a:pPr>
              <a:spcBef>
                <a:spcPts val="2400"/>
              </a:spcBef>
              <a:spcAft>
                <a:spcPts val="600"/>
              </a:spcAft>
            </a:pPr>
            <a:r>
              <a:rPr lang="en-US" b="1" dirty="0" smtClean="0"/>
              <a:t>Incentive:  </a:t>
            </a:r>
            <a:r>
              <a:rPr lang="en-US" dirty="0" smtClean="0"/>
              <a:t>providing short-sale listing leads to the Realtor</a:t>
            </a:r>
          </a:p>
          <a:p>
            <a:pPr>
              <a:spcBef>
                <a:spcPts val="2400"/>
              </a:spcBef>
              <a:spcAft>
                <a:spcPts val="600"/>
              </a:spcAft>
            </a:pPr>
            <a:r>
              <a:rPr lang="en-US" b="1" dirty="0" smtClean="0"/>
              <a:t>Glue: </a:t>
            </a:r>
            <a:r>
              <a:rPr lang="en-US" dirty="0" smtClean="0"/>
              <a:t>Relationship between Loan Officer and Realtor</a:t>
            </a:r>
          </a:p>
          <a:p>
            <a:pPr>
              <a:spcBef>
                <a:spcPts val="2400"/>
              </a:spcBef>
              <a:spcAft>
                <a:spcPts val="600"/>
              </a:spcAft>
            </a:pPr>
            <a:r>
              <a:rPr lang="en-US" b="1" dirty="0" smtClean="0"/>
              <a:t>Secret: </a:t>
            </a:r>
            <a:r>
              <a:rPr lang="en-US" dirty="0" smtClean="0"/>
              <a:t>Capturing the buyer early in their buy-cycle</a:t>
            </a:r>
          </a:p>
          <a:p>
            <a:pPr>
              <a:spcBef>
                <a:spcPts val="2400"/>
              </a:spcBef>
              <a:spcAft>
                <a:spcPts val="600"/>
              </a:spcAft>
            </a:pPr>
            <a:r>
              <a:rPr lang="en-US" b="1" dirty="0" smtClean="0"/>
              <a:t>Needs: </a:t>
            </a:r>
            <a:r>
              <a:rPr lang="en-US" dirty="0" smtClean="0"/>
              <a:t>Software systems, training and accountability</a:t>
            </a:r>
          </a:p>
        </p:txBody>
      </p:sp>
    </p:spTree>
    <p:extLst>
      <p:ext uri="{BB962C8B-B14F-4D97-AF65-F5344CB8AC3E}">
        <p14:creationId xmlns:p14="http://schemas.microsoft.com/office/powerpoint/2010/main" val="6746530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28841" y="457200"/>
            <a:ext cx="8205383" cy="5691664"/>
            <a:chOff x="728841" y="457200"/>
            <a:chExt cx="8205383" cy="5691664"/>
          </a:xfrm>
        </p:grpSpPr>
        <p:sp>
          <p:nvSpPr>
            <p:cNvPr id="3" name="Oval 2"/>
            <p:cNvSpPr/>
            <p:nvPr/>
          </p:nvSpPr>
          <p:spPr>
            <a:xfrm>
              <a:off x="4407877" y="2971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 name="Oval 3"/>
            <p:cNvSpPr/>
            <p:nvPr/>
          </p:nvSpPr>
          <p:spPr>
            <a:xfrm>
              <a:off x="4407877" y="3810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 name="Oval 4"/>
            <p:cNvSpPr/>
            <p:nvPr/>
          </p:nvSpPr>
          <p:spPr>
            <a:xfrm>
              <a:off x="1447800" y="35814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 name="Oval 5"/>
            <p:cNvSpPr/>
            <p:nvPr/>
          </p:nvSpPr>
          <p:spPr>
            <a:xfrm>
              <a:off x="1600200" y="37338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 name="Oval 6"/>
            <p:cNvSpPr/>
            <p:nvPr/>
          </p:nvSpPr>
          <p:spPr>
            <a:xfrm>
              <a:off x="1752600" y="38862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 name="Oval 7"/>
            <p:cNvSpPr/>
            <p:nvPr/>
          </p:nvSpPr>
          <p:spPr>
            <a:xfrm>
              <a:off x="1905000" y="40386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 name="Oval 8"/>
            <p:cNvSpPr/>
            <p:nvPr/>
          </p:nvSpPr>
          <p:spPr>
            <a:xfrm>
              <a:off x="2057400" y="41910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0" name="Oval 9"/>
            <p:cNvSpPr/>
            <p:nvPr/>
          </p:nvSpPr>
          <p:spPr>
            <a:xfrm>
              <a:off x="2209800" y="43434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1" name="Oval 10"/>
            <p:cNvSpPr/>
            <p:nvPr/>
          </p:nvSpPr>
          <p:spPr>
            <a:xfrm>
              <a:off x="2362200" y="44958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2" name="Oval 11"/>
            <p:cNvSpPr/>
            <p:nvPr/>
          </p:nvSpPr>
          <p:spPr>
            <a:xfrm>
              <a:off x="2514600" y="4648200"/>
              <a:ext cx="1066800" cy="685800"/>
            </a:xfrm>
            <a:prstGeom prst="ellipse">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Local</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O.</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3" name="Oval 12"/>
            <p:cNvSpPr/>
            <p:nvPr/>
          </p:nvSpPr>
          <p:spPr>
            <a:xfrm>
              <a:off x="4560277" y="31242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Oval 13"/>
            <p:cNvSpPr/>
            <p:nvPr/>
          </p:nvSpPr>
          <p:spPr>
            <a:xfrm>
              <a:off x="4560277" y="39624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 name="Oval 14"/>
            <p:cNvSpPr/>
            <p:nvPr/>
          </p:nvSpPr>
          <p:spPr>
            <a:xfrm>
              <a:off x="4712677" y="32766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 name="Oval 15"/>
            <p:cNvSpPr/>
            <p:nvPr/>
          </p:nvSpPr>
          <p:spPr>
            <a:xfrm>
              <a:off x="4712677" y="4114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7" name="Oval 16"/>
            <p:cNvSpPr/>
            <p:nvPr/>
          </p:nvSpPr>
          <p:spPr>
            <a:xfrm>
              <a:off x="4865077" y="3429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 name="Oval 17"/>
            <p:cNvSpPr/>
            <p:nvPr/>
          </p:nvSpPr>
          <p:spPr>
            <a:xfrm>
              <a:off x="4865077" y="42672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 name="Oval 18"/>
            <p:cNvSpPr/>
            <p:nvPr/>
          </p:nvSpPr>
          <p:spPr>
            <a:xfrm>
              <a:off x="5017477" y="35814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0" name="Oval 19"/>
            <p:cNvSpPr/>
            <p:nvPr/>
          </p:nvSpPr>
          <p:spPr>
            <a:xfrm>
              <a:off x="5017477" y="44196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1" name="Oval 20"/>
            <p:cNvSpPr/>
            <p:nvPr/>
          </p:nvSpPr>
          <p:spPr>
            <a:xfrm>
              <a:off x="5169877" y="37338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REO</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 A.</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2" name="Oval 21"/>
            <p:cNvSpPr/>
            <p:nvPr/>
          </p:nvSpPr>
          <p:spPr>
            <a:xfrm>
              <a:off x="5169877" y="4572000"/>
              <a:ext cx="1066800" cy="685800"/>
            </a:xfrm>
            <a:prstGeom prst="ellipse">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Retail</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23" name="Straight Arrow Connector 22"/>
            <p:cNvCxnSpPr/>
            <p:nvPr/>
          </p:nvCxnSpPr>
          <p:spPr>
            <a:xfrm flipV="1">
              <a:off x="3056792" y="42672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4" name="Straight Arrow Connector 23"/>
            <p:cNvCxnSpPr/>
            <p:nvPr/>
          </p:nvCxnSpPr>
          <p:spPr>
            <a:xfrm flipV="1">
              <a:off x="3209192" y="44196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5" name="Straight Arrow Connector 24"/>
            <p:cNvCxnSpPr/>
            <p:nvPr/>
          </p:nvCxnSpPr>
          <p:spPr>
            <a:xfrm flipV="1">
              <a:off x="3361592" y="45720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6" name="Straight Arrow Connector 25"/>
            <p:cNvCxnSpPr/>
            <p:nvPr/>
          </p:nvCxnSpPr>
          <p:spPr>
            <a:xfrm flipV="1">
              <a:off x="3513992" y="47244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7" name="Straight Arrow Connector 26"/>
            <p:cNvCxnSpPr/>
            <p:nvPr/>
          </p:nvCxnSpPr>
          <p:spPr>
            <a:xfrm flipV="1">
              <a:off x="3666392" y="48768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cxnSp>
          <p:nvCxnSpPr>
            <p:cNvPr id="28" name="Straight Arrow Connector 27"/>
            <p:cNvCxnSpPr/>
            <p:nvPr/>
          </p:nvCxnSpPr>
          <p:spPr>
            <a:xfrm flipV="1">
              <a:off x="3818792" y="5029200"/>
              <a:ext cx="1286608" cy="381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headEnd type="arrow"/>
              <a:tailEnd type="arrow"/>
            </a:ln>
            <a:effectLst/>
          </p:spPr>
        </p:cxnSp>
        <p:sp>
          <p:nvSpPr>
            <p:cNvPr id="29" name="Rounded Rectangle 28"/>
            <p:cNvSpPr/>
            <p:nvPr/>
          </p:nvSpPr>
          <p:spPr>
            <a:xfrm>
              <a:off x="3033340" y="18288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0" name="Rounded Rectangle 29"/>
            <p:cNvSpPr/>
            <p:nvPr/>
          </p:nvSpPr>
          <p:spPr>
            <a:xfrm>
              <a:off x="3185740" y="19812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1" name="Rounded Rectangle 30"/>
            <p:cNvSpPr/>
            <p:nvPr/>
          </p:nvSpPr>
          <p:spPr>
            <a:xfrm>
              <a:off x="3338140" y="21336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2" name="Rounded Rectangle 31"/>
            <p:cNvSpPr/>
            <p:nvPr/>
          </p:nvSpPr>
          <p:spPr>
            <a:xfrm>
              <a:off x="3490540" y="22860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3" name="Rounded Rectangle 32"/>
            <p:cNvSpPr/>
            <p:nvPr/>
          </p:nvSpPr>
          <p:spPr>
            <a:xfrm>
              <a:off x="3642940" y="24384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4" name="Rounded Rectangle 33"/>
            <p:cNvSpPr/>
            <p:nvPr/>
          </p:nvSpPr>
          <p:spPr>
            <a:xfrm>
              <a:off x="3795340" y="2590800"/>
              <a:ext cx="1447800" cy="914400"/>
            </a:xfrm>
            <a:prstGeom prst="roundRect">
              <a:avLst/>
            </a:prstGeom>
            <a:gradFill rotWithShape="1">
              <a:gsLst>
                <a:gs pos="0">
                  <a:srgbClr xmlns:mc="http://schemas.openxmlformats.org/markup-compatibility/2006" xmlns:a14="http://schemas.microsoft.com/office/drawing/2010/main" val="9BBB59" mc:Ignorable="">
                    <a:shade val="51000"/>
                    <a:satMod val="130000"/>
                  </a:srgbClr>
                </a:gs>
                <a:gs pos="80000">
                  <a:srgbClr xmlns:mc="http://schemas.openxmlformats.org/markup-compatibility/2006" xmlns:a14="http://schemas.microsoft.com/office/drawing/2010/main" val="9BBB59" mc:Ignorable="">
                    <a:shade val="93000"/>
                    <a:satMod val="130000"/>
                  </a:srgbClr>
                </a:gs>
                <a:gs pos="100000">
                  <a:srgbClr xmlns:mc="http://schemas.openxmlformats.org/markup-compatibility/2006" xmlns:a14="http://schemas.microsoft.com/office/drawing/2010/main" val="9BBB59"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Brokerages</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35" name="Straight Arrow Connector 34"/>
            <p:cNvCxnSpPr/>
            <p:nvPr/>
          </p:nvCxnSpPr>
          <p:spPr>
            <a:xfrm>
              <a:off x="2870682" y="1219200"/>
              <a:ext cx="1263168" cy="1239716"/>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36" name="Straight Arrow Connector 35"/>
            <p:cNvCxnSpPr/>
            <p:nvPr/>
          </p:nvCxnSpPr>
          <p:spPr>
            <a:xfrm>
              <a:off x="3244355" y="1143000"/>
              <a:ext cx="889495" cy="817685"/>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37" name="Straight Arrow Connector 36"/>
            <p:cNvCxnSpPr/>
            <p:nvPr/>
          </p:nvCxnSpPr>
          <p:spPr>
            <a:xfrm>
              <a:off x="3193067" y="1219200"/>
              <a:ext cx="940783" cy="899747"/>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38" name="Straight Arrow Connector 37"/>
            <p:cNvCxnSpPr/>
            <p:nvPr/>
          </p:nvCxnSpPr>
          <p:spPr>
            <a:xfrm>
              <a:off x="3471490" y="1201616"/>
              <a:ext cx="662360" cy="6096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39" name="Straight Arrow Connector 38"/>
            <p:cNvCxnSpPr/>
            <p:nvPr/>
          </p:nvCxnSpPr>
          <p:spPr>
            <a:xfrm>
              <a:off x="3046207" y="1230351"/>
              <a:ext cx="1065341" cy="1049216"/>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cxnSp>
          <p:nvCxnSpPr>
            <p:cNvPr id="40" name="Straight Arrow Connector 39"/>
            <p:cNvCxnSpPr/>
            <p:nvPr/>
          </p:nvCxnSpPr>
          <p:spPr>
            <a:xfrm>
              <a:off x="2667000" y="1201616"/>
              <a:ext cx="1466850" cy="1447800"/>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sp>
          <p:nvSpPr>
            <p:cNvPr id="41" name="Rounded Rectangle 40"/>
            <p:cNvSpPr/>
            <p:nvPr/>
          </p:nvSpPr>
          <p:spPr>
            <a:xfrm>
              <a:off x="2057400" y="457200"/>
              <a:ext cx="1676400" cy="9144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Lender</a:t>
              </a:r>
              <a:b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Asset </a:t>
              </a: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Mgmt</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2" name="TextBox 41"/>
            <p:cNvSpPr txBox="1"/>
            <p:nvPr/>
          </p:nvSpPr>
          <p:spPr>
            <a:xfrm>
              <a:off x="6468923" y="3581400"/>
              <a:ext cx="2141677"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Listing Agents are specially</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trained for REO Properties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Work with Asset Managers</a:t>
              </a:r>
              <a:endParaRPr kumimoji="0" lang="en-US" sz="1400" b="0" i="0" u="none" strike="noStrike" kern="0" cap="none" spc="0" normalizeH="0" baseline="0" noProof="0" dirty="0">
                <a:ln>
                  <a:noFill/>
                </a:ln>
                <a:solidFill>
                  <a:sysClr val="windowText" lastClr="000000"/>
                </a:solidFill>
                <a:effectLst/>
                <a:uLnTx/>
                <a:uFillTx/>
              </a:endParaRPr>
            </a:p>
          </p:txBody>
        </p:sp>
        <p:sp>
          <p:nvSpPr>
            <p:cNvPr id="43" name="TextBox 42"/>
            <p:cNvSpPr txBox="1"/>
            <p:nvPr/>
          </p:nvSpPr>
          <p:spPr>
            <a:xfrm>
              <a:off x="6348067" y="4648200"/>
              <a:ext cx="2586157"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Short Sale certified Retail agents </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Work directly with consumers</a:t>
              </a:r>
              <a:endParaRPr kumimoji="0" lang="en-US" sz="1400" b="0" i="0" u="none" strike="noStrike" kern="0" cap="none" spc="0" normalizeH="0" baseline="0" noProof="0" dirty="0">
                <a:ln>
                  <a:noFill/>
                </a:ln>
                <a:solidFill>
                  <a:sysClr val="windowText" lastClr="000000"/>
                </a:solidFill>
                <a:effectLst/>
                <a:uLnTx/>
                <a:uFillTx/>
              </a:endParaRPr>
            </a:p>
          </p:txBody>
        </p:sp>
        <p:sp>
          <p:nvSpPr>
            <p:cNvPr id="44" name="TextBox 43"/>
            <p:cNvSpPr txBox="1"/>
            <p:nvPr/>
          </p:nvSpPr>
          <p:spPr>
            <a:xfrm>
              <a:off x="4071005" y="609600"/>
              <a:ext cx="2872133"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Asset Managers work closely</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with one Project Manager at each </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Brokerage, who manages the agents</a:t>
              </a:r>
            </a:p>
          </p:txBody>
        </p:sp>
        <p:sp>
          <p:nvSpPr>
            <p:cNvPr id="45" name="TextBox 44"/>
            <p:cNvSpPr txBox="1"/>
            <p:nvPr/>
          </p:nvSpPr>
          <p:spPr>
            <a:xfrm>
              <a:off x="1253787" y="5410200"/>
              <a:ext cx="7064306" cy="73866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Loan Officers are paired with local buyer-side agents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ALL prospects from sign calls are pre-qualified with Loan Officers early in home-buying process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Prospects are contacted monthly by both Loan Officer and buyer-side agent</a:t>
              </a:r>
              <a:endParaRPr kumimoji="0" lang="en-US" sz="1400" b="0" i="0" u="none" strike="noStrike" kern="0" cap="none" spc="0" normalizeH="0" baseline="0" noProof="0" dirty="0">
                <a:ln>
                  <a:noFill/>
                </a:ln>
                <a:solidFill>
                  <a:sysClr val="windowText" lastClr="000000"/>
                </a:solidFill>
                <a:effectLst/>
                <a:uLnTx/>
                <a:uFillTx/>
              </a:endParaRPr>
            </a:p>
          </p:txBody>
        </p:sp>
        <p:pic>
          <p:nvPicPr>
            <p:cNvPr id="46" name="Picture 2" descr="C:\Users\Sherry\AppData\Local\Microsoft\Windows\Temporary Internet Files\Content.IE5\YREI0PBD\MC910217016[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5847" y="1754035"/>
              <a:ext cx="1043897" cy="1141565"/>
            </a:xfrm>
            <a:prstGeom prst="rect">
              <a:avLst/>
            </a:prstGeom>
            <a:noFill/>
            <a:extLst>
              <a:ext uri="{909E8E84-426E-40DD-AFC4-6F175D3DCCD1}">
                <a14:hiddenFill xmlns:a14="http://schemas.microsoft.com/office/drawing/2010/main">
                  <a:solidFill>
                    <a:srgbClr xmlns:mc="http://schemas.openxmlformats.org/markup-compatibility/2006" val="FFFFFF" mc:Ignorable=""/>
                  </a:solidFill>
                </a14:hiddenFill>
              </a:ext>
            </a:extLst>
          </p:spPr>
        </p:pic>
        <p:sp>
          <p:nvSpPr>
            <p:cNvPr id="47" name="TextBox 46"/>
            <p:cNvSpPr txBox="1"/>
            <p:nvPr/>
          </p:nvSpPr>
          <p:spPr>
            <a:xfrm>
              <a:off x="5404924" y="1795347"/>
              <a:ext cx="2181623" cy="116955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All listing signs have 800#</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Inbound calls to Call Center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Appointments made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Passed to Retail buyer-side</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   Agents &amp; Loan Officers</a:t>
              </a:r>
              <a:endParaRPr kumimoji="0" lang="en-US" sz="1400" b="0" i="0" u="none" strike="noStrike" kern="0" cap="none" spc="0" normalizeH="0" baseline="0" noProof="0" dirty="0">
                <a:ln>
                  <a:noFill/>
                </a:ln>
                <a:solidFill>
                  <a:sysClr val="windowText" lastClr="000000"/>
                </a:solidFill>
                <a:effectLst/>
                <a:uLnTx/>
                <a:uFillTx/>
              </a:endParaRPr>
            </a:p>
          </p:txBody>
        </p:sp>
        <p:cxnSp>
          <p:nvCxnSpPr>
            <p:cNvPr id="48" name="Straight Arrow Connector 47"/>
            <p:cNvCxnSpPr>
              <a:endCxn id="22" idx="7"/>
            </p:cNvCxnSpPr>
            <p:nvPr/>
          </p:nvCxnSpPr>
          <p:spPr>
            <a:xfrm flipH="1">
              <a:off x="6080448" y="2895600"/>
              <a:ext cx="701352" cy="1776833"/>
            </a:xfrm>
            <a:prstGeom prst="straightConnector1">
              <a:avLst/>
            </a:prstGeom>
            <a:noFill/>
            <a:ln w="28575" cap="flat" cmpd="sng" algn="ctr">
              <a:solidFill>
                <a:srgbClr xmlns:mc="http://schemas.openxmlformats.org/markup-compatibility/2006" xmlns:a14="http://schemas.microsoft.com/office/drawing/2010/main" val="4F81BD" mc:Ignorable="">
                  <a:shade val="95000"/>
                  <a:satMod val="105000"/>
                </a:srgbClr>
              </a:solidFill>
              <a:prstDash val="solid"/>
              <a:tailEnd type="arrow"/>
            </a:ln>
            <a:effectLst/>
          </p:spPr>
        </p:cxnSp>
        <p:sp>
          <p:nvSpPr>
            <p:cNvPr id="49" name="Rounded Rectangle 48"/>
            <p:cNvSpPr/>
            <p:nvPr/>
          </p:nvSpPr>
          <p:spPr>
            <a:xfrm>
              <a:off x="959005" y="2897459"/>
              <a:ext cx="1447800" cy="914400"/>
            </a:xfrm>
            <a:prstGeom prst="roundRect">
              <a:avLst/>
            </a:prstGeom>
            <a:gradFill rotWithShape="1">
              <a:gsLst>
                <a:gs pos="0">
                  <a:srgbClr xmlns:mc="http://schemas.openxmlformats.org/markup-compatibility/2006" xmlns:a14="http://schemas.microsoft.com/office/drawing/2010/main" val="4BACC6" mc:Ignorable="">
                    <a:shade val="51000"/>
                    <a:satMod val="130000"/>
                  </a:srgbClr>
                </a:gs>
                <a:gs pos="80000">
                  <a:srgbClr xmlns:mc="http://schemas.openxmlformats.org/markup-compatibility/2006" xmlns:a14="http://schemas.microsoft.com/office/drawing/2010/main" val="4BACC6" mc:Ignorable="">
                    <a:shade val="93000"/>
                    <a:satMod val="130000"/>
                  </a:srgbClr>
                </a:gs>
                <a:gs pos="100000">
                  <a:srgbClr xmlns:mc="http://schemas.openxmlformats.org/markup-compatibility/2006" xmlns:a14="http://schemas.microsoft.com/office/drawing/2010/main" val="4BACC6" mc:Ignorable="">
                    <a:shade val="94000"/>
                    <a:satMod val="135000"/>
                  </a:srgb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Mortgage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Division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0" name="TextBox 49"/>
            <p:cNvSpPr txBox="1"/>
            <p:nvPr/>
          </p:nvSpPr>
          <p:spPr>
            <a:xfrm>
              <a:off x="728841" y="1600200"/>
              <a:ext cx="2153795" cy="124649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Loan Origination:</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Pre-qualifies any buyers</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for lender-listed properties</a:t>
              </a:r>
              <a:br>
                <a:rPr kumimoji="0" lang="en-US" sz="1400" b="0" i="0" u="none" strike="noStrike" kern="0" cap="none" spc="0" normalizeH="0" baseline="0" noProof="0" dirty="0" smtClean="0">
                  <a:ln>
                    <a:noFill/>
                  </a:ln>
                  <a:solidFill>
                    <a:sysClr val="windowText" lastClr="000000"/>
                  </a:solidFill>
                  <a:effectLst/>
                  <a:uLnTx/>
                  <a:uFillTx/>
                </a:rPr>
              </a:br>
              <a:endParaRPr kumimoji="0" lang="en-US" sz="5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Captures loans from</a:t>
              </a:r>
              <a:br>
                <a:rPr kumimoji="0" lang="en-US" sz="1400" b="0" i="0" u="none" strike="noStrike" kern="0" cap="none" spc="0" normalizeH="0" baseline="0" noProof="0" dirty="0" smtClean="0">
                  <a:ln>
                    <a:noFill/>
                  </a:ln>
                  <a:solidFill>
                    <a:sysClr val="windowText" lastClr="000000"/>
                  </a:solidFill>
                  <a:effectLst/>
                  <a:uLnTx/>
                  <a:uFillTx/>
                </a:rPr>
              </a:br>
              <a:r>
                <a:rPr kumimoji="0" lang="en-US" sz="1400" b="0" i="0" u="none" strike="noStrike" kern="0" cap="none" spc="0" normalizeH="0" baseline="0" noProof="0" dirty="0" smtClean="0">
                  <a:ln>
                    <a:noFill/>
                  </a:ln>
                  <a:solidFill>
                    <a:sysClr val="windowText" lastClr="000000"/>
                  </a:solidFill>
                  <a:effectLst/>
                  <a:uLnTx/>
                  <a:uFillTx/>
                </a:rPr>
                <a:t>inbound callers as well</a:t>
              </a:r>
              <a:endParaRPr kumimoji="0" lang="en-US" sz="1400" b="0" i="0" u="none"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31640131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Loan </a:t>
            </a:r>
            <a:r>
              <a:rPr lang="en-US" b="1" dirty="0" smtClean="0"/>
              <a:t>Capture Methodology</a:t>
            </a:r>
            <a:endParaRPr lang="en-US" b="1" dirty="0"/>
          </a:p>
        </p:txBody>
      </p:sp>
      <p:sp>
        <p:nvSpPr>
          <p:cNvPr id="3" name="Content Placeholder 2"/>
          <p:cNvSpPr>
            <a:spLocks noGrp="1"/>
          </p:cNvSpPr>
          <p:nvPr>
            <p:ph sz="quarter" idx="1"/>
          </p:nvPr>
        </p:nvSpPr>
        <p:spPr>
          <a:xfrm>
            <a:off x="301752" y="1524000"/>
            <a:ext cx="8503920" cy="4724400"/>
          </a:xfrm>
        </p:spPr>
        <p:txBody>
          <a:bodyPr>
            <a:noAutofit/>
          </a:bodyPr>
          <a:lstStyle/>
          <a:p>
            <a:pPr>
              <a:spcBef>
                <a:spcPts val="1800"/>
              </a:spcBef>
              <a:spcAft>
                <a:spcPts val="600"/>
              </a:spcAft>
            </a:pPr>
            <a:r>
              <a:rPr lang="en-US" sz="2500" dirty="0"/>
              <a:t>Call center insures the buyer is captured and an appointment is made</a:t>
            </a:r>
          </a:p>
          <a:p>
            <a:pPr>
              <a:spcBef>
                <a:spcPts val="1800"/>
              </a:spcBef>
              <a:spcAft>
                <a:spcPts val="600"/>
              </a:spcAft>
            </a:pPr>
            <a:r>
              <a:rPr lang="en-US" sz="2500" dirty="0" smtClean="0"/>
              <a:t>QDS </a:t>
            </a:r>
            <a:r>
              <a:rPr lang="en-US" sz="2500" dirty="0"/>
              <a:t>real estate agents work closely with client loan officers </a:t>
            </a:r>
          </a:p>
          <a:p>
            <a:pPr>
              <a:spcBef>
                <a:spcPts val="1800"/>
              </a:spcBef>
              <a:spcAft>
                <a:spcPts val="600"/>
              </a:spcAft>
            </a:pPr>
            <a:r>
              <a:rPr lang="en-US" sz="2500" dirty="0"/>
              <a:t>Capture potential buyers early in the house shopping process </a:t>
            </a:r>
          </a:p>
          <a:p>
            <a:pPr>
              <a:spcBef>
                <a:spcPts val="1800"/>
              </a:spcBef>
              <a:spcAft>
                <a:spcPts val="600"/>
              </a:spcAft>
            </a:pPr>
            <a:r>
              <a:rPr lang="en-US" sz="2500" dirty="0" smtClean="0"/>
              <a:t>Marketing </a:t>
            </a:r>
            <a:r>
              <a:rPr lang="en-US" sz="2500" dirty="0"/>
              <a:t>events similar to an open house provide buyer leads for loan officer and real estate agents </a:t>
            </a:r>
          </a:p>
          <a:p>
            <a:pPr>
              <a:spcBef>
                <a:spcPts val="1800"/>
              </a:spcBef>
              <a:spcAft>
                <a:spcPts val="600"/>
              </a:spcAft>
            </a:pPr>
            <a:r>
              <a:rPr lang="en-US" sz="2500" dirty="0"/>
              <a:t>Proprietary lead management system continuously keeps loan officer in contact with their leads indefinitely </a:t>
            </a:r>
          </a:p>
        </p:txBody>
      </p:sp>
    </p:spTree>
    <p:extLst>
      <p:ext uri="{BB962C8B-B14F-4D97-AF65-F5344CB8AC3E}">
        <p14:creationId xmlns:p14="http://schemas.microsoft.com/office/powerpoint/2010/main" val="14864787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Loan Capture Methodology</a:t>
            </a:r>
            <a:endParaRPr lang="en-US" b="1" dirty="0"/>
          </a:p>
        </p:txBody>
      </p:sp>
      <p:sp>
        <p:nvSpPr>
          <p:cNvPr id="3" name="Content Placeholder 2"/>
          <p:cNvSpPr>
            <a:spLocks noGrp="1"/>
          </p:cNvSpPr>
          <p:nvPr>
            <p:ph sz="quarter" idx="1"/>
          </p:nvPr>
        </p:nvSpPr>
        <p:spPr>
          <a:xfrm>
            <a:off x="381000" y="1524000"/>
            <a:ext cx="8382000" cy="4572000"/>
          </a:xfrm>
        </p:spPr>
        <p:txBody>
          <a:bodyPr>
            <a:normAutofit/>
          </a:bodyPr>
          <a:lstStyle/>
          <a:p>
            <a:pPr>
              <a:spcBef>
                <a:spcPts val="1800"/>
              </a:spcBef>
              <a:spcAft>
                <a:spcPts val="600"/>
              </a:spcAft>
            </a:pPr>
            <a:r>
              <a:rPr lang="en-US" sz="2500" dirty="0"/>
              <a:t>Comprehensive training in communication create trust and understanding of the consumers real needs </a:t>
            </a:r>
          </a:p>
          <a:p>
            <a:pPr>
              <a:spcBef>
                <a:spcPts val="1800"/>
              </a:spcBef>
              <a:spcAft>
                <a:spcPts val="600"/>
              </a:spcAft>
            </a:pPr>
            <a:r>
              <a:rPr lang="en-US" sz="2500" dirty="0"/>
              <a:t>High Realtor to Loan Officer ratio</a:t>
            </a:r>
          </a:p>
          <a:p>
            <a:pPr>
              <a:spcBef>
                <a:spcPts val="1800"/>
              </a:spcBef>
              <a:spcAft>
                <a:spcPts val="1200"/>
              </a:spcAft>
            </a:pPr>
            <a:r>
              <a:rPr lang="en-US" sz="2500" dirty="0" smtClean="0"/>
              <a:t>Loan </a:t>
            </a:r>
            <a:r>
              <a:rPr lang="en-US" sz="2500" dirty="0"/>
              <a:t>officers need a way to be valuable to Realtors®</a:t>
            </a:r>
          </a:p>
          <a:p>
            <a:pPr>
              <a:spcBef>
                <a:spcPts val="1800"/>
              </a:spcBef>
              <a:spcAft>
                <a:spcPts val="1200"/>
              </a:spcAft>
            </a:pPr>
            <a:r>
              <a:rPr lang="en-US" sz="2500" dirty="0" smtClean="0"/>
              <a:t>Lender’s valuable commodities:  Short Sale seller leads</a:t>
            </a:r>
          </a:p>
          <a:p>
            <a:pPr>
              <a:spcBef>
                <a:spcPts val="1800"/>
              </a:spcBef>
              <a:spcAft>
                <a:spcPts val="1200"/>
              </a:spcAft>
            </a:pPr>
            <a:r>
              <a:rPr lang="en-US" sz="2500" dirty="0" smtClean="0"/>
              <a:t>Synchronicity between the lender and the real estate community</a:t>
            </a:r>
          </a:p>
        </p:txBody>
      </p:sp>
    </p:spTree>
    <p:extLst>
      <p:ext uri="{BB962C8B-B14F-4D97-AF65-F5344CB8AC3E}">
        <p14:creationId xmlns:p14="http://schemas.microsoft.com/office/powerpoint/2010/main" val="177028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QDS">
      <a:dk1>
        <a:sysClr val="windowText" lastClr="000000"/>
      </a:dk1>
      <a:lt1>
        <a:sysClr val="window" lastClr="FFFFFF"/>
      </a:lt1>
      <a:dk2>
        <a:srgbClr xmlns:mc="http://schemas.openxmlformats.org/markup-compatibility/2006" xmlns:a14="http://schemas.microsoft.com/office/drawing/2010/main" val="4F271C" mc:Ignorable=""/>
      </a:dk2>
      <a:lt2>
        <a:srgbClr xmlns:mc="http://schemas.openxmlformats.org/markup-compatibility/2006" xmlns:a14="http://schemas.microsoft.com/office/drawing/2010/main" val="F2EDE2" mc:Ignorable=""/>
      </a:lt2>
      <a:accent1>
        <a:srgbClr xmlns:mc="http://schemas.openxmlformats.org/markup-compatibility/2006" xmlns:a14="http://schemas.microsoft.com/office/drawing/2010/main" val="3891A7" mc:Ignorable=""/>
      </a:accent1>
      <a:accent2>
        <a:srgbClr xmlns:mc="http://schemas.openxmlformats.org/markup-compatibility/2006" xmlns:a14="http://schemas.microsoft.com/office/drawing/2010/main" val="FEB80A" mc:Ignorable=""/>
      </a:accent2>
      <a:accent3>
        <a:srgbClr xmlns:mc="http://schemas.openxmlformats.org/markup-compatibility/2006" xmlns:a14="http://schemas.microsoft.com/office/drawing/2010/main" val="C32D2E" mc:Ignorable=""/>
      </a:accent3>
      <a:accent4>
        <a:srgbClr xmlns:mc="http://schemas.openxmlformats.org/markup-compatibility/2006" xmlns:a14="http://schemas.microsoft.com/office/drawing/2010/main" val="C32D2E" mc:Ignorable=""/>
      </a:accent4>
      <a:accent5>
        <a:srgbClr xmlns:mc="http://schemas.openxmlformats.org/markup-compatibility/2006" xmlns:a14="http://schemas.microsoft.com/office/drawing/2010/main" val="964305" mc:Ignorable=""/>
      </a:accent5>
      <a:accent6>
        <a:srgbClr xmlns:mc="http://schemas.openxmlformats.org/markup-compatibility/2006" xmlns:a14="http://schemas.microsoft.com/office/drawing/2010/main" val="475A8D" mc:Ignorable=""/>
      </a:accent6>
      <a:hlink>
        <a:srgbClr xmlns:mc="http://schemas.openxmlformats.org/markup-compatibility/2006" xmlns:a14="http://schemas.microsoft.com/office/drawing/2010/main" val="8DC765" mc:Ignorable=""/>
      </a:hlink>
      <a:folHlink>
        <a:srgbClr xmlns:mc="http://schemas.openxmlformats.org/markup-compatibility/2006" xmlns:a14="http://schemas.microsoft.com/office/drawing/2010/main" val="AA8A14" mc:Ignorable=""/>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425</TotalTime>
  <Words>1037</Words>
  <Application>Microsoft Office PowerPoint</Application>
  <PresentationFormat>On-screen Show (4:3)</PresentationFormat>
  <Paragraphs>298</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Civic</vt:lpstr>
      <vt:lpstr>PowerPoint Presentation</vt:lpstr>
      <vt:lpstr>  </vt:lpstr>
      <vt:lpstr>Unified Services – a unique approach</vt:lpstr>
      <vt:lpstr>Short Sale Processing</vt:lpstr>
      <vt:lpstr>Points of Difference</vt:lpstr>
      <vt:lpstr>Loan Capture Model</vt:lpstr>
      <vt:lpstr>PowerPoint Presentation</vt:lpstr>
      <vt:lpstr>Loan Capture Methodology</vt:lpstr>
      <vt:lpstr>Loan Capture Methodology</vt:lpstr>
      <vt:lpstr>Leads</vt:lpstr>
      <vt:lpstr>Short Sale Seller Leads</vt:lpstr>
      <vt:lpstr>Joint Open House Leads</vt:lpstr>
      <vt:lpstr>Short-Sale Buyer Capture</vt:lpstr>
      <vt:lpstr>The Players</vt:lpstr>
      <vt:lpstr>Relationships</vt:lpstr>
      <vt:lpstr>Open House Event</vt:lpstr>
      <vt:lpstr>Open House Event</vt:lpstr>
      <vt:lpstr>In-Brokerage Organization</vt:lpstr>
      <vt:lpstr>Agent Selection Process</vt:lpstr>
      <vt:lpstr>Real Estate Agent Management</vt:lpstr>
      <vt:lpstr>Real Estate Agent Training</vt:lpstr>
      <vt:lpstr>Managed Real Estate Brokerages</vt:lpstr>
      <vt:lpstr>Managed Real Estate Brokerages</vt:lpstr>
      <vt:lpstr>Risk Management</vt:lpstr>
      <vt:lpstr>Risk Management</vt:lpstr>
      <vt:lpstr>Real Time Consumer Quality Control</vt:lpstr>
      <vt:lpstr>PowerPoint Presentation</vt:lpstr>
      <vt:lpstr>Additional Points of Difference</vt:lpstr>
      <vt:lpstr>Additional Points of Difference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Sherry Pitcock</dc:creator>
  <cp:lastModifiedBy>Sherry Pitcock</cp:lastModifiedBy>
  <cp:revision>38</cp:revision>
  <dcterms:created xsi:type="dcterms:W3CDTF">2010-06-23T15:25:43Z</dcterms:created>
  <dcterms:modified xsi:type="dcterms:W3CDTF">2010-07-13T19:37:18Z</dcterms:modified>
</cp:coreProperties>
</file>