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0"/>
  </p:notesMasterIdLst>
  <p:sldIdLst>
    <p:sldId id="256" r:id="rId2"/>
    <p:sldId id="258" r:id="rId3"/>
    <p:sldId id="270" r:id="rId4"/>
    <p:sldId id="259" r:id="rId5"/>
    <p:sldId id="262" r:id="rId6"/>
    <p:sldId id="271" r:id="rId7"/>
    <p:sldId id="272" r:id="rId8"/>
    <p:sldId id="278" r:id="rId9"/>
    <p:sldId id="276" r:id="rId10"/>
    <p:sldId id="277" r:id="rId11"/>
    <p:sldId id="275" r:id="rId12"/>
    <p:sldId id="260" r:id="rId13"/>
    <p:sldId id="263" r:id="rId14"/>
    <p:sldId id="266" r:id="rId15"/>
    <p:sldId id="267" r:id="rId16"/>
    <p:sldId id="268" r:id="rId17"/>
    <p:sldId id="273" r:id="rId18"/>
    <p:sldId id="269" r:id="rId19"/>
  </p:sldIdLst>
  <p:sldSz cx="9144000" cy="6858000" type="screen4x3"/>
  <p:notesSz cx="7243763" cy="964882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86491" autoAdjust="0"/>
  </p:normalViewPr>
  <p:slideViewPr>
    <p:cSldViewPr>
      <p:cViewPr varScale="1">
        <p:scale>
          <a:sx n="99" d="100"/>
          <a:sy n="99" d="100"/>
        </p:scale>
        <p:origin x="-330"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280D993-C491-4548-B9BB-94948075DBB8}" type="doc">
      <dgm:prSet loTypeId="urn:microsoft.com/office/officeart/2005/8/layout/chevron2" loCatId="process" qsTypeId="urn:microsoft.com/office/officeart/2005/8/quickstyle/simple1#1" qsCatId="simple" csTypeId="urn:microsoft.com/office/officeart/2005/8/colors/accent1_2#1" csCatId="accent1" phldr="1"/>
      <dgm:spPr/>
      <dgm:t>
        <a:bodyPr/>
        <a:lstStyle/>
        <a:p>
          <a:endParaRPr lang="en-US"/>
        </a:p>
      </dgm:t>
    </dgm:pt>
    <dgm:pt modelId="{6ED31A9A-6EE5-4164-832C-332327AE7402}">
      <dgm:prSet phldrT="[Text]"/>
      <dgm:spPr>
        <a:solidFill>
          <a:schemeClr val="accent2">
            <a:lumMod val="60000"/>
            <a:lumOff val="40000"/>
          </a:schemeClr>
        </a:solidFill>
      </dgm:spPr>
      <dgm:t>
        <a:bodyPr/>
        <a:lstStyle/>
        <a:p>
          <a:r>
            <a:rPr lang="en-US" dirty="0" smtClean="0"/>
            <a:t>.</a:t>
          </a:r>
          <a:endParaRPr lang="en-US" dirty="0"/>
        </a:p>
      </dgm:t>
    </dgm:pt>
    <dgm:pt modelId="{289C743C-8843-4B57-A795-7F7F33859503}" type="parTrans" cxnId="{58D40504-BC85-4847-98AA-909FCA336229}">
      <dgm:prSet/>
      <dgm:spPr/>
      <dgm:t>
        <a:bodyPr/>
        <a:lstStyle/>
        <a:p>
          <a:endParaRPr lang="en-US"/>
        </a:p>
      </dgm:t>
    </dgm:pt>
    <dgm:pt modelId="{D0E45635-2408-471B-9EAE-C0ABC17A7D73}" type="sibTrans" cxnId="{58D40504-BC85-4847-98AA-909FCA336229}">
      <dgm:prSet/>
      <dgm:spPr/>
      <dgm:t>
        <a:bodyPr/>
        <a:lstStyle/>
        <a:p>
          <a:endParaRPr lang="en-US"/>
        </a:p>
      </dgm:t>
    </dgm:pt>
    <dgm:pt modelId="{38B0D2D7-5098-4C94-A8FE-0E665D43B78D}">
      <dgm:prSet phldrT="[Text]" custT="1"/>
      <dgm:spPr/>
      <dgm:t>
        <a:bodyPr/>
        <a:lstStyle/>
        <a:p>
          <a:r>
            <a:rPr lang="en-US" sz="1600" b="1" dirty="0" smtClean="0"/>
            <a:t>Servicer-Client</a:t>
          </a:r>
          <a:endParaRPr lang="en-US" sz="1600" b="1" dirty="0"/>
        </a:p>
      </dgm:t>
    </dgm:pt>
    <dgm:pt modelId="{56432B4D-E078-49DE-A9D7-CF035802484C}" type="parTrans" cxnId="{AE691906-C76E-4289-8074-7B92A53D9D95}">
      <dgm:prSet/>
      <dgm:spPr/>
      <dgm:t>
        <a:bodyPr/>
        <a:lstStyle/>
        <a:p>
          <a:endParaRPr lang="en-US"/>
        </a:p>
      </dgm:t>
    </dgm:pt>
    <dgm:pt modelId="{12E136A7-36A0-4981-B17D-828F10BF0C82}" type="sibTrans" cxnId="{AE691906-C76E-4289-8074-7B92A53D9D95}">
      <dgm:prSet/>
      <dgm:spPr/>
      <dgm:t>
        <a:bodyPr/>
        <a:lstStyle/>
        <a:p>
          <a:endParaRPr lang="en-US"/>
        </a:p>
      </dgm:t>
    </dgm:pt>
    <dgm:pt modelId="{895EDDC6-ABB3-4D05-B88D-90F3744BC1BD}">
      <dgm:prSet phldrT="[Text]"/>
      <dgm:spPr>
        <a:solidFill>
          <a:schemeClr val="accent2">
            <a:lumMod val="60000"/>
            <a:lumOff val="40000"/>
          </a:schemeClr>
        </a:solidFill>
      </dgm:spPr>
      <dgm:t>
        <a:bodyPr/>
        <a:lstStyle/>
        <a:p>
          <a:r>
            <a:rPr lang="en-US" dirty="0" smtClean="0"/>
            <a:t>.</a:t>
          </a:r>
          <a:endParaRPr lang="en-US" dirty="0"/>
        </a:p>
      </dgm:t>
    </dgm:pt>
    <dgm:pt modelId="{4C7219C1-CEDC-43C9-BD7D-10BD0119A4BC}" type="parTrans" cxnId="{4520C418-EFE2-44DF-8062-80CE60EC04AC}">
      <dgm:prSet/>
      <dgm:spPr/>
      <dgm:t>
        <a:bodyPr/>
        <a:lstStyle/>
        <a:p>
          <a:endParaRPr lang="en-US"/>
        </a:p>
      </dgm:t>
    </dgm:pt>
    <dgm:pt modelId="{A03ED0DF-18F4-4C83-8F28-AE70E8E4A3DB}" type="sibTrans" cxnId="{4520C418-EFE2-44DF-8062-80CE60EC04AC}">
      <dgm:prSet/>
      <dgm:spPr/>
      <dgm:t>
        <a:bodyPr/>
        <a:lstStyle/>
        <a:p>
          <a:endParaRPr lang="en-US"/>
        </a:p>
      </dgm:t>
    </dgm:pt>
    <dgm:pt modelId="{EF857808-094E-4E6D-9933-D2A07CADC25F}">
      <dgm:prSet phldrT="[Text]" custT="1"/>
      <dgm:spPr/>
      <dgm:t>
        <a:bodyPr/>
        <a:lstStyle/>
        <a:p>
          <a:r>
            <a:rPr lang="en-US" sz="1600" dirty="0" smtClean="0"/>
            <a:t>Borrower outreach  /  Processing / Deal Fulfillment</a:t>
          </a:r>
          <a:endParaRPr lang="en-US" sz="1600" dirty="0"/>
        </a:p>
      </dgm:t>
    </dgm:pt>
    <dgm:pt modelId="{D8C24B9E-C4EF-4484-AB4C-0E5925179E49}" type="parTrans" cxnId="{A14B1F36-75D4-4216-9AB6-4A98921EE2A4}">
      <dgm:prSet/>
      <dgm:spPr/>
      <dgm:t>
        <a:bodyPr/>
        <a:lstStyle/>
        <a:p>
          <a:endParaRPr lang="en-US"/>
        </a:p>
      </dgm:t>
    </dgm:pt>
    <dgm:pt modelId="{C2C747D3-73C2-4BFF-8F3B-445B966E9806}" type="sibTrans" cxnId="{A14B1F36-75D4-4216-9AB6-4A98921EE2A4}">
      <dgm:prSet/>
      <dgm:spPr/>
      <dgm:t>
        <a:bodyPr/>
        <a:lstStyle/>
        <a:p>
          <a:endParaRPr lang="en-US"/>
        </a:p>
      </dgm:t>
    </dgm:pt>
    <dgm:pt modelId="{88191729-151D-416D-B223-6696E030A621}">
      <dgm:prSet phldrT="[Text]"/>
      <dgm:spPr>
        <a:solidFill>
          <a:schemeClr val="accent2">
            <a:lumMod val="60000"/>
            <a:lumOff val="40000"/>
          </a:schemeClr>
        </a:solidFill>
      </dgm:spPr>
      <dgm:t>
        <a:bodyPr/>
        <a:lstStyle/>
        <a:p>
          <a:r>
            <a:rPr lang="en-US" dirty="0" smtClean="0"/>
            <a:t>.</a:t>
          </a:r>
          <a:endParaRPr lang="en-US" dirty="0"/>
        </a:p>
      </dgm:t>
    </dgm:pt>
    <dgm:pt modelId="{37C67232-266F-43B2-83B3-478F732D7CB8}" type="parTrans" cxnId="{B0A03BB3-D090-4EB4-B414-5F44B8C79D29}">
      <dgm:prSet/>
      <dgm:spPr/>
      <dgm:t>
        <a:bodyPr/>
        <a:lstStyle/>
        <a:p>
          <a:endParaRPr lang="en-US"/>
        </a:p>
      </dgm:t>
    </dgm:pt>
    <dgm:pt modelId="{882E20C6-8C90-4634-8C43-D2E454C2485A}" type="sibTrans" cxnId="{B0A03BB3-D090-4EB4-B414-5F44B8C79D29}">
      <dgm:prSet/>
      <dgm:spPr/>
      <dgm:t>
        <a:bodyPr/>
        <a:lstStyle/>
        <a:p>
          <a:endParaRPr lang="en-US"/>
        </a:p>
      </dgm:t>
    </dgm:pt>
    <dgm:pt modelId="{933EB9D3-EDB4-4030-B643-59E6EE434D83}">
      <dgm:prSet phldrT="[Text]" custT="1"/>
      <dgm:spPr/>
      <dgm:t>
        <a:bodyPr/>
        <a:lstStyle/>
        <a:p>
          <a:r>
            <a:rPr lang="en-US" sz="1600" dirty="0" smtClean="0"/>
            <a:t>Major Regional Realtor® Firms</a:t>
          </a:r>
          <a:endParaRPr lang="en-US" sz="1600" dirty="0"/>
        </a:p>
      </dgm:t>
    </dgm:pt>
    <dgm:pt modelId="{51176A3C-B7C5-4334-B249-C45BFBCCCA9B}" type="parTrans" cxnId="{31867E4E-2C1B-4A4D-8B54-1EE62FE3BF51}">
      <dgm:prSet/>
      <dgm:spPr/>
      <dgm:t>
        <a:bodyPr/>
        <a:lstStyle/>
        <a:p>
          <a:endParaRPr lang="en-US"/>
        </a:p>
      </dgm:t>
    </dgm:pt>
    <dgm:pt modelId="{E8B06346-C465-4CCE-8549-F88DB7BC6692}" type="sibTrans" cxnId="{31867E4E-2C1B-4A4D-8B54-1EE62FE3BF51}">
      <dgm:prSet/>
      <dgm:spPr/>
      <dgm:t>
        <a:bodyPr/>
        <a:lstStyle/>
        <a:p>
          <a:endParaRPr lang="en-US"/>
        </a:p>
      </dgm:t>
    </dgm:pt>
    <dgm:pt modelId="{FE21FFDD-D54C-46C6-AF69-71E99AA413BA}" type="pres">
      <dgm:prSet presAssocID="{C280D993-C491-4548-B9BB-94948075DBB8}" presName="linearFlow" presStyleCnt="0">
        <dgm:presLayoutVars>
          <dgm:dir/>
          <dgm:animLvl val="lvl"/>
          <dgm:resizeHandles val="exact"/>
        </dgm:presLayoutVars>
      </dgm:prSet>
      <dgm:spPr/>
      <dgm:t>
        <a:bodyPr/>
        <a:lstStyle/>
        <a:p>
          <a:endParaRPr lang="en-US"/>
        </a:p>
      </dgm:t>
    </dgm:pt>
    <dgm:pt modelId="{142DC828-116B-44AB-BD47-3346E108BDA1}" type="pres">
      <dgm:prSet presAssocID="{6ED31A9A-6EE5-4164-832C-332327AE7402}" presName="composite" presStyleCnt="0"/>
      <dgm:spPr/>
    </dgm:pt>
    <dgm:pt modelId="{8CE03C24-0BC8-434E-B81B-D1991688FF1F}" type="pres">
      <dgm:prSet presAssocID="{6ED31A9A-6EE5-4164-832C-332327AE7402}" presName="parentText" presStyleLbl="alignNode1" presStyleIdx="0" presStyleCnt="3">
        <dgm:presLayoutVars>
          <dgm:chMax val="1"/>
          <dgm:bulletEnabled val="1"/>
        </dgm:presLayoutVars>
      </dgm:prSet>
      <dgm:spPr/>
      <dgm:t>
        <a:bodyPr/>
        <a:lstStyle/>
        <a:p>
          <a:endParaRPr lang="en-US"/>
        </a:p>
      </dgm:t>
    </dgm:pt>
    <dgm:pt modelId="{C21C635E-5065-4325-A57B-B7C6A6831E41}" type="pres">
      <dgm:prSet presAssocID="{6ED31A9A-6EE5-4164-832C-332327AE7402}" presName="descendantText" presStyleLbl="alignAcc1" presStyleIdx="0" presStyleCnt="3">
        <dgm:presLayoutVars>
          <dgm:bulletEnabled val="1"/>
        </dgm:presLayoutVars>
      </dgm:prSet>
      <dgm:spPr/>
      <dgm:t>
        <a:bodyPr/>
        <a:lstStyle/>
        <a:p>
          <a:endParaRPr lang="en-US"/>
        </a:p>
      </dgm:t>
    </dgm:pt>
    <dgm:pt modelId="{3FFFA9FE-9B3C-491C-AADE-2B5DD8A02DAE}" type="pres">
      <dgm:prSet presAssocID="{D0E45635-2408-471B-9EAE-C0ABC17A7D73}" presName="sp" presStyleCnt="0"/>
      <dgm:spPr/>
    </dgm:pt>
    <dgm:pt modelId="{D7DE37F7-F834-4032-8D2B-BCCD37C50E6F}" type="pres">
      <dgm:prSet presAssocID="{895EDDC6-ABB3-4D05-B88D-90F3744BC1BD}" presName="composite" presStyleCnt="0"/>
      <dgm:spPr/>
    </dgm:pt>
    <dgm:pt modelId="{E88C8E39-1FB8-49B8-963E-C2772143E33B}" type="pres">
      <dgm:prSet presAssocID="{895EDDC6-ABB3-4D05-B88D-90F3744BC1BD}" presName="parentText" presStyleLbl="alignNode1" presStyleIdx="1" presStyleCnt="3">
        <dgm:presLayoutVars>
          <dgm:chMax val="1"/>
          <dgm:bulletEnabled val="1"/>
        </dgm:presLayoutVars>
      </dgm:prSet>
      <dgm:spPr/>
      <dgm:t>
        <a:bodyPr/>
        <a:lstStyle/>
        <a:p>
          <a:endParaRPr lang="en-US"/>
        </a:p>
      </dgm:t>
    </dgm:pt>
    <dgm:pt modelId="{5BE0A524-B404-42D7-9FB6-57C743299BFC}" type="pres">
      <dgm:prSet presAssocID="{895EDDC6-ABB3-4D05-B88D-90F3744BC1BD}" presName="descendantText" presStyleLbl="alignAcc1" presStyleIdx="1" presStyleCnt="3" custLinFactNeighborX="9084" custLinFactNeighborY="9825">
        <dgm:presLayoutVars>
          <dgm:bulletEnabled val="1"/>
        </dgm:presLayoutVars>
      </dgm:prSet>
      <dgm:spPr/>
      <dgm:t>
        <a:bodyPr/>
        <a:lstStyle/>
        <a:p>
          <a:endParaRPr lang="en-US"/>
        </a:p>
      </dgm:t>
    </dgm:pt>
    <dgm:pt modelId="{7FD13208-DF78-4900-BB18-C70382C7DF19}" type="pres">
      <dgm:prSet presAssocID="{A03ED0DF-18F4-4C83-8F28-AE70E8E4A3DB}" presName="sp" presStyleCnt="0"/>
      <dgm:spPr/>
    </dgm:pt>
    <dgm:pt modelId="{7143094C-D9D3-4C66-8DD4-558301C8228E}" type="pres">
      <dgm:prSet presAssocID="{88191729-151D-416D-B223-6696E030A621}" presName="composite" presStyleCnt="0"/>
      <dgm:spPr/>
    </dgm:pt>
    <dgm:pt modelId="{C7BA57FE-0B13-4C90-AE83-246CBA03BE03}" type="pres">
      <dgm:prSet presAssocID="{88191729-151D-416D-B223-6696E030A621}" presName="parentText" presStyleLbl="alignNode1" presStyleIdx="2" presStyleCnt="3">
        <dgm:presLayoutVars>
          <dgm:chMax val="1"/>
          <dgm:bulletEnabled val="1"/>
        </dgm:presLayoutVars>
      </dgm:prSet>
      <dgm:spPr/>
      <dgm:t>
        <a:bodyPr/>
        <a:lstStyle/>
        <a:p>
          <a:endParaRPr lang="en-US"/>
        </a:p>
      </dgm:t>
    </dgm:pt>
    <dgm:pt modelId="{B0356D1E-221A-497F-9B7D-6AE9B6AF3CF9}" type="pres">
      <dgm:prSet presAssocID="{88191729-151D-416D-B223-6696E030A621}" presName="descendantText" presStyleLbl="alignAcc1" presStyleIdx="2" presStyleCnt="3">
        <dgm:presLayoutVars>
          <dgm:bulletEnabled val="1"/>
        </dgm:presLayoutVars>
      </dgm:prSet>
      <dgm:spPr/>
      <dgm:t>
        <a:bodyPr/>
        <a:lstStyle/>
        <a:p>
          <a:endParaRPr lang="en-US"/>
        </a:p>
      </dgm:t>
    </dgm:pt>
  </dgm:ptLst>
  <dgm:cxnLst>
    <dgm:cxn modelId="{CFEB28A4-22A9-4A10-80E9-4FC3A10F319A}" type="presOf" srcId="{38B0D2D7-5098-4C94-A8FE-0E665D43B78D}" destId="{C21C635E-5065-4325-A57B-B7C6A6831E41}" srcOrd="0" destOrd="0" presId="urn:microsoft.com/office/officeart/2005/8/layout/chevron2"/>
    <dgm:cxn modelId="{C392607D-9B6C-4668-A444-89660DFA8E23}" type="presOf" srcId="{6ED31A9A-6EE5-4164-832C-332327AE7402}" destId="{8CE03C24-0BC8-434E-B81B-D1991688FF1F}" srcOrd="0" destOrd="0" presId="urn:microsoft.com/office/officeart/2005/8/layout/chevron2"/>
    <dgm:cxn modelId="{4520C418-EFE2-44DF-8062-80CE60EC04AC}" srcId="{C280D993-C491-4548-B9BB-94948075DBB8}" destId="{895EDDC6-ABB3-4D05-B88D-90F3744BC1BD}" srcOrd="1" destOrd="0" parTransId="{4C7219C1-CEDC-43C9-BD7D-10BD0119A4BC}" sibTransId="{A03ED0DF-18F4-4C83-8F28-AE70E8E4A3DB}"/>
    <dgm:cxn modelId="{A14B1F36-75D4-4216-9AB6-4A98921EE2A4}" srcId="{895EDDC6-ABB3-4D05-B88D-90F3744BC1BD}" destId="{EF857808-094E-4E6D-9933-D2A07CADC25F}" srcOrd="0" destOrd="0" parTransId="{D8C24B9E-C4EF-4484-AB4C-0E5925179E49}" sibTransId="{C2C747D3-73C2-4BFF-8F3B-445B966E9806}"/>
    <dgm:cxn modelId="{31867E4E-2C1B-4A4D-8B54-1EE62FE3BF51}" srcId="{88191729-151D-416D-B223-6696E030A621}" destId="{933EB9D3-EDB4-4030-B643-59E6EE434D83}" srcOrd="0" destOrd="0" parTransId="{51176A3C-B7C5-4334-B249-C45BFBCCCA9B}" sibTransId="{E8B06346-C465-4CCE-8549-F88DB7BC6692}"/>
    <dgm:cxn modelId="{B0A03BB3-D090-4EB4-B414-5F44B8C79D29}" srcId="{C280D993-C491-4548-B9BB-94948075DBB8}" destId="{88191729-151D-416D-B223-6696E030A621}" srcOrd="2" destOrd="0" parTransId="{37C67232-266F-43B2-83B3-478F732D7CB8}" sibTransId="{882E20C6-8C90-4634-8C43-D2E454C2485A}"/>
    <dgm:cxn modelId="{0B3C707D-1AD5-4611-A71D-90DE8AFCF090}" type="presOf" srcId="{933EB9D3-EDB4-4030-B643-59E6EE434D83}" destId="{B0356D1E-221A-497F-9B7D-6AE9B6AF3CF9}" srcOrd="0" destOrd="0" presId="urn:microsoft.com/office/officeart/2005/8/layout/chevron2"/>
    <dgm:cxn modelId="{AE691906-C76E-4289-8074-7B92A53D9D95}" srcId="{6ED31A9A-6EE5-4164-832C-332327AE7402}" destId="{38B0D2D7-5098-4C94-A8FE-0E665D43B78D}" srcOrd="0" destOrd="0" parTransId="{56432B4D-E078-49DE-A9D7-CF035802484C}" sibTransId="{12E136A7-36A0-4981-B17D-828F10BF0C82}"/>
    <dgm:cxn modelId="{3A4E4042-741D-4D3B-84CA-5148BDDC668F}" type="presOf" srcId="{C280D993-C491-4548-B9BB-94948075DBB8}" destId="{FE21FFDD-D54C-46C6-AF69-71E99AA413BA}" srcOrd="0" destOrd="0" presId="urn:microsoft.com/office/officeart/2005/8/layout/chevron2"/>
    <dgm:cxn modelId="{846B9593-EC81-427F-8D46-8FA327065FDF}" type="presOf" srcId="{88191729-151D-416D-B223-6696E030A621}" destId="{C7BA57FE-0B13-4C90-AE83-246CBA03BE03}" srcOrd="0" destOrd="0" presId="urn:microsoft.com/office/officeart/2005/8/layout/chevron2"/>
    <dgm:cxn modelId="{B174902A-A752-499B-9C62-9EF57D6C8BFB}" type="presOf" srcId="{895EDDC6-ABB3-4D05-B88D-90F3744BC1BD}" destId="{E88C8E39-1FB8-49B8-963E-C2772143E33B}" srcOrd="0" destOrd="0" presId="urn:microsoft.com/office/officeart/2005/8/layout/chevron2"/>
    <dgm:cxn modelId="{58D40504-BC85-4847-98AA-909FCA336229}" srcId="{C280D993-C491-4548-B9BB-94948075DBB8}" destId="{6ED31A9A-6EE5-4164-832C-332327AE7402}" srcOrd="0" destOrd="0" parTransId="{289C743C-8843-4B57-A795-7F7F33859503}" sibTransId="{D0E45635-2408-471B-9EAE-C0ABC17A7D73}"/>
    <dgm:cxn modelId="{B1089341-E892-4FE8-AE2E-6684563DDF37}" type="presOf" srcId="{EF857808-094E-4E6D-9933-D2A07CADC25F}" destId="{5BE0A524-B404-42D7-9FB6-57C743299BFC}" srcOrd="0" destOrd="0" presId="urn:microsoft.com/office/officeart/2005/8/layout/chevron2"/>
    <dgm:cxn modelId="{DAF66BFD-92CA-45BF-B8B6-816F431688AC}" type="presParOf" srcId="{FE21FFDD-D54C-46C6-AF69-71E99AA413BA}" destId="{142DC828-116B-44AB-BD47-3346E108BDA1}" srcOrd="0" destOrd="0" presId="urn:microsoft.com/office/officeart/2005/8/layout/chevron2"/>
    <dgm:cxn modelId="{16D2765A-3B20-4C32-AD7E-A466CAE61803}" type="presParOf" srcId="{142DC828-116B-44AB-BD47-3346E108BDA1}" destId="{8CE03C24-0BC8-434E-B81B-D1991688FF1F}" srcOrd="0" destOrd="0" presId="urn:microsoft.com/office/officeart/2005/8/layout/chevron2"/>
    <dgm:cxn modelId="{1317C313-9F3B-4807-A55B-0059CEA03BE7}" type="presParOf" srcId="{142DC828-116B-44AB-BD47-3346E108BDA1}" destId="{C21C635E-5065-4325-A57B-B7C6A6831E41}" srcOrd="1" destOrd="0" presId="urn:microsoft.com/office/officeart/2005/8/layout/chevron2"/>
    <dgm:cxn modelId="{48ADBF20-D84C-4F96-B995-18B658A50C4D}" type="presParOf" srcId="{FE21FFDD-D54C-46C6-AF69-71E99AA413BA}" destId="{3FFFA9FE-9B3C-491C-AADE-2B5DD8A02DAE}" srcOrd="1" destOrd="0" presId="urn:microsoft.com/office/officeart/2005/8/layout/chevron2"/>
    <dgm:cxn modelId="{C3019BB3-7081-4CFF-8874-4C70A0948D94}" type="presParOf" srcId="{FE21FFDD-D54C-46C6-AF69-71E99AA413BA}" destId="{D7DE37F7-F834-4032-8D2B-BCCD37C50E6F}" srcOrd="2" destOrd="0" presId="urn:microsoft.com/office/officeart/2005/8/layout/chevron2"/>
    <dgm:cxn modelId="{7FA35C0A-8F39-484B-AA4B-F80ABBD778E8}" type="presParOf" srcId="{D7DE37F7-F834-4032-8D2B-BCCD37C50E6F}" destId="{E88C8E39-1FB8-49B8-963E-C2772143E33B}" srcOrd="0" destOrd="0" presId="urn:microsoft.com/office/officeart/2005/8/layout/chevron2"/>
    <dgm:cxn modelId="{FBBA2B17-A6C2-4C61-AED0-CD30DCA81E9A}" type="presParOf" srcId="{D7DE37F7-F834-4032-8D2B-BCCD37C50E6F}" destId="{5BE0A524-B404-42D7-9FB6-57C743299BFC}" srcOrd="1" destOrd="0" presId="urn:microsoft.com/office/officeart/2005/8/layout/chevron2"/>
    <dgm:cxn modelId="{053279F5-EEAC-4EC4-A149-3BBF28B10ABF}" type="presParOf" srcId="{FE21FFDD-D54C-46C6-AF69-71E99AA413BA}" destId="{7FD13208-DF78-4900-BB18-C70382C7DF19}" srcOrd="3" destOrd="0" presId="urn:microsoft.com/office/officeart/2005/8/layout/chevron2"/>
    <dgm:cxn modelId="{A559F60C-CCE1-4ADB-81A6-62348531D743}" type="presParOf" srcId="{FE21FFDD-D54C-46C6-AF69-71E99AA413BA}" destId="{7143094C-D9D3-4C66-8DD4-558301C8228E}" srcOrd="4" destOrd="0" presId="urn:microsoft.com/office/officeart/2005/8/layout/chevron2"/>
    <dgm:cxn modelId="{E7BF6696-685C-414F-9137-45A9A9F5DAF4}" type="presParOf" srcId="{7143094C-D9D3-4C66-8DD4-558301C8228E}" destId="{C7BA57FE-0B13-4C90-AE83-246CBA03BE03}" srcOrd="0" destOrd="0" presId="urn:microsoft.com/office/officeart/2005/8/layout/chevron2"/>
    <dgm:cxn modelId="{8910A129-BCEA-49FF-827F-ED852DFFBAA1}" type="presParOf" srcId="{7143094C-D9D3-4C66-8DD4-558301C8228E}" destId="{B0356D1E-221A-497F-9B7D-6AE9B6AF3CF9}" srcOrd="1" destOrd="0" presId="urn:microsoft.com/office/officeart/2005/8/layout/chevron2"/>
  </dgm:cxnLst>
  <dgm:bg/>
  <dgm:whole/>
  <dgm:extLst>
    <a:ext uri="http://schemas.microsoft.com/office/drawing/2008/diagram">
      <dsp:dataModelExt xmlns:dsp="http://schemas.microsoft.com/office/drawing/2008/diagram" relId="rId2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34526C4-0881-41A3-91A9-A7B7976B28DE}" type="doc">
      <dgm:prSet loTypeId="urn:microsoft.com/office/officeart/2005/8/layout/chevron2" loCatId="process" qsTypeId="urn:microsoft.com/office/officeart/2005/8/quickstyle/simple1#2" qsCatId="simple" csTypeId="urn:microsoft.com/office/officeart/2005/8/colors/accent1_2#2" csCatId="accent1" phldr="1"/>
      <dgm:spPr/>
      <dgm:t>
        <a:bodyPr/>
        <a:lstStyle/>
        <a:p>
          <a:endParaRPr lang="en-US"/>
        </a:p>
      </dgm:t>
    </dgm:pt>
    <dgm:pt modelId="{EA87CFAD-FF57-473F-9841-FEA8FC7AD938}">
      <dgm:prSet/>
      <dgm:spPr>
        <a:solidFill>
          <a:schemeClr val="accent2">
            <a:lumMod val="60000"/>
            <a:lumOff val="40000"/>
          </a:schemeClr>
        </a:solidFill>
      </dgm:spPr>
      <dgm:t>
        <a:bodyPr/>
        <a:lstStyle/>
        <a:p>
          <a:pPr rtl="0"/>
          <a:endParaRPr lang="en-US" dirty="0"/>
        </a:p>
      </dgm:t>
    </dgm:pt>
    <dgm:pt modelId="{C9887502-FFB8-4E4B-9443-A4479B22AE2F}" type="parTrans" cxnId="{33ADCCA5-3622-4F70-9E35-DD51FD450FEA}">
      <dgm:prSet/>
      <dgm:spPr/>
      <dgm:t>
        <a:bodyPr/>
        <a:lstStyle/>
        <a:p>
          <a:endParaRPr lang="en-US"/>
        </a:p>
      </dgm:t>
    </dgm:pt>
    <dgm:pt modelId="{34619341-CA95-4781-AB5C-0E331671AE64}" type="sibTrans" cxnId="{33ADCCA5-3622-4F70-9E35-DD51FD450FEA}">
      <dgm:prSet/>
      <dgm:spPr/>
      <dgm:t>
        <a:bodyPr/>
        <a:lstStyle/>
        <a:p>
          <a:endParaRPr lang="en-US"/>
        </a:p>
      </dgm:t>
    </dgm:pt>
    <dgm:pt modelId="{52B5F0E4-50D1-43FE-8FD8-58F41723D999}">
      <dgm:prSet custT="1"/>
      <dgm:spPr/>
      <dgm:t>
        <a:bodyPr/>
        <a:lstStyle/>
        <a:p>
          <a:pPr rtl="0"/>
          <a:r>
            <a:rPr lang="en-US" sz="1600" dirty="0" smtClean="0"/>
            <a:t>Consumers / Buyers</a:t>
          </a:r>
          <a:endParaRPr lang="en-US" sz="1600" dirty="0"/>
        </a:p>
      </dgm:t>
    </dgm:pt>
    <dgm:pt modelId="{EA34268F-11FA-45BC-A8CC-0A149EFC547C}" type="parTrans" cxnId="{5619D086-D75C-4CAF-92C8-A12CE1364AAF}">
      <dgm:prSet/>
      <dgm:spPr/>
      <dgm:t>
        <a:bodyPr/>
        <a:lstStyle/>
        <a:p>
          <a:endParaRPr lang="en-US"/>
        </a:p>
      </dgm:t>
    </dgm:pt>
    <dgm:pt modelId="{D3A09C9C-FAAE-4B9C-9BE5-8645D59F52D4}" type="sibTrans" cxnId="{5619D086-D75C-4CAF-92C8-A12CE1364AAF}">
      <dgm:prSet/>
      <dgm:spPr/>
      <dgm:t>
        <a:bodyPr/>
        <a:lstStyle/>
        <a:p>
          <a:endParaRPr lang="en-US"/>
        </a:p>
      </dgm:t>
    </dgm:pt>
    <dgm:pt modelId="{E5402431-5E92-46C3-9B9B-5ECF164A6997}" type="pres">
      <dgm:prSet presAssocID="{834526C4-0881-41A3-91A9-A7B7976B28DE}" presName="linearFlow" presStyleCnt="0">
        <dgm:presLayoutVars>
          <dgm:dir/>
          <dgm:animLvl val="lvl"/>
          <dgm:resizeHandles val="exact"/>
        </dgm:presLayoutVars>
      </dgm:prSet>
      <dgm:spPr/>
      <dgm:t>
        <a:bodyPr/>
        <a:lstStyle/>
        <a:p>
          <a:endParaRPr lang="en-US"/>
        </a:p>
      </dgm:t>
    </dgm:pt>
    <dgm:pt modelId="{33318BE2-1030-4806-A109-E063C9CA1E2C}" type="pres">
      <dgm:prSet presAssocID="{EA87CFAD-FF57-473F-9841-FEA8FC7AD938}" presName="composite" presStyleCnt="0"/>
      <dgm:spPr/>
    </dgm:pt>
    <dgm:pt modelId="{53FA08F5-1F89-47BE-9313-7C5E95AA6B1B}" type="pres">
      <dgm:prSet presAssocID="{EA87CFAD-FF57-473F-9841-FEA8FC7AD938}" presName="parentText" presStyleLbl="alignNode1" presStyleIdx="0" presStyleCnt="1">
        <dgm:presLayoutVars>
          <dgm:chMax val="1"/>
          <dgm:bulletEnabled val="1"/>
        </dgm:presLayoutVars>
      </dgm:prSet>
      <dgm:spPr/>
      <dgm:t>
        <a:bodyPr/>
        <a:lstStyle/>
        <a:p>
          <a:endParaRPr lang="en-US"/>
        </a:p>
      </dgm:t>
    </dgm:pt>
    <dgm:pt modelId="{60D73115-792D-462E-A9E0-2F6DE21DCBF8}" type="pres">
      <dgm:prSet presAssocID="{EA87CFAD-FF57-473F-9841-FEA8FC7AD938}" presName="descendantText" presStyleLbl="alignAcc1" presStyleIdx="0" presStyleCnt="1" custLinFactNeighborY="-21978">
        <dgm:presLayoutVars>
          <dgm:bulletEnabled val="1"/>
        </dgm:presLayoutVars>
      </dgm:prSet>
      <dgm:spPr/>
      <dgm:t>
        <a:bodyPr/>
        <a:lstStyle/>
        <a:p>
          <a:endParaRPr lang="en-US"/>
        </a:p>
      </dgm:t>
    </dgm:pt>
  </dgm:ptLst>
  <dgm:cxnLst>
    <dgm:cxn modelId="{5619D086-D75C-4CAF-92C8-A12CE1364AAF}" srcId="{EA87CFAD-FF57-473F-9841-FEA8FC7AD938}" destId="{52B5F0E4-50D1-43FE-8FD8-58F41723D999}" srcOrd="0" destOrd="0" parTransId="{EA34268F-11FA-45BC-A8CC-0A149EFC547C}" sibTransId="{D3A09C9C-FAAE-4B9C-9BE5-8645D59F52D4}"/>
    <dgm:cxn modelId="{9FE9550C-94EC-458C-9F4B-15223E54EE48}" type="presOf" srcId="{52B5F0E4-50D1-43FE-8FD8-58F41723D999}" destId="{60D73115-792D-462E-A9E0-2F6DE21DCBF8}" srcOrd="0" destOrd="0" presId="urn:microsoft.com/office/officeart/2005/8/layout/chevron2"/>
    <dgm:cxn modelId="{26EBD024-CF0E-4BF1-8F6E-61660BDBDC15}" type="presOf" srcId="{834526C4-0881-41A3-91A9-A7B7976B28DE}" destId="{E5402431-5E92-46C3-9B9B-5ECF164A6997}" srcOrd="0" destOrd="0" presId="urn:microsoft.com/office/officeart/2005/8/layout/chevron2"/>
    <dgm:cxn modelId="{33ADCCA5-3622-4F70-9E35-DD51FD450FEA}" srcId="{834526C4-0881-41A3-91A9-A7B7976B28DE}" destId="{EA87CFAD-FF57-473F-9841-FEA8FC7AD938}" srcOrd="0" destOrd="0" parTransId="{C9887502-FFB8-4E4B-9443-A4479B22AE2F}" sibTransId="{34619341-CA95-4781-AB5C-0E331671AE64}"/>
    <dgm:cxn modelId="{511D018F-B866-41E8-AFF3-9E15C2174E2A}" type="presOf" srcId="{EA87CFAD-FF57-473F-9841-FEA8FC7AD938}" destId="{53FA08F5-1F89-47BE-9313-7C5E95AA6B1B}" srcOrd="0" destOrd="0" presId="urn:microsoft.com/office/officeart/2005/8/layout/chevron2"/>
    <dgm:cxn modelId="{975BC743-889A-4D5C-858F-71A52C4DD54D}" type="presParOf" srcId="{E5402431-5E92-46C3-9B9B-5ECF164A6997}" destId="{33318BE2-1030-4806-A109-E063C9CA1E2C}" srcOrd="0" destOrd="0" presId="urn:microsoft.com/office/officeart/2005/8/layout/chevron2"/>
    <dgm:cxn modelId="{F7C518E1-7D8A-4C6B-90BF-D7F865E4F59D}" type="presParOf" srcId="{33318BE2-1030-4806-A109-E063C9CA1E2C}" destId="{53FA08F5-1F89-47BE-9313-7C5E95AA6B1B}" srcOrd="0" destOrd="0" presId="urn:microsoft.com/office/officeart/2005/8/layout/chevron2"/>
    <dgm:cxn modelId="{1F5FAD92-6068-4882-AFB9-05EE21CC4AC3}" type="presParOf" srcId="{33318BE2-1030-4806-A109-E063C9CA1E2C}" destId="{60D73115-792D-462E-A9E0-2F6DE21DCBF8}" srcOrd="1" destOrd="0" presId="urn:microsoft.com/office/officeart/2005/8/layout/chevron2"/>
  </dgm:cxnLst>
  <dgm:bg/>
  <dgm:whole/>
  <dgm:extLst>
    <a:ext uri="http://schemas.microsoft.com/office/drawing/2008/diagram">
      <dsp:dataModelExt xmlns:dsp="http://schemas.microsoft.com/office/drawing/2008/diagram" relId="rId3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E03C24-0BC8-434E-B81B-D1991688FF1F}">
      <dsp:nvSpPr>
        <dsp:cNvPr id="0" name=""/>
        <dsp:cNvSpPr/>
      </dsp:nvSpPr>
      <dsp:spPr>
        <a:xfrm rot="5400000">
          <a:off x="-160092" y="161277"/>
          <a:ext cx="1067281" cy="747097"/>
        </a:xfrm>
        <a:prstGeom prst="chevron">
          <a:avLst/>
        </a:prstGeom>
        <a:solidFill>
          <a:schemeClr val="accent2">
            <a:lumMod val="60000"/>
            <a:lumOff val="4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a:t>
          </a:r>
          <a:endParaRPr lang="en-US" sz="2000" kern="1200" dirty="0"/>
        </a:p>
      </dsp:txBody>
      <dsp:txXfrm rot="-5400000">
        <a:off x="1" y="374734"/>
        <a:ext cx="747097" cy="320184"/>
      </dsp:txXfrm>
    </dsp:sp>
    <dsp:sp modelId="{C21C635E-5065-4325-A57B-B7C6A6831E41}">
      <dsp:nvSpPr>
        <dsp:cNvPr id="0" name=""/>
        <dsp:cNvSpPr/>
      </dsp:nvSpPr>
      <dsp:spPr>
        <a:xfrm rot="5400000">
          <a:off x="2579382" y="-1831099"/>
          <a:ext cx="693733" cy="435830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b="1" kern="1200" dirty="0" smtClean="0"/>
            <a:t>Servicer-Client</a:t>
          </a:r>
          <a:endParaRPr lang="en-US" sz="1600" b="1" kern="1200" dirty="0"/>
        </a:p>
      </dsp:txBody>
      <dsp:txXfrm rot="-5400000">
        <a:off x="747098" y="35050"/>
        <a:ext cx="4324437" cy="626003"/>
      </dsp:txXfrm>
    </dsp:sp>
    <dsp:sp modelId="{E88C8E39-1FB8-49B8-963E-C2772143E33B}">
      <dsp:nvSpPr>
        <dsp:cNvPr id="0" name=""/>
        <dsp:cNvSpPr/>
      </dsp:nvSpPr>
      <dsp:spPr>
        <a:xfrm rot="5400000">
          <a:off x="-160092" y="1024017"/>
          <a:ext cx="1067281" cy="747097"/>
        </a:xfrm>
        <a:prstGeom prst="chevron">
          <a:avLst/>
        </a:prstGeom>
        <a:solidFill>
          <a:schemeClr val="accent2">
            <a:lumMod val="60000"/>
            <a:lumOff val="4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a:t>
          </a:r>
          <a:endParaRPr lang="en-US" sz="2000" kern="1200" dirty="0"/>
        </a:p>
      </dsp:txBody>
      <dsp:txXfrm rot="-5400000">
        <a:off x="1" y="1237474"/>
        <a:ext cx="747097" cy="320184"/>
      </dsp:txXfrm>
    </dsp:sp>
    <dsp:sp modelId="{5BE0A524-B404-42D7-9FB6-57C743299BFC}">
      <dsp:nvSpPr>
        <dsp:cNvPr id="0" name=""/>
        <dsp:cNvSpPr/>
      </dsp:nvSpPr>
      <dsp:spPr>
        <a:xfrm rot="5400000">
          <a:off x="2579382" y="-900200"/>
          <a:ext cx="693733" cy="435830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Borrower outreach  /  Processing / Deal Fulfillment</a:t>
          </a:r>
          <a:endParaRPr lang="en-US" sz="1600" kern="1200" dirty="0"/>
        </a:p>
      </dsp:txBody>
      <dsp:txXfrm rot="-5400000">
        <a:off x="747098" y="965949"/>
        <a:ext cx="4324437" cy="626003"/>
      </dsp:txXfrm>
    </dsp:sp>
    <dsp:sp modelId="{C7BA57FE-0B13-4C90-AE83-246CBA03BE03}">
      <dsp:nvSpPr>
        <dsp:cNvPr id="0" name=""/>
        <dsp:cNvSpPr/>
      </dsp:nvSpPr>
      <dsp:spPr>
        <a:xfrm rot="5400000">
          <a:off x="-160092" y="1886757"/>
          <a:ext cx="1067281" cy="747097"/>
        </a:xfrm>
        <a:prstGeom prst="chevron">
          <a:avLst/>
        </a:prstGeom>
        <a:solidFill>
          <a:schemeClr val="accent2">
            <a:lumMod val="60000"/>
            <a:lumOff val="4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a:t>
          </a:r>
          <a:endParaRPr lang="en-US" sz="2000" kern="1200" dirty="0"/>
        </a:p>
      </dsp:txBody>
      <dsp:txXfrm rot="-5400000">
        <a:off x="1" y="2100214"/>
        <a:ext cx="747097" cy="320184"/>
      </dsp:txXfrm>
    </dsp:sp>
    <dsp:sp modelId="{B0356D1E-221A-497F-9B7D-6AE9B6AF3CF9}">
      <dsp:nvSpPr>
        <dsp:cNvPr id="0" name=""/>
        <dsp:cNvSpPr/>
      </dsp:nvSpPr>
      <dsp:spPr>
        <a:xfrm rot="5400000">
          <a:off x="2579382" y="-105619"/>
          <a:ext cx="693733" cy="435830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Major Regional Realtor® Firms</a:t>
          </a:r>
          <a:endParaRPr lang="en-US" sz="1600" kern="1200" dirty="0"/>
        </a:p>
      </dsp:txBody>
      <dsp:txXfrm rot="-5400000">
        <a:off x="747098" y="1760530"/>
        <a:ext cx="4324437" cy="6260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FA08F5-1F89-47BE-9313-7C5E95AA6B1B}">
      <dsp:nvSpPr>
        <dsp:cNvPr id="0" name=""/>
        <dsp:cNvSpPr/>
      </dsp:nvSpPr>
      <dsp:spPr>
        <a:xfrm rot="5400000">
          <a:off x="-160019" y="160019"/>
          <a:ext cx="1066800" cy="746760"/>
        </a:xfrm>
        <a:prstGeom prst="chevron">
          <a:avLst/>
        </a:prstGeom>
        <a:solidFill>
          <a:schemeClr val="accent2">
            <a:lumMod val="60000"/>
            <a:lumOff val="4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endParaRPr lang="en-US" sz="2000" kern="1200" dirty="0"/>
        </a:p>
      </dsp:txBody>
      <dsp:txXfrm rot="-5400000">
        <a:off x="1" y="373379"/>
        <a:ext cx="746760" cy="320040"/>
      </dsp:txXfrm>
    </dsp:sp>
    <dsp:sp modelId="{60D73115-792D-462E-A9E0-2F6DE21DCBF8}">
      <dsp:nvSpPr>
        <dsp:cNvPr id="0" name=""/>
        <dsp:cNvSpPr/>
      </dsp:nvSpPr>
      <dsp:spPr>
        <a:xfrm rot="5400000">
          <a:off x="2503170" y="-1756410"/>
          <a:ext cx="693419" cy="420624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rtl="0">
            <a:lnSpc>
              <a:spcPct val="90000"/>
            </a:lnSpc>
            <a:spcBef>
              <a:spcPct val="0"/>
            </a:spcBef>
            <a:spcAft>
              <a:spcPct val="15000"/>
            </a:spcAft>
            <a:buChar char="••"/>
          </a:pPr>
          <a:r>
            <a:rPr lang="en-US" sz="1600" kern="1200" dirty="0" smtClean="0"/>
            <a:t>Consumers / Buyers</a:t>
          </a:r>
          <a:endParaRPr lang="en-US" sz="1600" kern="1200" dirty="0"/>
        </a:p>
      </dsp:txBody>
      <dsp:txXfrm rot="-5400000">
        <a:off x="746760" y="33850"/>
        <a:ext cx="4172390" cy="625719"/>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138488" cy="48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524" tIns="48262" rIns="96524" bIns="48262" numCol="1" anchor="t" anchorCtr="0" compatLnSpc="1">
            <a:prstTxWarp prst="textNoShape">
              <a:avLst/>
            </a:prstTxWarp>
          </a:bodyPr>
          <a:lstStyle>
            <a:lvl1pPr defTabSz="965200" eaLnBrk="0" hangingPunct="0">
              <a:defRPr sz="1300"/>
            </a:lvl1pPr>
          </a:lstStyle>
          <a:p>
            <a:pPr>
              <a:defRPr/>
            </a:pPr>
            <a:endParaRPr lang="en-US"/>
          </a:p>
        </p:txBody>
      </p:sp>
      <p:sp>
        <p:nvSpPr>
          <p:cNvPr id="30723" name="Rectangle 3"/>
          <p:cNvSpPr>
            <a:spLocks noGrp="1" noChangeArrowheads="1"/>
          </p:cNvSpPr>
          <p:nvPr>
            <p:ph type="dt" idx="1"/>
          </p:nvPr>
        </p:nvSpPr>
        <p:spPr bwMode="auto">
          <a:xfrm>
            <a:off x="4103688" y="0"/>
            <a:ext cx="3138487" cy="48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524" tIns="48262" rIns="96524" bIns="48262" numCol="1" anchor="t" anchorCtr="0" compatLnSpc="1">
            <a:prstTxWarp prst="textNoShape">
              <a:avLst/>
            </a:prstTxWarp>
          </a:bodyPr>
          <a:lstStyle>
            <a:lvl1pPr algn="r" defTabSz="965200" eaLnBrk="0" hangingPunct="0">
              <a:defRPr sz="1300"/>
            </a:lvl1pPr>
          </a:lstStyle>
          <a:p>
            <a:pPr>
              <a:defRPr/>
            </a:pPr>
            <a:fld id="{4DF15D2B-D740-4E62-B543-41372F2BDB70}" type="datetimeFigureOut">
              <a:rPr lang="en-US"/>
              <a:pPr>
                <a:defRPr/>
              </a:pPr>
              <a:t>7/13/2010</a:t>
            </a:fld>
            <a:endParaRPr lang="en-US"/>
          </a:p>
        </p:txBody>
      </p:sp>
      <p:sp>
        <p:nvSpPr>
          <p:cNvPr id="19460" name="Rectangle 4"/>
          <p:cNvSpPr>
            <a:spLocks noGrp="1" noRot="1" noChangeAspect="1" noChangeArrowheads="1" noTextEdit="1"/>
          </p:cNvSpPr>
          <p:nvPr>
            <p:ph type="sldImg" idx="2"/>
          </p:nvPr>
        </p:nvSpPr>
        <p:spPr bwMode="auto">
          <a:xfrm>
            <a:off x="1211263" y="723900"/>
            <a:ext cx="4824412" cy="3617913"/>
          </a:xfrm>
          <a:prstGeom prst="rect">
            <a:avLst/>
          </a:prstGeom>
          <a:noFill/>
          <a:ln w="9525">
            <a:solidFill>
              <a:srgbClr xmlns:mc="http://schemas.openxmlformats.org/markup-compatibility/2006" xmlns:a14="http://schemas.microsoft.com/office/drawing/2010/main" val="000000" mc:Ignorable=""/>
            </a:solidFill>
            <a:miter lim="800000"/>
            <a:headEnd/>
            <a:tailEnd/>
          </a:ln>
          <a:effectLst/>
          <a:extLst>
            <a:ext uri="{909E8E84-426E-40DD-AFC4-6F175D3DCCD1}">
              <a14:hiddenFill xmlns:a14="http://schemas.microsoft.com/office/drawing/2010/main">
                <a:solidFill>
                  <a:srgbClr xmlns:mc="http://schemas.openxmlformats.org/markup-compatibility/2006" val="FFFFFF" mc:Ignorable=""/>
                </a:solidFill>
              </a14:hiddenFill>
            </a:ex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 uri="{53640926-AAD7-44D8-BBD7-CCE9431645EC}">
              <a14:shadowObscured xmlns:a14="http://schemas.microsoft.com/office/drawing/2010/main" val="1"/>
            </a:ext>
          </a:extLst>
        </p:spPr>
      </p:sp>
      <p:sp>
        <p:nvSpPr>
          <p:cNvPr id="30725" name="Rectangle 5"/>
          <p:cNvSpPr>
            <a:spLocks noGrp="1" noChangeArrowheads="1"/>
          </p:cNvSpPr>
          <p:nvPr>
            <p:ph type="body" sz="quarter" idx="3"/>
          </p:nvPr>
        </p:nvSpPr>
        <p:spPr bwMode="auto">
          <a:xfrm>
            <a:off x="723900" y="4583113"/>
            <a:ext cx="5795963" cy="4341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524" tIns="48262" rIns="96524" bIns="4826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26" name="Rectangle 6"/>
          <p:cNvSpPr>
            <a:spLocks noGrp="1" noChangeArrowheads="1"/>
          </p:cNvSpPr>
          <p:nvPr>
            <p:ph type="ftr" sz="quarter" idx="4"/>
          </p:nvPr>
        </p:nvSpPr>
        <p:spPr bwMode="auto">
          <a:xfrm>
            <a:off x="0" y="9164638"/>
            <a:ext cx="3138488" cy="48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524" tIns="48262" rIns="96524" bIns="48262" numCol="1" anchor="b" anchorCtr="0" compatLnSpc="1">
            <a:prstTxWarp prst="textNoShape">
              <a:avLst/>
            </a:prstTxWarp>
          </a:bodyPr>
          <a:lstStyle>
            <a:lvl1pPr defTabSz="965200" eaLnBrk="0" hangingPunct="0">
              <a:defRPr sz="1300"/>
            </a:lvl1pPr>
          </a:lstStyle>
          <a:p>
            <a:pPr>
              <a:defRPr/>
            </a:pPr>
            <a:endParaRPr lang="en-US"/>
          </a:p>
        </p:txBody>
      </p:sp>
      <p:sp>
        <p:nvSpPr>
          <p:cNvPr id="30727" name="Rectangle 7"/>
          <p:cNvSpPr>
            <a:spLocks noGrp="1" noChangeArrowheads="1"/>
          </p:cNvSpPr>
          <p:nvPr>
            <p:ph type="sldNum" sz="quarter" idx="5"/>
          </p:nvPr>
        </p:nvSpPr>
        <p:spPr bwMode="auto">
          <a:xfrm>
            <a:off x="4103688" y="9164638"/>
            <a:ext cx="3138487" cy="48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524" tIns="48262" rIns="96524" bIns="48262" numCol="1" anchor="b" anchorCtr="0" compatLnSpc="1">
            <a:prstTxWarp prst="textNoShape">
              <a:avLst/>
            </a:prstTxWarp>
          </a:bodyPr>
          <a:lstStyle>
            <a:lvl1pPr algn="r" defTabSz="965200" eaLnBrk="0" hangingPunct="0">
              <a:defRPr sz="1300"/>
            </a:lvl1pPr>
          </a:lstStyle>
          <a:p>
            <a:pPr>
              <a:defRPr/>
            </a:pPr>
            <a:fld id="{98ACC2ED-2E11-4A46-8FDF-C34737D86AAE}" type="slidenum">
              <a:rPr lang="en-US"/>
              <a:pPr>
                <a:defRPr/>
              </a:pPr>
              <a:t>‹#›</a:t>
            </a:fld>
            <a:endParaRPr lang="en-US"/>
          </a:p>
        </p:txBody>
      </p:sp>
    </p:spTree>
    <p:extLst>
      <p:ext uri="{BB962C8B-B14F-4D97-AF65-F5344CB8AC3E}">
        <p14:creationId xmlns:p14="http://schemas.microsoft.com/office/powerpoint/2010/main" val="10206393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p:spPr>
        <p:txBody>
          <a:bodyPr/>
          <a:lstStyle/>
          <a:p>
            <a:pPr eaLnBrk="1" hangingPunct="1"/>
            <a:r>
              <a:rPr lang="en-US" dirty="0" smtClean="0"/>
              <a:t>The Servicer-Client provides the list of properties that are likely to be short sales or other Foreclosure</a:t>
            </a:r>
            <a:r>
              <a:rPr lang="en-US" baseline="0" dirty="0" smtClean="0"/>
              <a:t> alternative.</a:t>
            </a:r>
          </a:p>
          <a:p>
            <a:pPr eaLnBrk="1" hangingPunct="1"/>
            <a:r>
              <a:rPr lang="en-US" baseline="0" dirty="0" smtClean="0"/>
              <a:t>The portfolio is turned over to QDS to handle</a:t>
            </a:r>
          </a:p>
          <a:p>
            <a:pPr marL="228600" indent="-228600" eaLnBrk="1" hangingPunct="1">
              <a:buFont typeface="+mj-lt"/>
              <a:buAutoNum type="arabicPeriod"/>
            </a:pPr>
            <a:r>
              <a:rPr lang="en-US" baseline="0" dirty="0" smtClean="0"/>
              <a:t>Borrower out-reach calls and letters.</a:t>
            </a:r>
          </a:p>
          <a:p>
            <a:pPr marL="228600" indent="-228600" eaLnBrk="1" hangingPunct="1">
              <a:buFont typeface="+mj-lt"/>
              <a:buAutoNum type="arabicPeriod"/>
            </a:pPr>
            <a:r>
              <a:rPr lang="en-US" baseline="0" dirty="0" smtClean="0"/>
              <a:t>Property processing and valuation </a:t>
            </a:r>
          </a:p>
          <a:p>
            <a:pPr marL="228600" indent="-228600" eaLnBrk="1" hangingPunct="1">
              <a:buFont typeface="+mj-lt"/>
              <a:buAutoNum type="arabicPeriod"/>
            </a:pPr>
            <a:r>
              <a:rPr lang="en-US" baseline="0" dirty="0" smtClean="0"/>
              <a:t>Properties that qualify for Short Sale are turned over to Realty firms to handle the listing and marketing of the property</a:t>
            </a:r>
          </a:p>
          <a:p>
            <a:pPr marL="228600" indent="-228600" eaLnBrk="1" hangingPunct="1">
              <a:buFont typeface="+mj-lt"/>
              <a:buAutoNum type="arabicPeriod"/>
            </a:pPr>
            <a:r>
              <a:rPr lang="en-US" baseline="0" dirty="0" smtClean="0"/>
              <a:t>QDS handles the processing and the interface with the brokerages, from listing through acceptance and lender approval/disapproval of the offers according to the lenders Short Sale policies.</a:t>
            </a:r>
          </a:p>
          <a:p>
            <a:pPr marL="228600" indent="-228600" eaLnBrk="1" hangingPunct="1">
              <a:buFont typeface="+mj-lt"/>
              <a:buAutoNum type="arabicPeriod"/>
            </a:pPr>
            <a:r>
              <a:rPr lang="en-US" baseline="0" dirty="0" smtClean="0"/>
              <a:t>As properties are listed, the inquiries from buyer consumers are fielded by a call center, logged and appointments are made for the buyer-side team at the brokerage.</a:t>
            </a:r>
          </a:p>
          <a:p>
            <a:pPr marL="228600" indent="-228600" eaLnBrk="1" hangingPunct="1">
              <a:buFont typeface="+mj-lt"/>
              <a:buAutoNum type="arabicPeriod"/>
            </a:pPr>
            <a:r>
              <a:rPr lang="en-US" baseline="0" dirty="0" smtClean="0"/>
              <a:t>As now properties are listed, the consumers are exposed immediately to the new listings.</a:t>
            </a:r>
          </a:p>
          <a:p>
            <a:pPr marL="228600" indent="-228600" eaLnBrk="1" hangingPunct="1">
              <a:buFont typeface="+mj-lt"/>
              <a:buAutoNum type="arabicPeriod"/>
            </a:pPr>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Graphically</a:t>
            </a:r>
            <a:r>
              <a:rPr lang="en-US" baseline="0" dirty="0" smtClean="0"/>
              <a:t> simplified picture of the process.  The turquoise are the lender or QDS Out-sourced activities.</a:t>
            </a:r>
          </a:p>
          <a:p>
            <a:r>
              <a:rPr lang="en-US" baseline="0" dirty="0" smtClean="0"/>
              <a:t>At several points along the process, QDS assures that the real estate agent has properly protected the lender from litigation by handling the disclosure as prescribed.  We capture feedback from the seller/borrower to be sure that the seller has had all the needed disclosures and the property is being marketed according to the standard.  When there is any negative feedback, QDS steps in to mitigate it immediately. </a:t>
            </a:r>
          </a:p>
          <a:p>
            <a:endParaRPr lang="en-US" dirty="0"/>
          </a:p>
        </p:txBody>
      </p:sp>
      <p:sp>
        <p:nvSpPr>
          <p:cNvPr id="4" name="Slide Number Placeholder 3"/>
          <p:cNvSpPr>
            <a:spLocks noGrp="1"/>
          </p:cNvSpPr>
          <p:nvPr>
            <p:ph type="sldNum" sz="quarter" idx="10"/>
          </p:nvPr>
        </p:nvSpPr>
        <p:spPr/>
        <p:txBody>
          <a:bodyPr/>
          <a:lstStyle/>
          <a:p>
            <a:pPr>
              <a:defRPr/>
            </a:pPr>
            <a:fld id="{98ACC2ED-2E11-4A46-8FDF-C34737D86AAE}" type="slidenum">
              <a:rPr lang="en-US" smtClean="0"/>
              <a:pPr>
                <a:defRPr/>
              </a:pPr>
              <a:t>17</a:t>
            </a:fld>
            <a:endParaRPr lang="en-US"/>
          </a:p>
        </p:txBody>
      </p:sp>
    </p:spTree>
    <p:extLst>
      <p:ext uri="{BB962C8B-B14F-4D97-AF65-F5344CB8AC3E}">
        <p14:creationId xmlns:p14="http://schemas.microsoft.com/office/powerpoint/2010/main" val="31849321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Calibri" pitchFamily="34" charset="0"/>
                <a:ea typeface="+mn-ea"/>
                <a:cs typeface="+mn-cs"/>
              </a:rPr>
              <a:t>Risk Management and Disclosures</a:t>
            </a:r>
            <a:br>
              <a:rPr lang="en-US" sz="1200" b="1" kern="1200" dirty="0" smtClean="0">
                <a:solidFill>
                  <a:schemeClr val="tx1"/>
                </a:solidFill>
                <a:effectLst/>
                <a:latin typeface="Calibri" pitchFamily="34" charset="0"/>
                <a:ea typeface="+mn-ea"/>
                <a:cs typeface="+mn-cs"/>
              </a:rPr>
            </a:br>
            <a:r>
              <a:rPr lang="en-US" sz="1200" kern="1200" dirty="0" smtClean="0">
                <a:solidFill>
                  <a:schemeClr val="tx1"/>
                </a:solidFill>
                <a:effectLst/>
                <a:latin typeface="Calibri" pitchFamily="34" charset="0"/>
                <a:ea typeface="+mn-ea"/>
                <a:cs typeface="+mn-cs"/>
              </a:rPr>
              <a:t>Standardized presentation and delivery</a:t>
            </a:r>
            <a:br>
              <a:rPr lang="en-US" sz="1200" kern="1200" dirty="0" smtClean="0">
                <a:solidFill>
                  <a:schemeClr val="tx1"/>
                </a:solidFill>
                <a:effectLst/>
                <a:latin typeface="Calibri" pitchFamily="34" charset="0"/>
                <a:ea typeface="+mn-ea"/>
                <a:cs typeface="+mn-cs"/>
              </a:rPr>
            </a:br>
            <a:r>
              <a:rPr lang="en-US" sz="1200" kern="1200" dirty="0" smtClean="0">
                <a:solidFill>
                  <a:schemeClr val="tx1"/>
                </a:solidFill>
                <a:effectLst/>
                <a:latin typeface="Calibri" pitchFamily="34" charset="0"/>
                <a:ea typeface="+mn-ea"/>
                <a:cs typeface="+mn-cs"/>
              </a:rPr>
              <a:t>Video presentation of the consumer choices and disclosure.</a:t>
            </a:r>
            <a:br>
              <a:rPr lang="en-US" sz="1200" kern="1200" dirty="0" smtClean="0">
                <a:solidFill>
                  <a:schemeClr val="tx1"/>
                </a:solidFill>
                <a:effectLst/>
                <a:latin typeface="Calibri" pitchFamily="34" charset="0"/>
                <a:ea typeface="+mn-ea"/>
                <a:cs typeface="+mn-cs"/>
              </a:rPr>
            </a:br>
            <a:r>
              <a:rPr lang="en-US" sz="1200" kern="1200" dirty="0" smtClean="0">
                <a:solidFill>
                  <a:schemeClr val="tx1"/>
                </a:solidFill>
                <a:effectLst/>
                <a:latin typeface="Calibri" pitchFamily="34" charset="0"/>
                <a:ea typeface="+mn-ea"/>
                <a:cs typeface="+mn-cs"/>
              </a:rPr>
              <a:t>Strongly encourage them to seek legal and accounting professional help</a:t>
            </a:r>
            <a:br>
              <a:rPr lang="en-US" sz="1200" kern="1200" dirty="0" smtClean="0">
                <a:solidFill>
                  <a:schemeClr val="tx1"/>
                </a:solidFill>
                <a:effectLst/>
                <a:latin typeface="Calibri" pitchFamily="34" charset="0"/>
                <a:ea typeface="+mn-ea"/>
                <a:cs typeface="+mn-cs"/>
              </a:rPr>
            </a:br>
            <a:r>
              <a:rPr lang="en-US" sz="1200" kern="1200" dirty="0" smtClean="0">
                <a:solidFill>
                  <a:schemeClr val="tx1"/>
                </a:solidFill>
                <a:effectLst/>
                <a:latin typeface="Calibri" pitchFamily="34" charset="0"/>
                <a:ea typeface="+mn-ea"/>
                <a:cs typeface="+mn-cs"/>
              </a:rPr>
              <a:t>Discloses both the advantages and risks associated with their choices</a:t>
            </a:r>
            <a:br>
              <a:rPr lang="en-US" sz="1200" kern="1200" dirty="0" smtClean="0">
                <a:solidFill>
                  <a:schemeClr val="tx1"/>
                </a:solidFill>
                <a:effectLst/>
                <a:latin typeface="Calibri" pitchFamily="34" charset="0"/>
                <a:ea typeface="+mn-ea"/>
                <a:cs typeface="+mn-cs"/>
              </a:rPr>
            </a:br>
            <a:r>
              <a:rPr lang="en-US" sz="1200" kern="1200" dirty="0" smtClean="0">
                <a:solidFill>
                  <a:schemeClr val="tx1"/>
                </a:solidFill>
                <a:effectLst/>
                <a:latin typeface="Calibri" pitchFamily="34" charset="0"/>
                <a:ea typeface="+mn-ea"/>
                <a:cs typeface="+mn-cs"/>
              </a:rPr>
              <a:t>Encourages them to make choices that are best for themselves, rather than the lender or the real estate agent.</a:t>
            </a:r>
            <a:br>
              <a:rPr lang="en-US" sz="1200" kern="1200" dirty="0" smtClean="0">
                <a:solidFill>
                  <a:schemeClr val="tx1"/>
                </a:solidFill>
                <a:effectLst/>
                <a:latin typeface="Calibri" pitchFamily="34" charset="0"/>
                <a:ea typeface="+mn-ea"/>
                <a:cs typeface="+mn-cs"/>
              </a:rPr>
            </a:br>
            <a:r>
              <a:rPr lang="en-US" sz="1200" kern="1200" dirty="0" smtClean="0">
                <a:solidFill>
                  <a:schemeClr val="tx1"/>
                </a:solidFill>
                <a:effectLst/>
                <a:latin typeface="Calibri" pitchFamily="34" charset="0"/>
                <a:ea typeface="+mn-ea"/>
                <a:cs typeface="+mn-cs"/>
              </a:rPr>
              <a:t/>
            </a:r>
            <a:br>
              <a:rPr lang="en-US" sz="1200" kern="1200" dirty="0" smtClean="0">
                <a:solidFill>
                  <a:schemeClr val="tx1"/>
                </a:solidFill>
                <a:effectLst/>
                <a:latin typeface="Calibri" pitchFamily="34" charset="0"/>
                <a:ea typeface="+mn-ea"/>
                <a:cs typeface="+mn-cs"/>
              </a:rPr>
            </a:br>
            <a:r>
              <a:rPr lang="en-US" sz="1200" kern="1200" dirty="0" smtClean="0">
                <a:solidFill>
                  <a:schemeClr val="tx1"/>
                </a:solidFill>
                <a:effectLst/>
                <a:latin typeface="Calibri" pitchFamily="34" charset="0"/>
                <a:ea typeface="+mn-ea"/>
                <a:cs typeface="+mn-cs"/>
              </a:rPr>
              <a:t>Acknowledges the receipt and viewing of the video</a:t>
            </a:r>
            <a:br>
              <a:rPr lang="en-US" sz="1200" kern="1200" dirty="0" smtClean="0">
                <a:solidFill>
                  <a:schemeClr val="tx1"/>
                </a:solidFill>
                <a:effectLst/>
                <a:latin typeface="Calibri" pitchFamily="34" charset="0"/>
                <a:ea typeface="+mn-ea"/>
                <a:cs typeface="+mn-cs"/>
              </a:rPr>
            </a:br>
            <a:r>
              <a:rPr lang="en-US" sz="1200" kern="1200" dirty="0" smtClean="0">
                <a:solidFill>
                  <a:schemeClr val="tx1"/>
                </a:solidFill>
                <a:effectLst/>
                <a:latin typeface="Calibri" pitchFamily="34" charset="0"/>
                <a:ea typeface="+mn-ea"/>
                <a:cs typeface="+mn-cs"/>
              </a:rPr>
              <a:t>Follow-up questionnaire verifies they were offered the video.  </a:t>
            </a:r>
            <a:br>
              <a:rPr lang="en-US" sz="1200" kern="1200" dirty="0" smtClean="0">
                <a:solidFill>
                  <a:schemeClr val="tx1"/>
                </a:solidFill>
                <a:effectLst/>
                <a:latin typeface="Calibri" pitchFamily="34" charset="0"/>
                <a:ea typeface="+mn-ea"/>
                <a:cs typeface="+mn-cs"/>
              </a:rPr>
            </a:br>
            <a:r>
              <a:rPr lang="en-US" sz="1200" kern="1200" dirty="0" smtClean="0">
                <a:solidFill>
                  <a:schemeClr val="tx1"/>
                </a:solidFill>
                <a:effectLst/>
                <a:latin typeface="Calibri" pitchFamily="34" charset="0"/>
                <a:ea typeface="+mn-ea"/>
                <a:cs typeface="+mn-cs"/>
              </a:rPr>
              <a:t>When there is a negative response to questionnaire, immediate remediation</a:t>
            </a:r>
          </a:p>
          <a:p>
            <a:r>
              <a:rPr lang="en-US" sz="1200" b="1" kern="1200" dirty="0" smtClean="0">
                <a:solidFill>
                  <a:schemeClr val="tx1"/>
                </a:solidFill>
                <a:effectLst/>
                <a:latin typeface="Calibri" pitchFamily="34" charset="0"/>
                <a:ea typeface="+mn-ea"/>
                <a:cs typeface="+mn-cs"/>
              </a:rPr>
              <a:t>Short-Sale Certified Listing Agents</a:t>
            </a:r>
            <a:br>
              <a:rPr lang="en-US" sz="1200" b="1" kern="1200" dirty="0" smtClean="0">
                <a:solidFill>
                  <a:schemeClr val="tx1"/>
                </a:solidFill>
                <a:effectLst/>
                <a:latin typeface="Calibri" pitchFamily="34" charset="0"/>
                <a:ea typeface="+mn-ea"/>
                <a:cs typeface="+mn-cs"/>
              </a:rPr>
            </a:br>
            <a:r>
              <a:rPr lang="en-US" sz="1200" kern="1200" dirty="0" smtClean="0">
                <a:solidFill>
                  <a:schemeClr val="tx1"/>
                </a:solidFill>
                <a:effectLst/>
                <a:latin typeface="Calibri" pitchFamily="34" charset="0"/>
                <a:ea typeface="+mn-ea"/>
                <a:cs typeface="+mn-cs"/>
              </a:rPr>
              <a:t>Trained to specific standard chosen by QDS.  [Not just marketing and prospecting]</a:t>
            </a:r>
            <a:br>
              <a:rPr lang="en-US" sz="1200" kern="1200" dirty="0" smtClean="0">
                <a:solidFill>
                  <a:schemeClr val="tx1"/>
                </a:solidFill>
                <a:effectLst/>
                <a:latin typeface="Calibri" pitchFamily="34" charset="0"/>
                <a:ea typeface="+mn-ea"/>
                <a:cs typeface="+mn-cs"/>
              </a:rPr>
            </a:br>
            <a:r>
              <a:rPr lang="en-US" sz="1200" kern="1200" dirty="0" smtClean="0">
                <a:solidFill>
                  <a:schemeClr val="tx1"/>
                </a:solidFill>
                <a:effectLst/>
                <a:latin typeface="Calibri" pitchFamily="34" charset="0"/>
                <a:ea typeface="+mn-ea"/>
                <a:cs typeface="+mn-cs"/>
              </a:rPr>
              <a:t>Must meet stringent certification standards</a:t>
            </a:r>
            <a:br>
              <a:rPr lang="en-US" sz="1200" kern="1200" dirty="0" smtClean="0">
                <a:solidFill>
                  <a:schemeClr val="tx1"/>
                </a:solidFill>
                <a:effectLst/>
                <a:latin typeface="Calibri" pitchFamily="34" charset="0"/>
                <a:ea typeface="+mn-ea"/>
                <a:cs typeface="+mn-cs"/>
              </a:rPr>
            </a:br>
            <a:r>
              <a:rPr lang="en-US" sz="1200" kern="1200" dirty="0" smtClean="0">
                <a:solidFill>
                  <a:schemeClr val="tx1"/>
                </a:solidFill>
                <a:effectLst/>
                <a:latin typeface="Calibri" pitchFamily="34" charset="0"/>
                <a:ea typeface="+mn-ea"/>
                <a:cs typeface="+mn-cs"/>
              </a:rPr>
              <a:t>Knowledge of HAFA and Short Sale policy and legislation</a:t>
            </a:r>
          </a:p>
          <a:p>
            <a:r>
              <a:rPr lang="en-US" sz="1200" b="1" kern="1200" dirty="0" smtClean="0">
                <a:solidFill>
                  <a:schemeClr val="tx1"/>
                </a:solidFill>
                <a:effectLst/>
                <a:latin typeface="Calibri" pitchFamily="34" charset="0"/>
                <a:ea typeface="+mn-ea"/>
                <a:cs typeface="+mn-cs"/>
              </a:rPr>
              <a:t>Major Player Brokerages [see the list…and growing]</a:t>
            </a:r>
            <a:br>
              <a:rPr lang="en-US" sz="1200" b="1" kern="1200" dirty="0" smtClean="0">
                <a:solidFill>
                  <a:schemeClr val="tx1"/>
                </a:solidFill>
                <a:effectLst/>
                <a:latin typeface="Calibri" pitchFamily="34" charset="0"/>
                <a:ea typeface="+mn-ea"/>
                <a:cs typeface="+mn-cs"/>
              </a:rPr>
            </a:br>
            <a:r>
              <a:rPr lang="en-US" sz="1200" kern="1200" dirty="0" smtClean="0">
                <a:solidFill>
                  <a:schemeClr val="tx1"/>
                </a:solidFill>
                <a:effectLst/>
                <a:latin typeface="Calibri" pitchFamily="34" charset="0"/>
                <a:ea typeface="+mn-ea"/>
                <a:cs typeface="+mn-cs"/>
              </a:rPr>
              <a:t>Immediately scalable.  There are over 20,000 agents in these firms</a:t>
            </a:r>
            <a:br>
              <a:rPr lang="en-US" sz="1200" kern="1200" dirty="0" smtClean="0">
                <a:solidFill>
                  <a:schemeClr val="tx1"/>
                </a:solidFill>
                <a:effectLst/>
                <a:latin typeface="Calibri" pitchFamily="34" charset="0"/>
                <a:ea typeface="+mn-ea"/>
                <a:cs typeface="+mn-cs"/>
              </a:rPr>
            </a:br>
            <a:r>
              <a:rPr lang="en-US" sz="1200" kern="1200" dirty="0" smtClean="0">
                <a:solidFill>
                  <a:schemeClr val="tx1"/>
                </a:solidFill>
                <a:effectLst/>
                <a:latin typeface="Calibri" pitchFamily="34" charset="0"/>
                <a:ea typeface="+mn-ea"/>
                <a:cs typeface="+mn-cs"/>
              </a:rPr>
              <a:t>Managed real estate agents: both the listing and the buyer-agent specialist </a:t>
            </a:r>
            <a:br>
              <a:rPr lang="en-US" sz="1200" kern="1200" dirty="0" smtClean="0">
                <a:solidFill>
                  <a:schemeClr val="tx1"/>
                </a:solidFill>
                <a:effectLst/>
                <a:latin typeface="Calibri" pitchFamily="34" charset="0"/>
                <a:ea typeface="+mn-ea"/>
                <a:cs typeface="+mn-cs"/>
              </a:rPr>
            </a:br>
            <a:r>
              <a:rPr lang="en-US" sz="1200" kern="1200" dirty="0" smtClean="0">
                <a:solidFill>
                  <a:schemeClr val="tx1"/>
                </a:solidFill>
                <a:effectLst/>
                <a:latin typeface="Calibri" pitchFamily="34" charset="0"/>
                <a:ea typeface="+mn-ea"/>
                <a:cs typeface="+mn-cs"/>
              </a:rPr>
              <a:t>Long-term commitment to the industry and their communities</a:t>
            </a:r>
            <a:br>
              <a:rPr lang="en-US" sz="1200" kern="1200" dirty="0" smtClean="0">
                <a:solidFill>
                  <a:schemeClr val="tx1"/>
                </a:solidFill>
                <a:effectLst/>
                <a:latin typeface="Calibri" pitchFamily="34" charset="0"/>
                <a:ea typeface="+mn-ea"/>
                <a:cs typeface="+mn-cs"/>
              </a:rPr>
            </a:br>
            <a:r>
              <a:rPr lang="en-US" sz="1200" kern="1200" dirty="0" smtClean="0">
                <a:solidFill>
                  <a:schemeClr val="tx1"/>
                </a:solidFill>
                <a:effectLst/>
                <a:latin typeface="Calibri" pitchFamily="34" charset="0"/>
                <a:ea typeface="+mn-ea"/>
                <a:cs typeface="+mn-cs"/>
              </a:rPr>
              <a:t>No rogue agents</a:t>
            </a:r>
          </a:p>
          <a:p>
            <a:r>
              <a:rPr lang="en-US" sz="1200" b="1" kern="1200" dirty="0" smtClean="0">
                <a:solidFill>
                  <a:schemeClr val="tx1"/>
                </a:solidFill>
                <a:effectLst/>
                <a:latin typeface="Calibri" pitchFamily="34" charset="0"/>
                <a:ea typeface="+mn-ea"/>
                <a:cs typeface="+mn-cs"/>
              </a:rPr>
              <a:t>Management and Oversight</a:t>
            </a:r>
            <a:br>
              <a:rPr lang="en-US" sz="1200" b="1" kern="1200" dirty="0" smtClean="0">
                <a:solidFill>
                  <a:schemeClr val="tx1"/>
                </a:solidFill>
                <a:effectLst/>
                <a:latin typeface="Calibri" pitchFamily="34" charset="0"/>
                <a:ea typeface="+mn-ea"/>
                <a:cs typeface="+mn-cs"/>
              </a:rPr>
            </a:br>
            <a:r>
              <a:rPr lang="en-US" sz="1200" kern="1200" dirty="0" smtClean="0">
                <a:solidFill>
                  <a:schemeClr val="tx1"/>
                </a:solidFill>
                <a:effectLst/>
                <a:latin typeface="Calibri" pitchFamily="34" charset="0"/>
                <a:ea typeface="+mn-ea"/>
                <a:cs typeface="+mn-cs"/>
              </a:rPr>
              <a:t>Local brokerage assigns a Short-Sale (or REO) manager for the assigned agents</a:t>
            </a:r>
            <a:br>
              <a:rPr lang="en-US" sz="1200" kern="1200" dirty="0" smtClean="0">
                <a:solidFill>
                  <a:schemeClr val="tx1"/>
                </a:solidFill>
                <a:effectLst/>
                <a:latin typeface="Calibri" pitchFamily="34" charset="0"/>
                <a:ea typeface="+mn-ea"/>
                <a:cs typeface="+mn-cs"/>
              </a:rPr>
            </a:br>
            <a:r>
              <a:rPr lang="en-US" sz="1200" kern="1200" dirty="0" smtClean="0">
                <a:solidFill>
                  <a:schemeClr val="tx1"/>
                </a:solidFill>
                <a:effectLst/>
                <a:latin typeface="Calibri" pitchFamily="34" charset="0"/>
                <a:ea typeface="+mn-ea"/>
                <a:cs typeface="+mn-cs"/>
              </a:rPr>
              <a:t>Provides local supervision, training, problem solving, accountability</a:t>
            </a:r>
            <a:br>
              <a:rPr lang="en-US" sz="1200" kern="1200" dirty="0" smtClean="0">
                <a:solidFill>
                  <a:schemeClr val="tx1"/>
                </a:solidFill>
                <a:effectLst/>
                <a:latin typeface="Calibri" pitchFamily="34" charset="0"/>
                <a:ea typeface="+mn-ea"/>
                <a:cs typeface="+mn-cs"/>
              </a:rPr>
            </a:br>
            <a:r>
              <a:rPr lang="en-US" sz="1200" kern="1200" dirty="0" smtClean="0">
                <a:solidFill>
                  <a:schemeClr val="tx1"/>
                </a:solidFill>
                <a:effectLst/>
                <a:latin typeface="Calibri" pitchFamily="34" charset="0"/>
                <a:ea typeface="+mn-ea"/>
                <a:cs typeface="+mn-cs"/>
              </a:rPr>
              <a:t>Oversight by QDS in addition to local manager</a:t>
            </a:r>
          </a:p>
          <a:p>
            <a:r>
              <a:rPr lang="en-US" sz="1200" b="1" kern="1200" dirty="0" smtClean="0">
                <a:solidFill>
                  <a:schemeClr val="tx1"/>
                </a:solidFill>
                <a:effectLst/>
                <a:latin typeface="Calibri" pitchFamily="34" charset="0"/>
                <a:ea typeface="+mn-ea"/>
                <a:cs typeface="+mn-cs"/>
              </a:rPr>
              <a:t>Real Time consumer feedback system with immediate response remediation</a:t>
            </a:r>
            <a:br>
              <a:rPr lang="en-US" sz="1200" b="1" kern="1200" dirty="0" smtClean="0">
                <a:solidFill>
                  <a:schemeClr val="tx1"/>
                </a:solidFill>
                <a:effectLst/>
                <a:latin typeface="Calibri" pitchFamily="34" charset="0"/>
                <a:ea typeface="+mn-ea"/>
                <a:cs typeface="+mn-cs"/>
              </a:rPr>
            </a:br>
            <a:r>
              <a:rPr lang="en-US" sz="1200" kern="1200" dirty="0" smtClean="0">
                <a:solidFill>
                  <a:schemeClr val="tx1"/>
                </a:solidFill>
                <a:effectLst/>
                <a:latin typeface="Calibri" pitchFamily="34" charset="0"/>
                <a:ea typeface="+mn-ea"/>
                <a:cs typeface="+mn-cs"/>
              </a:rPr>
              <a:t>Consumer feedback is specifically solicited </a:t>
            </a:r>
            <a:br>
              <a:rPr lang="en-US" sz="1200" kern="1200" dirty="0" smtClean="0">
                <a:solidFill>
                  <a:schemeClr val="tx1"/>
                </a:solidFill>
                <a:effectLst/>
                <a:latin typeface="Calibri" pitchFamily="34" charset="0"/>
                <a:ea typeface="+mn-ea"/>
                <a:cs typeface="+mn-cs"/>
              </a:rPr>
            </a:br>
            <a:r>
              <a:rPr lang="en-US" sz="1200" kern="1200" dirty="0" smtClean="0">
                <a:solidFill>
                  <a:schemeClr val="tx1"/>
                </a:solidFill>
                <a:effectLst/>
                <a:latin typeface="Calibri" pitchFamily="34" charset="0"/>
                <a:ea typeface="+mn-ea"/>
                <a:cs typeface="+mn-cs"/>
              </a:rPr>
              <a:t> After listing presentation | After contract acceptance | After closing</a:t>
            </a:r>
            <a:r>
              <a:rPr lang="en-US" sz="1200" b="1" kern="1200" dirty="0" smtClean="0">
                <a:solidFill>
                  <a:schemeClr val="tx1"/>
                </a:solidFill>
                <a:effectLst/>
                <a:latin typeface="Calibri" pitchFamily="34" charset="0"/>
                <a:ea typeface="+mn-ea"/>
                <a:cs typeface="+mn-cs"/>
              </a:rPr>
              <a:t> </a:t>
            </a:r>
            <a:endParaRPr lang="en-US" sz="1200" kern="1200" dirty="0" smtClean="0">
              <a:solidFill>
                <a:schemeClr val="tx1"/>
              </a:solidFill>
              <a:effectLst/>
              <a:latin typeface="Calibri" pitchFamily="34" charset="0"/>
              <a:ea typeface="+mn-ea"/>
              <a:cs typeface="+mn-cs"/>
            </a:endParaRPr>
          </a:p>
          <a:p>
            <a:r>
              <a:rPr lang="en-US" sz="1200" b="1" kern="1200" dirty="0" smtClean="0">
                <a:solidFill>
                  <a:schemeClr val="tx1"/>
                </a:solidFill>
                <a:effectLst/>
                <a:latin typeface="Calibri" pitchFamily="34" charset="0"/>
                <a:ea typeface="+mn-ea"/>
                <a:cs typeface="+mn-cs"/>
              </a:rPr>
              <a:t>Professional negotiators for the Junior liens</a:t>
            </a:r>
            <a:br>
              <a:rPr lang="en-US" sz="1200" b="1" kern="1200" dirty="0" smtClean="0">
                <a:solidFill>
                  <a:schemeClr val="tx1"/>
                </a:solidFill>
                <a:effectLst/>
                <a:latin typeface="Calibri" pitchFamily="34" charset="0"/>
                <a:ea typeface="+mn-ea"/>
                <a:cs typeface="+mn-cs"/>
              </a:rPr>
            </a:br>
            <a:r>
              <a:rPr lang="en-US" sz="1200" kern="1200" dirty="0" smtClean="0">
                <a:solidFill>
                  <a:schemeClr val="tx1"/>
                </a:solidFill>
                <a:effectLst/>
                <a:latin typeface="Calibri" pitchFamily="34" charset="0"/>
                <a:ea typeface="+mn-ea"/>
                <a:cs typeface="+mn-cs"/>
              </a:rPr>
              <a:t>Real estate agents are not skilled at these negotiations, causing deal fall-out</a:t>
            </a:r>
          </a:p>
          <a:p>
            <a:r>
              <a:rPr lang="en-US" sz="1200" b="1" kern="1200" dirty="0" smtClean="0">
                <a:solidFill>
                  <a:schemeClr val="tx1"/>
                </a:solidFill>
                <a:effectLst/>
                <a:latin typeface="Calibri" pitchFamily="34" charset="0"/>
                <a:ea typeface="+mn-ea"/>
                <a:cs typeface="+mn-cs"/>
              </a:rPr>
              <a:t>Inbound call center </a:t>
            </a:r>
            <a:br>
              <a:rPr lang="en-US" sz="1200" b="1" kern="1200" dirty="0" smtClean="0">
                <a:solidFill>
                  <a:schemeClr val="tx1"/>
                </a:solidFill>
                <a:effectLst/>
                <a:latin typeface="Calibri" pitchFamily="34" charset="0"/>
                <a:ea typeface="+mn-ea"/>
                <a:cs typeface="+mn-cs"/>
              </a:rPr>
            </a:br>
            <a:r>
              <a:rPr lang="en-US" sz="1200" kern="1200" dirty="0" smtClean="0">
                <a:solidFill>
                  <a:schemeClr val="tx1"/>
                </a:solidFill>
                <a:effectLst/>
                <a:latin typeface="Calibri" pitchFamily="34" charset="0"/>
                <a:ea typeface="+mn-ea"/>
                <a:cs typeface="+mn-cs"/>
              </a:rPr>
              <a:t>Professional operators Intercepts buyer calls. </a:t>
            </a:r>
            <a:br>
              <a:rPr lang="en-US" sz="1200" kern="1200" dirty="0" smtClean="0">
                <a:solidFill>
                  <a:schemeClr val="tx1"/>
                </a:solidFill>
                <a:effectLst/>
                <a:latin typeface="Calibri" pitchFamily="34" charset="0"/>
                <a:ea typeface="+mn-ea"/>
                <a:cs typeface="+mn-cs"/>
              </a:rPr>
            </a:br>
            <a:r>
              <a:rPr lang="en-US" sz="1200" kern="1200" dirty="0" smtClean="0">
                <a:solidFill>
                  <a:schemeClr val="tx1"/>
                </a:solidFill>
                <a:effectLst/>
                <a:latin typeface="Calibri" pitchFamily="34" charset="0"/>
                <a:ea typeface="+mn-ea"/>
                <a:cs typeface="+mn-cs"/>
              </a:rPr>
              <a:t>Collects contact information </a:t>
            </a:r>
            <a:br>
              <a:rPr lang="en-US" sz="1200" kern="1200" dirty="0" smtClean="0">
                <a:solidFill>
                  <a:schemeClr val="tx1"/>
                </a:solidFill>
                <a:effectLst/>
                <a:latin typeface="Calibri" pitchFamily="34" charset="0"/>
                <a:ea typeface="+mn-ea"/>
                <a:cs typeface="+mn-cs"/>
              </a:rPr>
            </a:br>
            <a:r>
              <a:rPr lang="en-US" sz="1200" kern="1200" dirty="0" smtClean="0">
                <a:solidFill>
                  <a:schemeClr val="tx1"/>
                </a:solidFill>
                <a:effectLst/>
                <a:latin typeface="Calibri" pitchFamily="34" charset="0"/>
                <a:ea typeface="+mn-ea"/>
                <a:cs typeface="+mn-cs"/>
              </a:rPr>
              <a:t>Makes appointments with buyers to meet Short Sale specialists (60% of the time)</a:t>
            </a:r>
          </a:p>
          <a:p>
            <a:r>
              <a:rPr lang="en-US" sz="1200" b="1" kern="1200" dirty="0" smtClean="0">
                <a:solidFill>
                  <a:schemeClr val="tx1"/>
                </a:solidFill>
                <a:effectLst/>
                <a:latin typeface="Calibri" pitchFamily="34" charset="0"/>
                <a:ea typeface="+mn-ea"/>
                <a:cs typeface="+mn-cs"/>
              </a:rPr>
              <a:t>Re-Market REO and Short Sale properties to the captured buyer leads</a:t>
            </a:r>
            <a:br>
              <a:rPr lang="en-US" sz="1200" b="1" kern="1200" dirty="0" smtClean="0">
                <a:solidFill>
                  <a:schemeClr val="tx1"/>
                </a:solidFill>
                <a:effectLst/>
                <a:latin typeface="Calibri" pitchFamily="34" charset="0"/>
                <a:ea typeface="+mn-ea"/>
                <a:cs typeface="+mn-cs"/>
              </a:rPr>
            </a:br>
            <a:r>
              <a:rPr lang="en-US" sz="1200" kern="1200" dirty="0" smtClean="0">
                <a:solidFill>
                  <a:schemeClr val="tx1"/>
                </a:solidFill>
                <a:effectLst/>
                <a:latin typeface="Calibri" pitchFamily="34" charset="0"/>
                <a:ea typeface="+mn-ea"/>
                <a:cs typeface="+mn-cs"/>
              </a:rPr>
              <a:t>As new properties are added to portfolio, buyer leads are notified when something matches their needs.</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98ACC2ED-2E11-4A46-8FDF-C34737D86AAE}" type="slidenum">
              <a:rPr lang="en-US" smtClean="0"/>
              <a:pPr>
                <a:defRPr/>
              </a:pPr>
              <a:t>3</a:t>
            </a:fld>
            <a:endParaRPr lang="en-US"/>
          </a:p>
        </p:txBody>
      </p:sp>
    </p:spTree>
    <p:extLst>
      <p:ext uri="{BB962C8B-B14F-4D97-AF65-F5344CB8AC3E}">
        <p14:creationId xmlns:p14="http://schemas.microsoft.com/office/powerpoint/2010/main" val="2663359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know that the process of</a:t>
            </a:r>
            <a:r>
              <a:rPr lang="en-US" baseline="0" dirty="0" smtClean="0"/>
              <a:t> asking the buyer to pre-qualify with the lender is partly to assure the buyer is authentic and the deal can be made.</a:t>
            </a:r>
          </a:p>
          <a:p>
            <a:endParaRPr lang="en-US" baseline="0" dirty="0" smtClean="0"/>
          </a:p>
          <a:p>
            <a:r>
              <a:rPr lang="en-US" baseline="0" dirty="0" smtClean="0"/>
              <a:t>The expected added benefit is to capture the loan origination.  Studies have shown that the return on that effort is very low.  The highest we have heard (but not verified) is .45 loan per listing.  The more common estimate is about .15 per listing.</a:t>
            </a:r>
          </a:p>
          <a:p>
            <a:endParaRPr lang="en-US" baseline="0" dirty="0" smtClean="0"/>
          </a:p>
          <a:p>
            <a:r>
              <a:rPr lang="en-US" baseline="0" dirty="0" smtClean="0"/>
              <a:t>We expect to capture approximately 2 loans for every listed property.</a:t>
            </a:r>
            <a:endParaRPr lang="en-US" dirty="0"/>
          </a:p>
        </p:txBody>
      </p:sp>
      <p:sp>
        <p:nvSpPr>
          <p:cNvPr id="4" name="Slide Number Placeholder 3"/>
          <p:cNvSpPr>
            <a:spLocks noGrp="1"/>
          </p:cNvSpPr>
          <p:nvPr>
            <p:ph type="sldNum" sz="quarter" idx="10"/>
          </p:nvPr>
        </p:nvSpPr>
        <p:spPr/>
        <p:txBody>
          <a:bodyPr/>
          <a:lstStyle/>
          <a:p>
            <a:pPr>
              <a:defRPr/>
            </a:pPr>
            <a:fld id="{98ACC2ED-2E11-4A46-8FDF-C34737D86AAE}" type="slidenum">
              <a:rPr lang="en-US" smtClean="0"/>
              <a:pPr>
                <a:defRPr/>
              </a:pPr>
              <a:t>8</a:t>
            </a:fld>
            <a:endParaRPr lang="en-US"/>
          </a:p>
        </p:txBody>
      </p:sp>
    </p:spTree>
    <p:extLst>
      <p:ext uri="{BB962C8B-B14F-4D97-AF65-F5344CB8AC3E}">
        <p14:creationId xmlns:p14="http://schemas.microsoft.com/office/powerpoint/2010/main" val="24393770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300" b="1" dirty="0">
                <a:latin typeface="+mn-lt"/>
              </a:rPr>
              <a:t>QDS real estate agents work closely with client loan officers </a:t>
            </a:r>
          </a:p>
          <a:p>
            <a:r>
              <a:rPr lang="en-US" sz="1300" dirty="0">
                <a:latin typeface="+mn-lt"/>
              </a:rPr>
              <a:t>We pair the real estate buyer agents with a specific loan officer.  They work together and rely on one another. As a result, the loan officer has access to more than the one buyer who is making an offer.  </a:t>
            </a:r>
            <a:r>
              <a:rPr lang="en-US" sz="1300" b="1" dirty="0">
                <a:latin typeface="+mn-lt"/>
              </a:rPr>
              <a:t>They have access to</a:t>
            </a:r>
            <a:r>
              <a:rPr lang="en-US" sz="1300" dirty="0">
                <a:latin typeface="+mn-lt"/>
              </a:rPr>
              <a:t> </a:t>
            </a:r>
            <a:r>
              <a:rPr lang="en-US" sz="1300" b="1" dirty="0">
                <a:latin typeface="+mn-lt"/>
              </a:rPr>
              <a:t>all the buyer the property generates.</a:t>
            </a:r>
            <a:r>
              <a:rPr lang="en-US" sz="1300" dirty="0">
                <a:latin typeface="+mn-lt"/>
              </a:rPr>
              <a:t>  Most listings generate a minimum of 5 calls from signs.  In many cases, the real estate agent uses them for other buyers as well.</a:t>
            </a:r>
          </a:p>
          <a:p>
            <a:r>
              <a:rPr lang="en-US" sz="1300" dirty="0">
                <a:latin typeface="+mn-lt"/>
              </a:rPr>
              <a:t> </a:t>
            </a:r>
          </a:p>
          <a:p>
            <a:r>
              <a:rPr lang="en-US" sz="1300" b="1" dirty="0">
                <a:latin typeface="+mn-lt"/>
              </a:rPr>
              <a:t>Capture potential buyers early in the house shopping process </a:t>
            </a:r>
          </a:p>
          <a:p>
            <a:r>
              <a:rPr lang="en-US" sz="1300" dirty="0">
                <a:latin typeface="+mn-lt"/>
              </a:rPr>
              <a:t>Lenders have traditionally tried to re-capture loans on their REO properties by asking the listing agent to have all buyers offering to buy the property to be pre-approved by their loan officers.  The return on that activity is low.  As a result, the loan officers don’t put much time or interest in it.  The return on this effort is about 15% when the rates are really, really competitive.</a:t>
            </a:r>
            <a:br>
              <a:rPr lang="en-US" sz="1300" dirty="0">
                <a:latin typeface="+mn-lt"/>
              </a:rPr>
            </a:br>
            <a:r>
              <a:rPr lang="en-US" sz="1300" dirty="0">
                <a:latin typeface="+mn-lt"/>
              </a:rPr>
              <a:t/>
            </a:r>
            <a:br>
              <a:rPr lang="en-US" sz="1300" dirty="0">
                <a:latin typeface="+mn-lt"/>
              </a:rPr>
            </a:br>
            <a:r>
              <a:rPr lang="en-US" sz="1300" dirty="0">
                <a:latin typeface="+mn-lt"/>
              </a:rPr>
              <a:t>In our system, the loan officer is introduced to the buyer at the first meeting with the real estate agent.  In that way, the buyer gets pre-qualified, the lender is a part of the team, helping to solve problems (like credit issues, down payment, etc.) and is a trusted advisor.  Not likely to be replaced by a late-term pre-</a:t>
            </a:r>
            <a:r>
              <a:rPr lang="en-US" sz="1300" dirty="0" err="1">
                <a:latin typeface="+mn-lt"/>
              </a:rPr>
              <a:t>qual</a:t>
            </a:r>
            <a:r>
              <a:rPr lang="en-US" sz="1300" dirty="0">
                <a:latin typeface="+mn-lt"/>
              </a:rPr>
              <a:t> by another loan officer.</a:t>
            </a:r>
          </a:p>
          <a:p>
            <a:r>
              <a:rPr lang="en-US" sz="1300" dirty="0">
                <a:latin typeface="+mn-lt"/>
              </a:rPr>
              <a:t> </a:t>
            </a:r>
          </a:p>
          <a:p>
            <a:r>
              <a:rPr lang="en-US" sz="1300" dirty="0">
                <a:latin typeface="+mn-lt"/>
              </a:rPr>
              <a:t>We have evidence that the capture on these kinds of relationships is extraordinary.  A loan capture rate of 60% of every one of the leads is not unusual.  Considering that each listing generates another 2-3 buyers (for other properties than the listed one) when you multiply the results, it is mind boggling. 15% compared to 120% is phenomenal, and that is conservative. </a:t>
            </a:r>
          </a:p>
          <a:p>
            <a:endParaRPr lang="en-US" sz="1300" dirty="0">
              <a:latin typeface="+mn-lt"/>
            </a:endParaRPr>
          </a:p>
          <a:p>
            <a:pPr defTabSz="965241" eaLnBrk="1" fontAlgn="auto" hangingPunct="1">
              <a:spcBef>
                <a:spcPts val="0"/>
              </a:spcBef>
              <a:spcAft>
                <a:spcPts val="0"/>
              </a:spcAft>
              <a:defRPr/>
            </a:pPr>
            <a:r>
              <a:rPr lang="en-US" sz="1300" b="1" dirty="0"/>
              <a:t>Call center insures the buyer is captured and an appointment is made</a:t>
            </a:r>
          </a:p>
          <a:p>
            <a:r>
              <a:rPr lang="en-US" sz="1300" dirty="0">
                <a:latin typeface="+mn-lt"/>
              </a:rPr>
              <a:t>Realtors are appalling at making appointments with potential buyers.  Due to inattention or to poor training, they ASK for an appointment approximately 2% of the time.  We have a well-trained and monitored call center that makes appointments 60% of the time.  These appointments are passed on to the buyer-side realtors. </a:t>
            </a:r>
          </a:p>
          <a:p>
            <a:r>
              <a:rPr lang="en-US" sz="1300" dirty="0">
                <a:latin typeface="+mn-lt"/>
              </a:rPr>
              <a:t> </a:t>
            </a:r>
          </a:p>
          <a:p>
            <a:pPr defTabSz="965241" eaLnBrk="1" fontAlgn="auto" hangingPunct="1">
              <a:spcBef>
                <a:spcPts val="0"/>
              </a:spcBef>
              <a:spcAft>
                <a:spcPts val="0"/>
              </a:spcAft>
              <a:defRPr/>
            </a:pPr>
            <a:r>
              <a:rPr lang="en-US" sz="1300" b="1" dirty="0"/>
              <a:t>Marketing events similar to an open house provide buyer leads for loan officer and real estate agents </a:t>
            </a:r>
            <a:endParaRPr lang="en-US" sz="1300" b="1" dirty="0">
              <a:latin typeface="+mn-lt"/>
            </a:endParaRPr>
          </a:p>
          <a:p>
            <a:r>
              <a:rPr lang="en-US" sz="1300" dirty="0">
                <a:latin typeface="+mn-lt"/>
              </a:rPr>
              <a:t>The loan officer and the real estate agent together put on a marketing event.  It is much like an open house.  Except it uses 7-10 times the pointer signs, it includes a shade tent in front of the house where both the agent and the loan officer meet the potential buyer.  They are both trained to make appointments with the buyer to meet later to determine their need, out-line a plan for information needed, and getting qualified.</a:t>
            </a:r>
          </a:p>
          <a:p>
            <a:r>
              <a:rPr lang="en-US" sz="1300" dirty="0">
                <a:latin typeface="+mn-lt"/>
              </a:rPr>
              <a:t>These marketing events generate much more traffic than a typical open house, and due to the choreography and scripting, generate more appointments with the visitors.  </a:t>
            </a:r>
          </a:p>
          <a:p>
            <a:r>
              <a:rPr lang="en-US" sz="1300" dirty="0">
                <a:latin typeface="+mn-lt"/>
              </a:rPr>
              <a:t> </a:t>
            </a:r>
          </a:p>
          <a:p>
            <a:pPr defTabSz="965241" eaLnBrk="1" fontAlgn="auto" hangingPunct="1">
              <a:spcBef>
                <a:spcPts val="0"/>
              </a:spcBef>
              <a:spcAft>
                <a:spcPts val="0"/>
              </a:spcAft>
              <a:defRPr/>
            </a:pPr>
            <a:r>
              <a:rPr lang="en-US" sz="1300" b="1" dirty="0"/>
              <a:t>Proprietary lead management system continuously keeps loan officer in contact with their leads indefinitely </a:t>
            </a:r>
            <a:r>
              <a:rPr lang="en-US" sz="1300" dirty="0">
                <a:latin typeface="+mn-lt"/>
              </a:rPr>
              <a:t/>
            </a:r>
            <a:br>
              <a:rPr lang="en-US" sz="1300" dirty="0">
                <a:latin typeface="+mn-lt"/>
              </a:rPr>
            </a:br>
            <a:r>
              <a:rPr lang="en-US" sz="1300" dirty="0">
                <a:latin typeface="+mn-lt"/>
              </a:rPr>
              <a:t>The real estate industry, (including the loan officer population) is focused on the immediate buyer.  Problem is, the buy cycle for a buyer is about a year.  When they focus on the immediate, they lose business that could be done if they would just stay in contact with the buyer as he moves through the process.  The buyer needs assistance in gathering the information they need to become informed enough to actually buy.</a:t>
            </a:r>
            <a:br>
              <a:rPr lang="en-US" sz="1300" dirty="0">
                <a:latin typeface="+mn-lt"/>
              </a:rPr>
            </a:br>
            <a:r>
              <a:rPr lang="en-US" sz="1300" dirty="0">
                <a:latin typeface="+mn-lt"/>
              </a:rPr>
              <a:t/>
            </a:r>
            <a:br>
              <a:rPr lang="en-US" sz="1300" dirty="0">
                <a:latin typeface="+mn-lt"/>
              </a:rPr>
            </a:br>
            <a:r>
              <a:rPr lang="en-US" sz="1300" dirty="0">
                <a:latin typeface="+mn-lt"/>
              </a:rPr>
              <a:t>We have a comprehensive system to cause that personal contact to be maintained.  Computer software, together with a program of commitment and accountability that constantly reminds the loan officer and the real estate agent to keep in contact.</a:t>
            </a:r>
          </a:p>
          <a:p>
            <a:r>
              <a:rPr lang="en-US" sz="1300" dirty="0">
                <a:latin typeface="+mn-lt"/>
              </a:rPr>
              <a:t> </a:t>
            </a:r>
          </a:p>
        </p:txBody>
      </p:sp>
      <p:sp>
        <p:nvSpPr>
          <p:cNvPr id="4" name="Slide Number Placeholder 3"/>
          <p:cNvSpPr>
            <a:spLocks noGrp="1"/>
          </p:cNvSpPr>
          <p:nvPr>
            <p:ph type="sldNum" sz="quarter" idx="10"/>
          </p:nvPr>
        </p:nvSpPr>
        <p:spPr/>
        <p:txBody>
          <a:bodyPr/>
          <a:lstStyle/>
          <a:p>
            <a:fld id="{7D84E12C-67DB-4C0A-99CE-D4CA8D404254}" type="slidenum">
              <a:rPr lang="en-US" smtClean="0"/>
              <a:t>9</a:t>
            </a:fld>
            <a:endParaRPr lang="en-US"/>
          </a:p>
        </p:txBody>
      </p:sp>
    </p:spTree>
    <p:extLst>
      <p:ext uri="{BB962C8B-B14F-4D97-AF65-F5344CB8AC3E}">
        <p14:creationId xmlns:p14="http://schemas.microsoft.com/office/powerpoint/2010/main" val="18066338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300" b="1" dirty="0">
                <a:latin typeface="+mn-lt"/>
              </a:rPr>
              <a:t>Comprehensive training in communication with consumers to create trust and understanding of the consumers real needs </a:t>
            </a:r>
          </a:p>
          <a:p>
            <a:r>
              <a:rPr lang="en-US" sz="1300" dirty="0">
                <a:latin typeface="+mn-lt"/>
              </a:rPr>
              <a:t>We provide a three-day training in communication technique that causes the personal, emotional needs of the buyer to emerge.  People do not spend 4-5 times their annual income on a house to get a roof over their head.  They do it for profound emotional reasons that are most often beyond their own consciousness.  When the agent can get through to those feelings and needs, the buyer is theirs for life.  The trust it engenders is powerful.  It is what makes the agent a trusted advocate.  It is what makes the agent’s recommendation of the loan officer so powerful.  We offer the same training to the loan officers as well.</a:t>
            </a:r>
          </a:p>
          <a:p>
            <a:r>
              <a:rPr lang="en-US" sz="1300" dirty="0">
                <a:latin typeface="+mn-lt"/>
              </a:rPr>
              <a:t> </a:t>
            </a:r>
          </a:p>
          <a:p>
            <a:r>
              <a:rPr lang="en-US" sz="1300" b="1" dirty="0">
                <a:latin typeface="+mn-lt"/>
              </a:rPr>
              <a:t>High real estate agent to loan officer ratio </a:t>
            </a:r>
            <a:r>
              <a:rPr lang="en-US" sz="1300" dirty="0">
                <a:latin typeface="+mn-lt"/>
              </a:rPr>
              <a:t/>
            </a:r>
            <a:br>
              <a:rPr lang="en-US" sz="1300" dirty="0">
                <a:latin typeface="+mn-lt"/>
              </a:rPr>
            </a:br>
            <a:r>
              <a:rPr lang="en-US" sz="1300" dirty="0">
                <a:latin typeface="+mn-lt"/>
              </a:rPr>
              <a:t>Each loan agent is paired with a number of real estate agents.  Up to 10.  The loan officer is charged with and trained in creating accountability with his team.  They are responsible to the loan officer for generating business for him.  The loan officer is influential with the agents because he is the source of listings (and buyer prospects) for them.</a:t>
            </a:r>
            <a:br>
              <a:rPr lang="en-US" sz="1300" dirty="0">
                <a:latin typeface="+mn-lt"/>
              </a:rPr>
            </a:br>
            <a:r>
              <a:rPr lang="en-US" sz="1300" dirty="0">
                <a:latin typeface="+mn-lt"/>
              </a:rPr>
              <a:t/>
            </a:r>
            <a:br>
              <a:rPr lang="en-US" sz="1300" dirty="0">
                <a:latin typeface="+mn-lt"/>
              </a:rPr>
            </a:br>
            <a:r>
              <a:rPr lang="en-US" sz="1300" dirty="0">
                <a:latin typeface="+mn-lt"/>
              </a:rPr>
              <a:t>With up to 10 agents generating business for the loan officer, the ratio of time invested to the return is high. </a:t>
            </a:r>
          </a:p>
          <a:p>
            <a:r>
              <a:rPr lang="en-US" sz="1300" dirty="0">
                <a:latin typeface="+mn-lt"/>
              </a:rPr>
              <a:t> </a:t>
            </a:r>
          </a:p>
          <a:p>
            <a:r>
              <a:rPr lang="en-US" sz="1300" dirty="0">
                <a:latin typeface="+mn-lt"/>
              </a:rPr>
              <a:t>The entire process is a complex inter-related system.  It has never been done.  There is no other program that forces extraordinary loan origination results from offering REO and Short Sale properties to realtors.</a:t>
            </a:r>
          </a:p>
          <a:p>
            <a:endParaRPr lang="en-US" dirty="0" smtClean="0"/>
          </a:p>
          <a:p>
            <a:pPr>
              <a:spcBef>
                <a:spcPts val="1900"/>
              </a:spcBef>
              <a:spcAft>
                <a:spcPts val="1267"/>
              </a:spcAft>
            </a:pPr>
            <a:r>
              <a:rPr lang="en-US" b="1" dirty="0" smtClean="0"/>
              <a:t>Loan officers need a way to be valuable to Realtors®</a:t>
            </a:r>
          </a:p>
          <a:p>
            <a:pPr>
              <a:spcBef>
                <a:spcPts val="1900"/>
              </a:spcBef>
              <a:spcAft>
                <a:spcPts val="1267"/>
              </a:spcAft>
            </a:pPr>
            <a:r>
              <a:rPr lang="en-US" b="0" dirty="0" smtClean="0"/>
              <a:t>Since the buyer is highly influenced by the Realtor, the only way the loan officer can get to the buyer is through the agent.  The agent is really the business source for the loan officer.  They need a way to work with, become allies</a:t>
            </a:r>
            <a:r>
              <a:rPr lang="en-US" b="0" baseline="0" dirty="0" smtClean="0"/>
              <a:t> with and be a benefit to the realtor.  Generally the only thing they can do is take them to lunch or bring donuts to the office meeting. With RESPA, that has been diminished.  They need a way to be valuable.</a:t>
            </a:r>
            <a:endParaRPr lang="en-US" b="0" dirty="0" smtClean="0"/>
          </a:p>
          <a:p>
            <a:pPr>
              <a:spcBef>
                <a:spcPts val="1900"/>
              </a:spcBef>
              <a:spcAft>
                <a:spcPts val="1267"/>
              </a:spcAft>
            </a:pPr>
            <a:endParaRPr lang="en-US" dirty="0" smtClean="0"/>
          </a:p>
          <a:p>
            <a:pPr>
              <a:spcBef>
                <a:spcPts val="1900"/>
              </a:spcBef>
              <a:spcAft>
                <a:spcPts val="1267"/>
              </a:spcAft>
            </a:pPr>
            <a:r>
              <a:rPr lang="en-US" b="1" dirty="0" smtClean="0"/>
              <a:t>Lender’s valuable commodities:  Short Sale seller leads</a:t>
            </a:r>
          </a:p>
          <a:p>
            <a:pPr>
              <a:spcBef>
                <a:spcPts val="1900"/>
              </a:spcBef>
              <a:spcAft>
                <a:spcPts val="1267"/>
              </a:spcAft>
            </a:pPr>
            <a:r>
              <a:rPr lang="en-US" dirty="0" smtClean="0"/>
              <a:t>Providing short sale leads,</a:t>
            </a:r>
            <a:r>
              <a:rPr lang="en-US" baseline="0" dirty="0" smtClean="0"/>
              <a:t> being clear they are provided out of the loan officer relationship is what drives them to do business with the loan officer.</a:t>
            </a:r>
            <a:endParaRPr lang="en-US" dirty="0" smtClean="0"/>
          </a:p>
          <a:p>
            <a:pPr>
              <a:spcBef>
                <a:spcPts val="1900"/>
              </a:spcBef>
              <a:spcAft>
                <a:spcPts val="1267"/>
              </a:spcAft>
            </a:pPr>
            <a:endParaRPr lang="en-US" dirty="0" smtClean="0"/>
          </a:p>
          <a:p>
            <a:pPr>
              <a:spcBef>
                <a:spcPts val="1900"/>
              </a:spcBef>
              <a:spcAft>
                <a:spcPts val="1267"/>
              </a:spcAft>
            </a:pPr>
            <a:r>
              <a:rPr lang="en-US" b="1" dirty="0" smtClean="0"/>
              <a:t>Synchronicity between the lender and the real estate community</a:t>
            </a:r>
          </a:p>
          <a:p>
            <a:r>
              <a:rPr lang="en-US" dirty="0" smtClean="0"/>
              <a:t>Quid pro quo.</a:t>
            </a:r>
            <a:endParaRPr lang="en-US" dirty="0"/>
          </a:p>
        </p:txBody>
      </p:sp>
      <p:sp>
        <p:nvSpPr>
          <p:cNvPr id="4" name="Slide Number Placeholder 3"/>
          <p:cNvSpPr>
            <a:spLocks noGrp="1"/>
          </p:cNvSpPr>
          <p:nvPr>
            <p:ph type="sldNum" sz="quarter" idx="10"/>
          </p:nvPr>
        </p:nvSpPr>
        <p:spPr/>
        <p:txBody>
          <a:bodyPr/>
          <a:lstStyle/>
          <a:p>
            <a:fld id="{7D84E12C-67DB-4C0A-99CE-D4CA8D404254}" type="slidenum">
              <a:rPr lang="en-US" smtClean="0"/>
              <a:t>10</a:t>
            </a:fld>
            <a:endParaRPr lang="en-US"/>
          </a:p>
        </p:txBody>
      </p:sp>
    </p:spTree>
    <p:extLst>
      <p:ext uri="{BB962C8B-B14F-4D97-AF65-F5344CB8AC3E}">
        <p14:creationId xmlns:p14="http://schemas.microsoft.com/office/powerpoint/2010/main" val="5869395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p:spPr>
        <p:txBody>
          <a:bodyPr/>
          <a:lstStyle/>
          <a:p>
            <a:pPr eaLnBrk="1" hangingPunct="1"/>
            <a:r>
              <a:rPr lang="en-US" dirty="0" smtClean="0"/>
              <a:t>These large,</a:t>
            </a:r>
            <a:r>
              <a:rPr lang="en-US" baseline="0" dirty="0" smtClean="0"/>
              <a:t> regional brokerages were chosen because of their expertise in third party property management.  Every one has a track record of working with both REO properties and Relocation services.  </a:t>
            </a:r>
          </a:p>
          <a:p>
            <a:pPr eaLnBrk="1" hangingPunct="1"/>
            <a:endParaRPr lang="en-US" baseline="0" dirty="0" smtClean="0"/>
          </a:p>
          <a:p>
            <a:pPr eaLnBrk="1" hangingPunct="1"/>
            <a:r>
              <a:rPr lang="en-US" baseline="0" dirty="0" smtClean="0"/>
              <a:t>They have the financial stability to assure that decisions are made in the best interest of the client, rather than on whether they have enough cash in the bank to turn of the utilities for the next few months.</a:t>
            </a:r>
          </a:p>
          <a:p>
            <a:pPr eaLnBrk="1" hangingPunct="1"/>
            <a:endParaRPr lang="en-US" baseline="0" dirty="0" smtClean="0"/>
          </a:p>
          <a:p>
            <a:pPr eaLnBrk="1" hangingPunct="1"/>
            <a:r>
              <a:rPr lang="en-US" baseline="0" dirty="0" smtClean="0"/>
              <a:t>They have admin staff and control over the quality of service rendered by the agents they assign to the project.</a:t>
            </a:r>
          </a:p>
          <a:p>
            <a:pPr eaLnBrk="1" hangingPunct="1"/>
            <a:endParaRPr lang="en-US" baseline="0" dirty="0" smtClean="0"/>
          </a:p>
          <a:p>
            <a:pPr eaLnBrk="1" hangingPunct="1"/>
            <a:r>
              <a:rPr lang="en-US" baseline="0" dirty="0" smtClean="0"/>
              <a:t>Each is well-known an respected in the community they serve and each has a long-term commitment to being in real estate for the long term rather than for just the term of the REO disaster, so they have a high regard for the buyer, the community and the relationships in their community.</a:t>
            </a: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6"/>
          <p:cNvSpPr/>
          <p:nvPr/>
        </p:nvSpPr>
        <p:spPr>
          <a:xfrm>
            <a:off x="0" y="0"/>
            <a:ext cx="9144000" cy="6858000"/>
          </a:xfrm>
          <a:prstGeom prst="rect">
            <a:avLst/>
          </a:prstGeom>
          <a:solidFill>
            <a:srgbClr xmlns:mc="http://schemas.openxmlformats.org/markup-compatibility/2006" xmlns:a14="http://schemas.microsoft.com/office/drawing/2010/main" val="FFFFFF" mc:Ignorabl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7"/>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8"/>
          <p:cNvSpPr/>
          <p:nvPr/>
        </p:nvSpPr>
        <p:spPr>
          <a:xfrm>
            <a:off x="345440" y="2942602"/>
            <a:ext cx="7147931" cy="2463800"/>
          </a:xfrm>
          <a:prstGeom prst="rect">
            <a:avLst/>
          </a:prstGeom>
          <a:solidFill>
            <a:srgbClr xmlns:mc="http://schemas.openxmlformats.org/markup-compatibility/2006" xmlns:a14="http://schemas.microsoft.com/office/drawing/2010/main" val="FFFFFF" mc:Ignorable="">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11"/>
          <p:cNvSpPr/>
          <p:nvPr/>
        </p:nvSpPr>
        <p:spPr>
          <a:xfrm>
            <a:off x="7572652" y="2944634"/>
            <a:ext cx="1190348" cy="2459736"/>
          </a:xfrm>
          <a:prstGeom prst="rect">
            <a:avLst/>
          </a:prstGeom>
          <a:solidFill>
            <a:srgbClr xmlns:mc="http://schemas.openxmlformats.org/markup-compatibility/2006" xmlns:a14="http://schemas.microsoft.com/office/drawing/2010/main" val="FFFFFF" mc:Ignorable="">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12"/>
          <p:cNvSpPr/>
          <p:nvPr/>
        </p:nvSpPr>
        <p:spPr>
          <a:xfrm>
            <a:off x="7712075" y="3136900"/>
            <a:ext cx="911225" cy="2074863"/>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13"/>
          <p:cNvSpPr/>
          <p:nvPr/>
        </p:nvSpPr>
        <p:spPr>
          <a:xfrm>
            <a:off x="446088" y="3055938"/>
            <a:ext cx="6946900" cy="2244725"/>
          </a:xfrm>
          <a:prstGeom prst="rect">
            <a:avLst/>
          </a:prstGeom>
          <a:solidFill>
            <a:srgbClr xmlns:mc="http://schemas.openxmlformats.org/markup-compatibility/2006" xmlns:a14="http://schemas.microsoft.com/office/drawing/2010/main" val="FFFFFF" mc:Ignorable=""/>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10"/>
          <p:cNvSpPr/>
          <p:nvPr/>
        </p:nvSpPr>
        <p:spPr>
          <a:xfrm>
            <a:off x="541338" y="4559300"/>
            <a:ext cx="6756400" cy="663575"/>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9"/>
          <p:cNvSpPr/>
          <p:nvPr/>
        </p:nvSpPr>
        <p:spPr>
          <a:xfrm>
            <a:off x="539750" y="3140075"/>
            <a:ext cx="6759575" cy="207645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xmlns:mc="http://schemas.openxmlformats.org/markup-compatibility/2006" xmlns:a14="http://schemas.microsoft.com/office/drawing/2010/main" val="FFFFFF" mc:Ignorable=""/>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
        <p:nvSpPr>
          <p:cNvPr id="12" name="Date Placeholder 3"/>
          <p:cNvSpPr>
            <a:spLocks noGrp="1"/>
          </p:cNvSpPr>
          <p:nvPr>
            <p:ph type="dt" sz="half" idx="10"/>
          </p:nvPr>
        </p:nvSpPr>
        <p:spPr/>
        <p:txBody>
          <a:bodyPr/>
          <a:lstStyle>
            <a:lvl1pPr>
              <a:defRPr/>
            </a:lvl1pPr>
          </a:lstStyle>
          <a:p>
            <a:pPr>
              <a:defRPr/>
            </a:pPr>
            <a:fld id="{3A08886C-D6AA-4F49-9399-F7443702FF08}" type="datetimeFigureOut">
              <a:rPr lang="en-US"/>
              <a:pPr>
                <a:defRPr/>
              </a:pPr>
              <a:t>7/13/2010</a:t>
            </a:fld>
            <a:endParaRPr lang="en-US"/>
          </a:p>
        </p:txBody>
      </p:sp>
      <p:sp>
        <p:nvSpPr>
          <p:cNvPr id="13" name="Footer Placeholder 4"/>
          <p:cNvSpPr>
            <a:spLocks noGrp="1"/>
          </p:cNvSpPr>
          <p:nvPr>
            <p:ph type="ftr" sz="quarter" idx="11"/>
          </p:nvPr>
        </p:nvSpPr>
        <p:spPr/>
        <p:txBody>
          <a:bodyPr/>
          <a:lstStyle>
            <a:lvl1pPr>
              <a:defRPr/>
            </a:lvl1pPr>
          </a:lstStyle>
          <a:p>
            <a:pPr>
              <a:defRPr/>
            </a:pPr>
            <a:endParaRPr lang="en-US"/>
          </a:p>
        </p:txBody>
      </p:sp>
      <p:sp>
        <p:nvSpPr>
          <p:cNvPr id="14" name="Slide Number Placeholder 5"/>
          <p:cNvSpPr>
            <a:spLocks noGrp="1"/>
          </p:cNvSpPr>
          <p:nvPr>
            <p:ph type="sldNum" sz="quarter" idx="12"/>
          </p:nvPr>
        </p:nvSpPr>
        <p:spPr>
          <a:xfrm>
            <a:off x="7786688" y="4625975"/>
            <a:ext cx="762000" cy="457200"/>
          </a:xfrm>
        </p:spPr>
        <p:txBody>
          <a:bodyPr/>
          <a:lstStyle>
            <a:lvl1pPr algn="ctr">
              <a:defRPr sz="2800">
                <a:solidFill>
                  <a:schemeClr val="accent1">
                    <a:lumMod val="50000"/>
                  </a:schemeClr>
                </a:solidFill>
              </a:defRPr>
            </a:lvl1pPr>
          </a:lstStyle>
          <a:p>
            <a:pPr>
              <a:defRPr/>
            </a:pPr>
            <a:fld id="{D9F5362F-EC6E-45B1-9140-B16D93F4B08E}" type="slidenum">
              <a:rPr lang="en-US"/>
              <a:pPr>
                <a:defRPr/>
              </a:pPr>
              <a:t>‹#›</a:t>
            </a:fld>
            <a:endParaRPr lang="en-US"/>
          </a:p>
        </p:txBody>
      </p:sp>
    </p:spTree>
    <p:extLst>
      <p:ext uri="{BB962C8B-B14F-4D97-AF65-F5344CB8AC3E}">
        <p14:creationId xmlns:p14="http://schemas.microsoft.com/office/powerpoint/2010/main" val="2153315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75F20DA-192A-44BB-9527-047FF1298BE1}" type="datetimeFigureOut">
              <a:rPr lang="en-US"/>
              <a:pPr>
                <a:defRPr/>
              </a:pPr>
              <a:t>7/13/2010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D08E0BE-B351-411F-96AD-DCF3CA44B005}" type="slidenum">
              <a:rPr lang="en-US"/>
              <a:pPr>
                <a:defRPr/>
              </a:pPr>
              <a:t>‹#›</a:t>
            </a:fld>
            <a:endParaRPr lang="en-US"/>
          </a:p>
        </p:txBody>
      </p:sp>
    </p:spTree>
    <p:extLst>
      <p:ext uri="{BB962C8B-B14F-4D97-AF65-F5344CB8AC3E}">
        <p14:creationId xmlns:p14="http://schemas.microsoft.com/office/powerpoint/2010/main" val="281229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6"/>
          <p:cNvSpPr/>
          <p:nvPr/>
        </p:nvSpPr>
        <p:spPr>
          <a:xfrm>
            <a:off x="6861175" y="228600"/>
            <a:ext cx="1860550" cy="6122988"/>
          </a:xfrm>
          <a:prstGeom prst="rect">
            <a:avLst/>
          </a:prstGeom>
          <a:solidFill>
            <a:srgbClr xmlns:mc="http://schemas.openxmlformats.org/markup-compatibility/2006" xmlns:a14="http://schemas.microsoft.com/office/drawing/2010/main" val="FFFFFF" mc:Ignorable="">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6954838" y="350838"/>
            <a:ext cx="1673225" cy="5876925"/>
          </a:xfrm>
          <a:prstGeom prst="rect">
            <a:avLst/>
          </a:prstGeom>
          <a:solidFill>
            <a:srgbClr xmlns:mc="http://schemas.openxmlformats.org/markup-compatibility/2006" xmlns:a14="http://schemas.microsoft.com/office/drawing/2010/main" val="FFFFFF" mc:Ignorable=""/>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3"/>
          <p:cNvSpPr>
            <a:spLocks noGrp="1"/>
          </p:cNvSpPr>
          <p:nvPr>
            <p:ph type="dt" sz="half" idx="10"/>
          </p:nvPr>
        </p:nvSpPr>
        <p:spPr/>
        <p:txBody>
          <a:bodyPr/>
          <a:lstStyle>
            <a:lvl1pPr>
              <a:defRPr/>
            </a:lvl1pPr>
          </a:lstStyle>
          <a:p>
            <a:pPr>
              <a:defRPr/>
            </a:pPr>
            <a:fld id="{50087384-CE61-4761-80A3-A1D2087E6BF5}" type="datetimeFigureOut">
              <a:rPr lang="en-US"/>
              <a:pPr>
                <a:defRPr/>
              </a:pPr>
              <a:t>7/13/2010</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06D54BDD-2621-4476-8067-70268B0440A9}" type="slidenum">
              <a:rPr lang="en-US"/>
              <a:pPr>
                <a:defRPr/>
              </a:pPr>
              <a:t>‹#›</a:t>
            </a:fld>
            <a:endParaRPr lang="en-US"/>
          </a:p>
        </p:txBody>
      </p:sp>
    </p:spTree>
    <p:extLst>
      <p:ext uri="{BB962C8B-B14F-4D97-AF65-F5344CB8AC3E}">
        <p14:creationId xmlns:p14="http://schemas.microsoft.com/office/powerpoint/2010/main" val="4275570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2EA1228-56BC-4A29-8F55-B563E5D0E71B}" type="datetimeFigureOut">
              <a:rPr lang="en-US"/>
              <a:pPr>
                <a:defRPr/>
              </a:pPr>
              <a:t>7/13/2010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F741EA7-30C7-4E33-923D-1BCFF147A51E}" type="slidenum">
              <a:rPr lang="en-US"/>
              <a:pPr>
                <a:defRPr/>
              </a:pPr>
              <a:t>‹#›</a:t>
            </a:fld>
            <a:endParaRPr lang="en-US"/>
          </a:p>
        </p:txBody>
      </p:sp>
    </p:spTree>
    <p:extLst>
      <p:ext uri="{BB962C8B-B14F-4D97-AF65-F5344CB8AC3E}">
        <p14:creationId xmlns:p14="http://schemas.microsoft.com/office/powerpoint/2010/main" val="179945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6"/>
          <p:cNvSpPr/>
          <p:nvPr/>
        </p:nvSpPr>
        <p:spPr>
          <a:xfrm>
            <a:off x="0" y="0"/>
            <a:ext cx="9144000" cy="6858000"/>
          </a:xfrm>
          <a:prstGeom prst="rect">
            <a:avLst/>
          </a:prstGeom>
          <a:solidFill>
            <a:srgbClr xmlns:mc="http://schemas.openxmlformats.org/markup-compatibility/2006" xmlns:a14="http://schemas.microsoft.com/office/drawing/2010/main" val="FFFFFF" mc:Ignorabl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7"/>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451976" y="2946400"/>
            <a:ext cx="8265160" cy="2463800"/>
          </a:xfrm>
          <a:prstGeom prst="rect">
            <a:avLst/>
          </a:prstGeom>
          <a:solidFill>
            <a:srgbClr xmlns:mc="http://schemas.openxmlformats.org/markup-compatibility/2006" xmlns:a14="http://schemas.microsoft.com/office/drawing/2010/main" val="FFFFFF" mc:Ignorable="">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15"/>
          <p:cNvSpPr/>
          <p:nvPr/>
        </p:nvSpPr>
        <p:spPr>
          <a:xfrm>
            <a:off x="568325" y="3048000"/>
            <a:ext cx="8032750" cy="2244725"/>
          </a:xfrm>
          <a:prstGeom prst="rect">
            <a:avLst/>
          </a:prstGeom>
          <a:solidFill>
            <a:srgbClr xmlns:mc="http://schemas.openxmlformats.org/markup-compatibility/2006" xmlns:a14="http://schemas.microsoft.com/office/drawing/2010/main" val="FFFFFF" mc:Ignorable=""/>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676275" y="4541838"/>
            <a:ext cx="7816850" cy="663575"/>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13"/>
          <p:cNvSpPr/>
          <p:nvPr/>
        </p:nvSpPr>
        <p:spPr>
          <a:xfrm>
            <a:off x="676275" y="3124200"/>
            <a:ext cx="7816850" cy="2078038"/>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xmlns:mc="http://schemas.openxmlformats.org/markup-compatibility/2006" xmlns:a14="http://schemas.microsoft.com/office/drawing/2010/main" val="FFFFFF" mc:Ignorable=""/>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Date Placeholder 3"/>
          <p:cNvSpPr>
            <a:spLocks noGrp="1"/>
          </p:cNvSpPr>
          <p:nvPr>
            <p:ph type="dt" sz="half" idx="10"/>
          </p:nvPr>
        </p:nvSpPr>
        <p:spPr/>
        <p:txBody>
          <a:bodyPr/>
          <a:lstStyle>
            <a:lvl1pPr>
              <a:defRPr/>
            </a:lvl1pPr>
          </a:lstStyle>
          <a:p>
            <a:pPr>
              <a:defRPr/>
            </a:pPr>
            <a:fld id="{70F0F7BE-14EF-4407-B04F-452B6DCF7890}" type="datetimeFigureOut">
              <a:rPr lang="en-US"/>
              <a:pPr>
                <a:defRPr/>
              </a:pPr>
              <a:t>7/13/2010</a:t>
            </a:fld>
            <a:endParaRPr lang="en-US"/>
          </a:p>
        </p:txBody>
      </p:sp>
      <p:sp>
        <p:nvSpPr>
          <p:cNvPr id="11" name="Footer Placeholder 4"/>
          <p:cNvSpPr>
            <a:spLocks noGrp="1"/>
          </p:cNvSpPr>
          <p:nvPr>
            <p:ph type="ftr" sz="quarter" idx="11"/>
          </p:nvPr>
        </p:nvSpPr>
        <p:spPr/>
        <p:txBody>
          <a:bodyPr/>
          <a:lstStyle>
            <a:lvl1pPr>
              <a:defRPr/>
            </a:lvl1pPr>
          </a:lstStyle>
          <a:p>
            <a:pPr>
              <a:defRPr/>
            </a:pPr>
            <a:endParaRPr lang="en-US"/>
          </a:p>
        </p:txBody>
      </p:sp>
      <p:sp>
        <p:nvSpPr>
          <p:cNvPr id="12" name="Slide Number Placeholder 5"/>
          <p:cNvSpPr>
            <a:spLocks noGrp="1"/>
          </p:cNvSpPr>
          <p:nvPr>
            <p:ph type="sldNum" sz="quarter" idx="12"/>
          </p:nvPr>
        </p:nvSpPr>
        <p:spPr/>
        <p:txBody>
          <a:bodyPr/>
          <a:lstStyle>
            <a:lvl1pPr>
              <a:defRPr/>
            </a:lvl1pPr>
          </a:lstStyle>
          <a:p>
            <a:pPr>
              <a:defRPr/>
            </a:pPr>
            <a:fld id="{FE28EB19-5409-4F61-828E-101426AFDF8B}" type="slidenum">
              <a:rPr lang="en-US"/>
              <a:pPr>
                <a:defRPr/>
              </a:pPr>
              <a:t>‹#›</a:t>
            </a:fld>
            <a:endParaRPr lang="en-US"/>
          </a:p>
        </p:txBody>
      </p:sp>
    </p:spTree>
    <p:extLst>
      <p:ext uri="{BB962C8B-B14F-4D97-AF65-F5344CB8AC3E}">
        <p14:creationId xmlns:p14="http://schemas.microsoft.com/office/powerpoint/2010/main" val="739919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967688B0-813A-46CF-BF09-03D926EB8388}" type="datetimeFigureOut">
              <a:rPr lang="en-US"/>
              <a:pPr>
                <a:defRPr/>
              </a:pPr>
              <a:t>7/13/2010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CCAA292-FFD6-4B40-8C80-0E2BC24BDC44}" type="slidenum">
              <a:rPr lang="en-US"/>
              <a:pPr>
                <a:defRPr/>
              </a:pPr>
              <a:t>‹#›</a:t>
            </a:fld>
            <a:endParaRPr lang="en-US"/>
          </a:p>
        </p:txBody>
      </p:sp>
    </p:spTree>
    <p:extLst>
      <p:ext uri="{BB962C8B-B14F-4D97-AF65-F5344CB8AC3E}">
        <p14:creationId xmlns:p14="http://schemas.microsoft.com/office/powerpoint/2010/main" val="1843462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F913B2BE-BA1D-4112-A263-443EBABDCCDC}" type="datetimeFigureOut">
              <a:rPr lang="en-US"/>
              <a:pPr>
                <a:defRPr/>
              </a:pPr>
              <a:t>7/13/2010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CE75A17-CDC1-4DB7-85AE-160BA2884F0C}" type="slidenum">
              <a:rPr lang="en-US"/>
              <a:pPr>
                <a:defRPr/>
              </a:pPr>
              <a:t>‹#›</a:t>
            </a:fld>
            <a:endParaRPr lang="en-US"/>
          </a:p>
        </p:txBody>
      </p:sp>
    </p:spTree>
    <p:extLst>
      <p:ext uri="{BB962C8B-B14F-4D97-AF65-F5344CB8AC3E}">
        <p14:creationId xmlns:p14="http://schemas.microsoft.com/office/powerpoint/2010/main" val="3368495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5EAC9DF-4D89-436A-ADEF-6662EB9A7D08}" type="datetimeFigureOut">
              <a:rPr lang="en-US"/>
              <a:pPr>
                <a:defRPr/>
              </a:pPr>
              <a:t>7/13/2010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53BE3F0-AF6B-498D-B5DB-0BD40B7B4F97}" type="slidenum">
              <a:rPr lang="en-US"/>
              <a:pPr>
                <a:defRPr/>
              </a:pPr>
              <a:t>‹#›</a:t>
            </a:fld>
            <a:endParaRPr lang="en-US"/>
          </a:p>
        </p:txBody>
      </p:sp>
    </p:spTree>
    <p:extLst>
      <p:ext uri="{BB962C8B-B14F-4D97-AF65-F5344CB8AC3E}">
        <p14:creationId xmlns:p14="http://schemas.microsoft.com/office/powerpoint/2010/main" val="911291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p:nvPr/>
        </p:nvSpPr>
        <p:spPr>
          <a:xfrm>
            <a:off x="0" y="0"/>
            <a:ext cx="9144000" cy="6858000"/>
          </a:xfrm>
          <a:prstGeom prst="rect">
            <a:avLst/>
          </a:prstGeom>
          <a:solidFill>
            <a:srgbClr xmlns:mc="http://schemas.openxmlformats.org/markup-compatibility/2006" xmlns:a14="http://schemas.microsoft.com/office/drawing/2010/main" val="FFFFFF" mc:Ignorabl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3" name="Rounded Rectangle 10"/>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lstStyle>
          <a:p>
            <a:pPr>
              <a:defRPr/>
            </a:pPr>
            <a:fld id="{8EFBF558-B511-40F4-A1EA-AB6AE3DD0C64}" type="datetimeFigureOut">
              <a:rPr lang="en-US"/>
              <a:pPr>
                <a:defRPr/>
              </a:pPr>
              <a:t>7/13/2010</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15458AB8-B9DA-4533-A817-6098060443EA}" type="slidenum">
              <a:rPr lang="en-US"/>
              <a:pPr>
                <a:defRPr/>
              </a:pPr>
              <a:t>‹#›</a:t>
            </a:fld>
            <a:endParaRPr lang="en-US"/>
          </a:p>
        </p:txBody>
      </p:sp>
    </p:spTree>
    <p:extLst>
      <p:ext uri="{BB962C8B-B14F-4D97-AF65-F5344CB8AC3E}">
        <p14:creationId xmlns:p14="http://schemas.microsoft.com/office/powerpoint/2010/main" val="3080235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xmlns:mc="http://schemas.openxmlformats.org/markup-compatibility/2006" xmlns:a14="http://schemas.microsoft.com/office/drawing/2010/main" val="FFFFFF" mc:Ignorabl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Rounded Rectangle 5"/>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7"/>
          <p:cNvSpPr/>
          <p:nvPr/>
        </p:nvSpPr>
        <p:spPr>
          <a:xfrm>
            <a:off x="560034" y="1505712"/>
            <a:ext cx="2716566" cy="3523488"/>
          </a:xfrm>
          <a:prstGeom prst="rect">
            <a:avLst/>
          </a:prstGeom>
          <a:solidFill>
            <a:srgbClr xmlns:mc="http://schemas.openxmlformats.org/markup-compatibility/2006" xmlns:a14="http://schemas.microsoft.com/office/drawing/2010/main" val="FFFFFF" mc:Ignorable="">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9"/>
          <p:cNvSpPr/>
          <p:nvPr/>
        </p:nvSpPr>
        <p:spPr>
          <a:xfrm>
            <a:off x="676275" y="1643063"/>
            <a:ext cx="2484438" cy="3233737"/>
          </a:xfrm>
          <a:prstGeom prst="rect">
            <a:avLst/>
          </a:prstGeom>
          <a:solidFill>
            <a:srgbClr xmlns:mc="http://schemas.openxmlformats.org/markup-compatibility/2006" xmlns:a14="http://schemas.microsoft.com/office/drawing/2010/main" val="FFFFFF" mc:Ignorable=""/>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lstStyle>
            <a:lvl1pPr algn="l">
              <a:defRPr sz="2000" b="0">
                <a:solidFill>
                  <a:schemeClr val="accent1">
                    <a:lumMod val="75000"/>
                  </a:schemeClr>
                </a:solidFill>
              </a:defRPr>
            </a:lvl1pPr>
          </a:lstStyle>
          <a:p>
            <a:r>
              <a:rPr lang="en-US" smtClean="0"/>
              <a:t>Click to edit Master title style</a:t>
            </a:r>
            <a:endParaRPr lang="en-US" dirty="0"/>
          </a:p>
        </p:txBody>
      </p:sp>
      <p:sp>
        <p:nvSpPr>
          <p:cNvPr id="9" name="Date Placeholder 4"/>
          <p:cNvSpPr>
            <a:spLocks noGrp="1"/>
          </p:cNvSpPr>
          <p:nvPr>
            <p:ph type="dt" sz="half" idx="10"/>
          </p:nvPr>
        </p:nvSpPr>
        <p:spPr/>
        <p:txBody>
          <a:bodyPr/>
          <a:lstStyle>
            <a:lvl1pPr>
              <a:defRPr/>
            </a:lvl1pPr>
          </a:lstStyle>
          <a:p>
            <a:pPr>
              <a:defRPr/>
            </a:pPr>
            <a:fld id="{60CBB49D-914C-456C-A308-7BA657C2F3A9}" type="datetimeFigureOut">
              <a:rPr lang="en-US"/>
              <a:pPr>
                <a:defRPr/>
              </a:pPr>
              <a:t>7/13/2010</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p:txBody>
          <a:bodyPr/>
          <a:lstStyle>
            <a:lvl1pPr>
              <a:defRPr/>
            </a:lvl1pPr>
          </a:lstStyle>
          <a:p>
            <a:pPr>
              <a:defRPr/>
            </a:pPr>
            <a:fld id="{723DBDC6-2F0F-4791-AEAE-5AF2DEF1299C}" type="slidenum">
              <a:rPr lang="en-US"/>
              <a:pPr>
                <a:defRPr/>
              </a:pPr>
              <a:t>‹#›</a:t>
            </a:fld>
            <a:endParaRPr lang="en-US"/>
          </a:p>
        </p:txBody>
      </p:sp>
    </p:spTree>
    <p:extLst>
      <p:ext uri="{BB962C8B-B14F-4D97-AF65-F5344CB8AC3E}">
        <p14:creationId xmlns:p14="http://schemas.microsoft.com/office/powerpoint/2010/main" val="4070220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7"/>
          <p:cNvSpPr/>
          <p:nvPr/>
        </p:nvSpPr>
        <p:spPr>
          <a:xfrm>
            <a:off x="0" y="0"/>
            <a:ext cx="9144000" cy="6858000"/>
          </a:xfrm>
          <a:prstGeom prst="rect">
            <a:avLst/>
          </a:prstGeom>
          <a:solidFill>
            <a:srgbClr xmlns:mc="http://schemas.openxmlformats.org/markup-compatibility/2006" xmlns:a14="http://schemas.microsoft.com/office/drawing/2010/main" val="FFFFFF" mc:Ignorabl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Rounded Rectangle 8"/>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9"/>
          <p:cNvSpPr/>
          <p:nvPr/>
        </p:nvSpPr>
        <p:spPr>
          <a:xfrm>
            <a:off x="685800" y="4953000"/>
            <a:ext cx="7772400" cy="1371600"/>
          </a:xfrm>
          <a:prstGeom prst="rect">
            <a:avLst/>
          </a:prstGeom>
          <a:solidFill>
            <a:srgbClr xmlns:mc="http://schemas.openxmlformats.org/markup-compatibility/2006" xmlns:a14="http://schemas.microsoft.com/office/drawing/2010/main" val="FFFFFF" mc:Ignorable="">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11"/>
          <p:cNvSpPr/>
          <p:nvPr/>
        </p:nvSpPr>
        <p:spPr>
          <a:xfrm>
            <a:off x="762000" y="5029200"/>
            <a:ext cx="7600950" cy="1203325"/>
          </a:xfrm>
          <a:prstGeom prst="rect">
            <a:avLst/>
          </a:prstGeom>
          <a:solidFill>
            <a:srgbClr xmlns:mc="http://schemas.openxmlformats.org/markup-compatibility/2006" xmlns:a14="http://schemas.microsoft.com/office/drawing/2010/main" val="FFFFFF" mc:Ignorable=""/>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12"/>
          <p:cNvSpPr/>
          <p:nvPr/>
        </p:nvSpPr>
        <p:spPr>
          <a:xfrm>
            <a:off x="914400" y="5638800"/>
            <a:ext cx="7327900" cy="452438"/>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10"/>
          <p:cNvSpPr/>
          <p:nvPr/>
        </p:nvSpPr>
        <p:spPr>
          <a:xfrm>
            <a:off x="604838" y="5075238"/>
            <a:ext cx="7947025" cy="1096962"/>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xmlns:mc="http://schemas.openxmlformats.org/markup-compatibility/2006" xmlns:a14="http://schemas.microsoft.com/office/drawing/2010/main" val="FFFFFF" mc:Ignorable=""/>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0"/>
          <a:lstStyle>
            <a:lvl1pPr algn="ctr">
              <a:defRPr sz="2000" b="0">
                <a:solidFill>
                  <a:schemeClr val="accent1">
                    <a:lumMod val="75000"/>
                  </a:schemeClr>
                </a:solidFill>
              </a:defRPr>
            </a:lvl1pPr>
          </a:lstStyle>
          <a:p>
            <a:r>
              <a:rPr lang="en-US" smtClean="0"/>
              <a:t>Click to edit Master title style</a:t>
            </a:r>
            <a:endParaRPr lang="en-US" dirty="0"/>
          </a:p>
        </p:txBody>
      </p:sp>
      <p:sp>
        <p:nvSpPr>
          <p:cNvPr id="11" name="Date Placeholder 4"/>
          <p:cNvSpPr>
            <a:spLocks noGrp="1"/>
          </p:cNvSpPr>
          <p:nvPr>
            <p:ph type="dt" sz="half" idx="10"/>
          </p:nvPr>
        </p:nvSpPr>
        <p:spPr/>
        <p:txBody>
          <a:bodyPr/>
          <a:lstStyle>
            <a:lvl1pPr>
              <a:defRPr/>
            </a:lvl1pPr>
          </a:lstStyle>
          <a:p>
            <a:pPr>
              <a:defRPr/>
            </a:pPr>
            <a:fld id="{CF26CFD4-AF2D-4A5D-83C0-1591B94412DD}" type="datetimeFigureOut">
              <a:rPr lang="en-US"/>
              <a:pPr>
                <a:defRPr/>
              </a:pPr>
              <a:t>7/13/2010</a:t>
            </a:fld>
            <a:endParaRPr lang="en-US"/>
          </a:p>
        </p:txBody>
      </p:sp>
      <p:sp>
        <p:nvSpPr>
          <p:cNvPr id="12" name="Slide Number Placeholder 6"/>
          <p:cNvSpPr>
            <a:spLocks noGrp="1"/>
          </p:cNvSpPr>
          <p:nvPr>
            <p:ph type="sldNum" sz="quarter" idx="11"/>
          </p:nvPr>
        </p:nvSpPr>
        <p:spPr/>
        <p:txBody>
          <a:bodyPr/>
          <a:lstStyle>
            <a:lvl1pPr>
              <a:defRPr/>
            </a:lvl1pPr>
          </a:lstStyle>
          <a:p>
            <a:pPr>
              <a:defRPr/>
            </a:pPr>
            <a:fld id="{EE6C634E-E427-468D-8AE2-C2DD9F5A7A96}" type="slidenum">
              <a:rPr lang="en-US"/>
              <a:pPr>
                <a:defRPr/>
              </a:pPr>
              <a:t>‹#›</a:t>
            </a:fld>
            <a:endParaRPr lang="en-US"/>
          </a:p>
        </p:txBody>
      </p:sp>
      <p:sp>
        <p:nvSpPr>
          <p:cNvPr id="13" name="Footer Placeholder 5"/>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2962664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xmlns:mc="http://schemas.openxmlformats.org/markup-compatibility/2006" xmlns:a14="http://schemas.microsoft.com/office/drawing/2010/main" val="FFFFFF" mc:Ignorabl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7" name="Rounded Rectangle 6"/>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ext Placeholder 2"/>
          <p:cNvSpPr>
            <a:spLocks noGrp="1"/>
          </p:cNvSpPr>
          <p:nvPr>
            <p:ph type="body" idx="1"/>
          </p:nvPr>
        </p:nvSpPr>
        <p:spPr bwMode="auto">
          <a:xfrm>
            <a:off x="457200" y="1752600"/>
            <a:ext cx="8229600" cy="4373563"/>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2"/>
                </a:solidFill>
                <a:latin typeface="+mn-lt"/>
              </a:defRPr>
            </a:lvl1pPr>
          </a:lstStyle>
          <a:p>
            <a:pPr>
              <a:defRPr/>
            </a:pPr>
            <a:fld id="{EDCF7E03-E312-4DAF-8B1C-906C936BB081}" type="datetimeFigureOut">
              <a:rPr lang="en-US"/>
              <a:pPr>
                <a:defRPr/>
              </a:pPr>
              <a:t>7/13/2010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2"/>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2"/>
                </a:solidFill>
                <a:latin typeface="+mn-lt"/>
              </a:defRPr>
            </a:lvl1pPr>
          </a:lstStyle>
          <a:p>
            <a:pPr>
              <a:defRPr/>
            </a:pPr>
            <a:fld id="{812943A9-D17F-4044-922C-9BF5080B3002}" type="slidenum">
              <a:rPr lang="en-US"/>
              <a:pPr>
                <a:defRPr/>
              </a:pPr>
              <a:t>‹#›</a:t>
            </a:fld>
            <a:endParaRPr lang="en-US"/>
          </a:p>
        </p:txBody>
      </p:sp>
      <p:sp>
        <p:nvSpPr>
          <p:cNvPr id="9" name="Rectangle 8"/>
          <p:cNvSpPr/>
          <p:nvPr/>
        </p:nvSpPr>
        <p:spPr>
          <a:xfrm>
            <a:off x="274320" y="278166"/>
            <a:ext cx="8595360" cy="1325880"/>
          </a:xfrm>
          <a:prstGeom prst="rect">
            <a:avLst/>
          </a:prstGeom>
          <a:solidFill>
            <a:srgbClr xmlns:mc="http://schemas.openxmlformats.org/markup-compatibility/2006" xmlns:a14="http://schemas.microsoft.com/office/drawing/2010/main" val="FFFFFF" mc:Ignorable="">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a:off x="373063" y="373063"/>
            <a:ext cx="8380412" cy="1117600"/>
          </a:xfrm>
          <a:prstGeom prst="rect">
            <a:avLst/>
          </a:prstGeom>
          <a:solidFill>
            <a:srgbClr xmlns:mc="http://schemas.openxmlformats.org/markup-compatibility/2006" xmlns:a14="http://schemas.microsoft.com/office/drawing/2010/main" val="FFFFFF" mc:Ignorable=""/>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425450" y="407988"/>
            <a:ext cx="8261350" cy="103981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764" r:id="rId1"/>
    <p:sldLayoutId id="2147483759" r:id="rId2"/>
    <p:sldLayoutId id="2147483765" r:id="rId3"/>
    <p:sldLayoutId id="2147483760" r:id="rId4"/>
    <p:sldLayoutId id="2147483761" r:id="rId5"/>
    <p:sldLayoutId id="2147483762" r:id="rId6"/>
    <p:sldLayoutId id="2147483766" r:id="rId7"/>
    <p:sldLayoutId id="2147483767" r:id="rId8"/>
    <p:sldLayoutId id="2147483768" r:id="rId9"/>
    <p:sldLayoutId id="2147483763" r:id="rId10"/>
    <p:sldLayoutId id="2147483769" r:id="rId11"/>
  </p:sldLayoutIdLst>
  <p:txStyles>
    <p:titleStyle>
      <a:lvl1pPr algn="ctr" rtl="0" eaLnBrk="0" fontAlgn="base" hangingPunct="0">
        <a:spcBef>
          <a:spcPct val="0"/>
        </a:spcBef>
        <a:spcAft>
          <a:spcPct val="0"/>
        </a:spcAft>
        <a:defRPr sz="3500" kern="1200" cap="all">
          <a:solidFill>
            <a:srgbClr xmlns:mc="http://schemas.openxmlformats.org/markup-compatibility/2006" xmlns:a14="http://schemas.microsoft.com/office/drawing/2010/main" val="6B7D72" mc:Ignorable=""/>
          </a:solidFill>
          <a:latin typeface="+mj-lt"/>
          <a:ea typeface="+mj-ea"/>
          <a:cs typeface="+mj-cs"/>
        </a:defRPr>
      </a:lvl1pPr>
      <a:lvl2pPr algn="ctr" rtl="0" eaLnBrk="0" fontAlgn="base" hangingPunct="0">
        <a:spcBef>
          <a:spcPct val="0"/>
        </a:spcBef>
        <a:spcAft>
          <a:spcPct val="0"/>
        </a:spcAft>
        <a:defRPr sz="3500">
          <a:solidFill>
            <a:srgbClr xmlns:mc="http://schemas.openxmlformats.org/markup-compatibility/2006" xmlns:a14="http://schemas.microsoft.com/office/drawing/2010/main" val="6B7D72" mc:Ignorable=""/>
          </a:solidFill>
          <a:latin typeface="Book Antiqua" pitchFamily="18" charset="0"/>
        </a:defRPr>
      </a:lvl2pPr>
      <a:lvl3pPr algn="ctr" rtl="0" eaLnBrk="0" fontAlgn="base" hangingPunct="0">
        <a:spcBef>
          <a:spcPct val="0"/>
        </a:spcBef>
        <a:spcAft>
          <a:spcPct val="0"/>
        </a:spcAft>
        <a:defRPr sz="3500">
          <a:solidFill>
            <a:srgbClr xmlns:mc="http://schemas.openxmlformats.org/markup-compatibility/2006" xmlns:a14="http://schemas.microsoft.com/office/drawing/2010/main" val="6B7D72" mc:Ignorable=""/>
          </a:solidFill>
          <a:latin typeface="Book Antiqua" pitchFamily="18" charset="0"/>
        </a:defRPr>
      </a:lvl3pPr>
      <a:lvl4pPr algn="ctr" rtl="0" eaLnBrk="0" fontAlgn="base" hangingPunct="0">
        <a:spcBef>
          <a:spcPct val="0"/>
        </a:spcBef>
        <a:spcAft>
          <a:spcPct val="0"/>
        </a:spcAft>
        <a:defRPr sz="3500">
          <a:solidFill>
            <a:srgbClr xmlns:mc="http://schemas.openxmlformats.org/markup-compatibility/2006" xmlns:a14="http://schemas.microsoft.com/office/drawing/2010/main" val="6B7D72" mc:Ignorable=""/>
          </a:solidFill>
          <a:latin typeface="Book Antiqua" pitchFamily="18" charset="0"/>
        </a:defRPr>
      </a:lvl4pPr>
      <a:lvl5pPr algn="ctr" rtl="0" eaLnBrk="0" fontAlgn="base" hangingPunct="0">
        <a:spcBef>
          <a:spcPct val="0"/>
        </a:spcBef>
        <a:spcAft>
          <a:spcPct val="0"/>
        </a:spcAft>
        <a:defRPr sz="3500">
          <a:solidFill>
            <a:srgbClr xmlns:mc="http://schemas.openxmlformats.org/markup-compatibility/2006" xmlns:a14="http://schemas.microsoft.com/office/drawing/2010/main" val="6B7D72" mc:Ignorable=""/>
          </a:solidFill>
          <a:latin typeface="Book Antiqua" pitchFamily="18" charset="0"/>
        </a:defRPr>
      </a:lvl5pPr>
      <a:lvl6pPr marL="457200" algn="ctr" rtl="0" fontAlgn="base">
        <a:spcBef>
          <a:spcPct val="0"/>
        </a:spcBef>
        <a:spcAft>
          <a:spcPct val="0"/>
        </a:spcAft>
        <a:defRPr sz="3500">
          <a:solidFill>
            <a:srgbClr xmlns:mc="http://schemas.openxmlformats.org/markup-compatibility/2006" xmlns:a14="http://schemas.microsoft.com/office/drawing/2010/main" val="6B7D72" mc:Ignorable=""/>
          </a:solidFill>
          <a:latin typeface="Book Antiqua" pitchFamily="18" charset="0"/>
        </a:defRPr>
      </a:lvl6pPr>
      <a:lvl7pPr marL="914400" algn="ctr" rtl="0" fontAlgn="base">
        <a:spcBef>
          <a:spcPct val="0"/>
        </a:spcBef>
        <a:spcAft>
          <a:spcPct val="0"/>
        </a:spcAft>
        <a:defRPr sz="3500">
          <a:solidFill>
            <a:srgbClr xmlns:mc="http://schemas.openxmlformats.org/markup-compatibility/2006" xmlns:a14="http://schemas.microsoft.com/office/drawing/2010/main" val="6B7D72" mc:Ignorable=""/>
          </a:solidFill>
          <a:latin typeface="Book Antiqua" pitchFamily="18" charset="0"/>
        </a:defRPr>
      </a:lvl7pPr>
      <a:lvl8pPr marL="1371600" algn="ctr" rtl="0" fontAlgn="base">
        <a:spcBef>
          <a:spcPct val="0"/>
        </a:spcBef>
        <a:spcAft>
          <a:spcPct val="0"/>
        </a:spcAft>
        <a:defRPr sz="3500">
          <a:solidFill>
            <a:srgbClr xmlns:mc="http://schemas.openxmlformats.org/markup-compatibility/2006" xmlns:a14="http://schemas.microsoft.com/office/drawing/2010/main" val="6B7D72" mc:Ignorable=""/>
          </a:solidFill>
          <a:latin typeface="Book Antiqua" pitchFamily="18" charset="0"/>
        </a:defRPr>
      </a:lvl8pPr>
      <a:lvl9pPr marL="1828800" algn="ctr" rtl="0" fontAlgn="base">
        <a:spcBef>
          <a:spcPct val="0"/>
        </a:spcBef>
        <a:spcAft>
          <a:spcPct val="0"/>
        </a:spcAft>
        <a:defRPr sz="3500">
          <a:solidFill>
            <a:srgbClr xmlns:mc="http://schemas.openxmlformats.org/markup-compatibility/2006" xmlns:a14="http://schemas.microsoft.com/office/drawing/2010/main" val="6B7D72" mc:Ignorable=""/>
          </a:solidFill>
          <a:latin typeface="Book Antiqua" pitchFamily="18" charset="0"/>
        </a:defRPr>
      </a:lvl9pPr>
    </p:titleStyle>
    <p:bodyStyle>
      <a:lvl1pPr marL="342900" indent="-228600" algn="l" rtl="0" eaLnBrk="0" fontAlgn="base" hangingPunct="0">
        <a:spcBef>
          <a:spcPct val="20000"/>
        </a:spcBef>
        <a:spcAft>
          <a:spcPct val="0"/>
        </a:spcAft>
        <a:buClr>
          <a:schemeClr val="accent1"/>
        </a:buClr>
        <a:buFont typeface="Arial" charset="0"/>
        <a:buChar char="•"/>
        <a:defRPr sz="2400" kern="1200">
          <a:solidFill>
            <a:schemeClr val="tx2"/>
          </a:solidFill>
          <a:latin typeface="+mn-lt"/>
          <a:ea typeface="+mn-ea"/>
          <a:cs typeface="+mn-cs"/>
        </a:defRPr>
      </a:lvl1pPr>
      <a:lvl2pPr marL="639763"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2pPr>
      <a:lvl3pPr marL="914400" indent="-228600" algn="l" rtl="0" eaLnBrk="0" fontAlgn="base" hangingPunct="0">
        <a:spcBef>
          <a:spcPct val="20000"/>
        </a:spcBef>
        <a:spcAft>
          <a:spcPct val="0"/>
        </a:spcAft>
        <a:buClr>
          <a:srgbClr xmlns:mc="http://schemas.openxmlformats.org/markup-compatibility/2006" xmlns:a14="http://schemas.microsoft.com/office/drawing/2010/main" val="B5AE53" mc:Ignorable=""/>
        </a:buClr>
        <a:buFont typeface="Arial" charset="0"/>
        <a:buChar char="•"/>
        <a:defRPr kern="1200">
          <a:solidFill>
            <a:schemeClr val="tx2"/>
          </a:solidFill>
          <a:latin typeface="+mn-lt"/>
          <a:ea typeface="+mn-ea"/>
          <a:cs typeface="+mn-cs"/>
        </a:defRPr>
      </a:lvl3pPr>
      <a:lvl4pPr marL="1279525" indent="-228600" algn="l" rtl="0" eaLnBrk="0" fontAlgn="base" hangingPunct="0">
        <a:spcBef>
          <a:spcPct val="20000"/>
        </a:spcBef>
        <a:spcAft>
          <a:spcPct val="0"/>
        </a:spcAft>
        <a:buClr>
          <a:srgbClr xmlns:mc="http://schemas.openxmlformats.org/markup-compatibility/2006" xmlns:a14="http://schemas.microsoft.com/office/drawing/2010/main" val="848058" mc:Ignorable=""/>
        </a:buClr>
        <a:buFont typeface="Arial" charset="0"/>
        <a:buChar char="•"/>
        <a:defRPr sz="1600" kern="1200">
          <a:solidFill>
            <a:schemeClr val="tx2"/>
          </a:solidFill>
          <a:latin typeface="+mn-lt"/>
          <a:ea typeface="+mn-ea"/>
          <a:cs typeface="+mn-cs"/>
        </a:defRPr>
      </a:lvl4pPr>
      <a:lvl5pPr marL="1554163" indent="-228600" algn="l" rtl="0" eaLnBrk="0" fontAlgn="base" hangingPunct="0">
        <a:spcBef>
          <a:spcPct val="20000"/>
        </a:spcBef>
        <a:spcAft>
          <a:spcPct val="0"/>
        </a:spcAft>
        <a:buClr>
          <a:srgbClr xmlns:mc="http://schemas.openxmlformats.org/markup-compatibility/2006" xmlns:a14="http://schemas.microsoft.com/office/drawing/2010/main" val="E8B54D" mc:Ignorable=""/>
        </a:buClr>
        <a:buFont typeface="Arial" charset="0"/>
        <a:buChar char="•"/>
        <a:defRPr sz="1600" kern="120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19.png"/><Relationship Id="rId13" Type="http://schemas.openxmlformats.org/officeDocument/2006/relationships/image" Target="../media/image3.png"/><Relationship Id="rId18" Type="http://schemas.openxmlformats.org/officeDocument/2006/relationships/image" Target="../media/image9.png"/><Relationship Id="rId26" Type="http://schemas.openxmlformats.org/officeDocument/2006/relationships/diagramData" Target="../diagrams/data2.xml"/><Relationship Id="rId3" Type="http://schemas.openxmlformats.org/officeDocument/2006/relationships/image" Target="../media/image14.png"/><Relationship Id="rId21" Type="http://schemas.openxmlformats.org/officeDocument/2006/relationships/diagramData" Target="../diagrams/data1.xml"/><Relationship Id="rId7" Type="http://schemas.openxmlformats.org/officeDocument/2006/relationships/image" Target="../media/image18.png"/><Relationship Id="rId12" Type="http://schemas.openxmlformats.org/officeDocument/2006/relationships/image" Target="../media/image6.png"/><Relationship Id="rId17" Type="http://schemas.openxmlformats.org/officeDocument/2006/relationships/image" Target="../media/image22.png"/><Relationship Id="rId25" Type="http://schemas.microsoft.com/office/2007/relationships/diagramDrawing" Target="../diagrams/drawing1.xml"/><Relationship Id="rId2" Type="http://schemas.openxmlformats.org/officeDocument/2006/relationships/notesSlide" Target="../notesSlides/notesSlide13.xml"/><Relationship Id="rId16" Type="http://schemas.openxmlformats.org/officeDocument/2006/relationships/image" Target="../media/image21.png"/><Relationship Id="rId20" Type="http://schemas.openxmlformats.org/officeDocument/2006/relationships/image" Target="../media/image23.jpeg"/><Relationship Id="rId29" Type="http://schemas.openxmlformats.org/officeDocument/2006/relationships/diagramColors" Target="../diagrams/colors2.xml"/><Relationship Id="rId1" Type="http://schemas.openxmlformats.org/officeDocument/2006/relationships/slideLayout" Target="../slideLayouts/slideLayout7.xml"/><Relationship Id="rId6" Type="http://schemas.openxmlformats.org/officeDocument/2006/relationships/image" Target="../media/image17.png"/><Relationship Id="rId11" Type="http://schemas.openxmlformats.org/officeDocument/2006/relationships/image" Target="../media/image5.jpeg"/><Relationship Id="rId24" Type="http://schemas.openxmlformats.org/officeDocument/2006/relationships/diagramColors" Target="../diagrams/colors1.xml"/><Relationship Id="rId5" Type="http://schemas.openxmlformats.org/officeDocument/2006/relationships/image" Target="../media/image16.png"/><Relationship Id="rId15" Type="http://schemas.openxmlformats.org/officeDocument/2006/relationships/image" Target="../media/image11.jpeg"/><Relationship Id="rId23" Type="http://schemas.openxmlformats.org/officeDocument/2006/relationships/diagramQuickStyle" Target="../diagrams/quickStyle1.xml"/><Relationship Id="rId28" Type="http://schemas.openxmlformats.org/officeDocument/2006/relationships/diagramQuickStyle" Target="../diagrams/quickStyle2.xml"/><Relationship Id="rId10" Type="http://schemas.openxmlformats.org/officeDocument/2006/relationships/image" Target="../media/image8.jpeg"/><Relationship Id="rId19" Type="http://schemas.openxmlformats.org/officeDocument/2006/relationships/image" Target="../media/image12.jpeg"/><Relationship Id="rId4" Type="http://schemas.openxmlformats.org/officeDocument/2006/relationships/image" Target="../media/image15.png"/><Relationship Id="rId9" Type="http://schemas.openxmlformats.org/officeDocument/2006/relationships/image" Target="../media/image20.jpeg"/><Relationship Id="rId14" Type="http://schemas.openxmlformats.org/officeDocument/2006/relationships/image" Target="../media/image7.png"/><Relationship Id="rId22" Type="http://schemas.openxmlformats.org/officeDocument/2006/relationships/diagramLayout" Target="../diagrams/layout1.xml"/><Relationship Id="rId27" Type="http://schemas.openxmlformats.org/officeDocument/2006/relationships/diagramLayout" Target="../diagrams/layout2.xml"/><Relationship Id="rId30" Type="http://schemas.microsoft.com/office/2007/relationships/diagramDrawing" Target="../diagrams/drawing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jpeg"/><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image" Target="../media/image6.png"/><Relationship Id="rId11" Type="http://schemas.openxmlformats.org/officeDocument/2006/relationships/image" Target="../media/image11.jpeg"/><Relationship Id="rId5" Type="http://schemas.openxmlformats.org/officeDocument/2006/relationships/image" Target="../media/image5.jpeg"/><Relationship Id="rId10" Type="http://schemas.openxmlformats.org/officeDocument/2006/relationships/image" Target="../media/image10.jpeg"/><Relationship Id="rId4" Type="http://schemas.openxmlformats.org/officeDocument/2006/relationships/image" Target="../media/image4.png"/><Relationship Id="rId9" Type="http://schemas.openxmlformats.org/officeDocument/2006/relationships/image" Target="../media/image9.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642938" y="4648200"/>
            <a:ext cx="6553200" cy="609600"/>
          </a:xfrm>
        </p:spPr>
        <p:txBody>
          <a:bodyPr rtlCol="0">
            <a:normAutofit/>
          </a:bodyPr>
          <a:lstStyle/>
          <a:p>
            <a:pPr eaLnBrk="1" fontAlgn="auto" hangingPunct="1">
              <a:spcBef>
                <a:spcPts val="600"/>
              </a:spcBef>
              <a:spcAft>
                <a:spcPts val="0"/>
              </a:spcAft>
              <a:buFont typeface="Arial" pitchFamily="34" charset="0"/>
              <a:buNone/>
              <a:defRPr/>
            </a:pPr>
            <a:r>
              <a:rPr lang="en-US" dirty="0" smtClean="0"/>
              <a:t>Quantum Default </a:t>
            </a:r>
            <a:r>
              <a:rPr lang="en-US" dirty="0" smtClean="0"/>
              <a:t>Services</a:t>
            </a:r>
            <a:endParaRPr lang="en-US" dirty="0" smtClean="0"/>
          </a:p>
        </p:txBody>
      </p:sp>
      <p:sp>
        <p:nvSpPr>
          <p:cNvPr id="8195" name="Title 1"/>
          <p:cNvSpPr>
            <a:spLocks noGrp="1"/>
          </p:cNvSpPr>
          <p:nvPr>
            <p:ph type="ctrTitle"/>
          </p:nvPr>
        </p:nvSpPr>
        <p:spPr bwMode="auto">
          <a:xfrm>
            <a:off x="609600" y="2362200"/>
            <a:ext cx="6629400" cy="2220913"/>
          </a:xfrm>
        </p:spPr>
        <p:txBody>
          <a:bodyPr wrap="square" numCol="1" compatLnSpc="1">
            <a:prstTxWarp prst="textNoShape">
              <a:avLst/>
            </a:prstTxWarp>
          </a:bodyPr>
          <a:lstStyle/>
          <a:p>
            <a:pPr eaLnBrk="1" hangingPunct="1"/>
            <a:r>
              <a:rPr lang="en-US" sz="2800" b="1" cap="none" smtClean="0">
                <a:solidFill>
                  <a:srgbClr xmlns:mc="http://schemas.openxmlformats.org/markup-compatibility/2006" xmlns:a14="http://schemas.microsoft.com/office/drawing/2010/main" val="47534C" mc:Ignorable=""/>
                </a:solidFill>
              </a:rPr>
              <a:t>Traditional &amp; HAFA Borrower-Outreach &amp; National Short Sale Liquidation Management</a:t>
            </a:r>
          </a:p>
        </p:txBody>
      </p:sp>
      <p:grpSp>
        <p:nvGrpSpPr>
          <p:cNvPr id="8197" name="Group 11"/>
          <p:cNvGrpSpPr>
            <a:grpSpLocks/>
          </p:cNvGrpSpPr>
          <p:nvPr/>
        </p:nvGrpSpPr>
        <p:grpSpPr bwMode="auto">
          <a:xfrm>
            <a:off x="609600" y="5754691"/>
            <a:ext cx="6019800" cy="890588"/>
            <a:chOff x="384" y="3625"/>
            <a:chExt cx="2448" cy="561"/>
          </a:xfrm>
        </p:grpSpPr>
        <p:sp>
          <p:nvSpPr>
            <p:cNvPr id="8199" name="Text Box 7"/>
            <p:cNvSpPr txBox="1">
              <a:spLocks noChangeArrowheads="1"/>
            </p:cNvSpPr>
            <p:nvPr/>
          </p:nvSpPr>
          <p:spPr bwMode="auto">
            <a:xfrm>
              <a:off x="384" y="3648"/>
              <a:ext cx="1023" cy="3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1000" b="1" dirty="0" smtClean="0">
                  <a:latin typeface="+mn-lt"/>
                </a:rPr>
                <a:t>Doug Yeaman</a:t>
              </a:r>
            </a:p>
            <a:p>
              <a:pPr eaLnBrk="1" hangingPunct="1">
                <a:defRPr/>
              </a:pPr>
              <a:r>
                <a:rPr lang="en-US" sz="1000" dirty="0" smtClean="0">
                  <a:latin typeface="+mn-lt"/>
                </a:rPr>
                <a:t>Direct: </a:t>
              </a:r>
              <a:r>
                <a:rPr lang="en-US" sz="1000" dirty="0" smtClean="0">
                  <a:latin typeface="+mn-lt"/>
                </a:rPr>
                <a:t>435-649-3998 </a:t>
              </a:r>
              <a:endParaRPr lang="en-US" sz="1000" dirty="0" smtClean="0">
                <a:latin typeface="+mn-lt"/>
              </a:endParaRPr>
            </a:p>
            <a:p>
              <a:pPr eaLnBrk="1" hangingPunct="1">
                <a:defRPr/>
              </a:pPr>
              <a:r>
                <a:rPr lang="en-US" sz="1000" dirty="0" smtClean="0">
                  <a:latin typeface="+mn-lt"/>
                </a:rPr>
                <a:t>Doug@QuantumDefaultServices.com</a:t>
              </a:r>
              <a:endParaRPr lang="en-US" sz="1000" dirty="0" smtClean="0">
                <a:latin typeface="+mn-lt"/>
              </a:endParaRPr>
            </a:p>
          </p:txBody>
        </p:sp>
        <p:sp>
          <p:nvSpPr>
            <p:cNvPr id="8200" name="Text Box 8"/>
            <p:cNvSpPr txBox="1">
              <a:spLocks noChangeArrowheads="1"/>
            </p:cNvSpPr>
            <p:nvPr/>
          </p:nvSpPr>
          <p:spPr bwMode="auto">
            <a:xfrm>
              <a:off x="1531" y="3625"/>
              <a:ext cx="1008" cy="3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1000" b="1" dirty="0" smtClean="0">
                  <a:latin typeface="+mn-lt"/>
                </a:rPr>
                <a:t>Mark Hanson</a:t>
              </a:r>
            </a:p>
            <a:p>
              <a:pPr eaLnBrk="1" hangingPunct="1">
                <a:defRPr/>
              </a:pPr>
              <a:r>
                <a:rPr lang="en-US" sz="1000" dirty="0" smtClean="0">
                  <a:latin typeface="+mn-lt"/>
                </a:rPr>
                <a:t>Direct: 925-787-6137</a:t>
              </a:r>
            </a:p>
            <a:p>
              <a:pPr eaLnBrk="1" hangingPunct="1">
                <a:defRPr/>
              </a:pPr>
              <a:r>
                <a:rPr lang="en-US" sz="1000" dirty="0" smtClean="0">
                  <a:latin typeface="+mn-lt"/>
                </a:rPr>
                <a:t>Mark@MHanson.com</a:t>
              </a:r>
            </a:p>
          </p:txBody>
        </p:sp>
        <p:sp>
          <p:nvSpPr>
            <p:cNvPr id="8201" name="Text Box 9"/>
            <p:cNvSpPr txBox="1">
              <a:spLocks noChangeArrowheads="1"/>
            </p:cNvSpPr>
            <p:nvPr/>
          </p:nvSpPr>
          <p:spPr bwMode="auto">
            <a:xfrm>
              <a:off x="384" y="4032"/>
              <a:ext cx="244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defRPr/>
              </a:pPr>
              <a:r>
                <a:rPr lang="en-US" sz="1000" smtClean="0">
                  <a:latin typeface="+mn-lt"/>
                </a:rPr>
                <a:t>1776 Park Ave * #770-242 * Park City, UT 84060 </a:t>
              </a:r>
            </a:p>
          </p:txBody>
        </p:sp>
      </p:grpSp>
      <p:pic>
        <p:nvPicPr>
          <p:cNvPr id="8198"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5800" y="1274763"/>
            <a:ext cx="4191000" cy="887412"/>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Loan Capture Methodology</a:t>
            </a:r>
            <a:endParaRPr lang="en-US" sz="3200" b="1" dirty="0"/>
          </a:p>
        </p:txBody>
      </p:sp>
      <p:sp>
        <p:nvSpPr>
          <p:cNvPr id="3" name="Content Placeholder 2"/>
          <p:cNvSpPr>
            <a:spLocks noGrp="1"/>
          </p:cNvSpPr>
          <p:nvPr>
            <p:ph sz="quarter" idx="1"/>
          </p:nvPr>
        </p:nvSpPr>
        <p:spPr>
          <a:xfrm>
            <a:off x="381000" y="1905000"/>
            <a:ext cx="8382000" cy="4572000"/>
          </a:xfrm>
        </p:spPr>
        <p:txBody>
          <a:bodyPr>
            <a:normAutofit/>
          </a:bodyPr>
          <a:lstStyle/>
          <a:p>
            <a:pPr>
              <a:spcBef>
                <a:spcPts val="1800"/>
              </a:spcBef>
              <a:spcAft>
                <a:spcPts val="600"/>
              </a:spcAft>
            </a:pPr>
            <a:r>
              <a:rPr lang="en-US" sz="2000" dirty="0"/>
              <a:t>Comprehensive training in communication create trust and understanding of the consumers real needs </a:t>
            </a:r>
          </a:p>
          <a:p>
            <a:pPr>
              <a:spcBef>
                <a:spcPts val="1800"/>
              </a:spcBef>
              <a:spcAft>
                <a:spcPts val="600"/>
              </a:spcAft>
            </a:pPr>
            <a:r>
              <a:rPr lang="en-US" sz="2000" dirty="0"/>
              <a:t>High Realtor to Loan Officer ratio</a:t>
            </a:r>
          </a:p>
          <a:p>
            <a:pPr>
              <a:spcBef>
                <a:spcPts val="1800"/>
              </a:spcBef>
              <a:spcAft>
                <a:spcPts val="1200"/>
              </a:spcAft>
            </a:pPr>
            <a:r>
              <a:rPr lang="en-US" sz="2000" dirty="0" smtClean="0"/>
              <a:t>Loan </a:t>
            </a:r>
            <a:r>
              <a:rPr lang="en-US" sz="2000" dirty="0"/>
              <a:t>officers need a way to be valuable to Realtors®</a:t>
            </a:r>
          </a:p>
          <a:p>
            <a:pPr>
              <a:spcBef>
                <a:spcPts val="1800"/>
              </a:spcBef>
              <a:spcAft>
                <a:spcPts val="1200"/>
              </a:spcAft>
            </a:pPr>
            <a:r>
              <a:rPr lang="en-US" sz="2000" dirty="0" smtClean="0"/>
              <a:t>Lender’s valuable commodities:  Short Sale seller leads</a:t>
            </a:r>
          </a:p>
          <a:p>
            <a:pPr>
              <a:spcBef>
                <a:spcPts val="1800"/>
              </a:spcBef>
              <a:spcAft>
                <a:spcPts val="1200"/>
              </a:spcAft>
            </a:pPr>
            <a:r>
              <a:rPr lang="en-US" sz="2000" dirty="0" smtClean="0"/>
              <a:t>Synchronicity between the lender and the real estate community</a:t>
            </a:r>
          </a:p>
        </p:txBody>
      </p:sp>
    </p:spTree>
    <p:extLst>
      <p:ext uri="{BB962C8B-B14F-4D97-AF65-F5344CB8AC3E}">
        <p14:creationId xmlns:p14="http://schemas.microsoft.com/office/powerpoint/2010/main" val="287421290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chemeClr val="accent1"/>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chemeClr val="accent1"/>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subTnLst>
                                    <p:animClr clrSpc="rgb" dir="cw">
                                      <p:cBhvr override="childStyle">
                                        <p:cTn dur="1" fill="hold" display="0" masterRel="nextClick" afterEffect="1"/>
                                        <p:tgtEl>
                                          <p:spTgt spid="3">
                                            <p:txEl>
                                              <p:pRg st="2" end="2"/>
                                            </p:txEl>
                                          </p:spTgt>
                                        </p:tgtEl>
                                        <p:attrNameLst>
                                          <p:attrName>ppt_c</p:attrName>
                                        </p:attrNameLst>
                                      </p:cBhvr>
                                      <p:to>
                                        <a:schemeClr val="accent1"/>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subTnLst>
                                    <p:animClr clrSpc="rgb" dir="cw">
                                      <p:cBhvr override="childStyle">
                                        <p:cTn dur="1" fill="hold" display="0" masterRel="nextClick" afterEffect="1"/>
                                        <p:tgtEl>
                                          <p:spTgt spid="3">
                                            <p:txEl>
                                              <p:pRg st="3" end="3"/>
                                            </p:txEl>
                                          </p:spTgt>
                                        </p:tgtEl>
                                        <p:attrNameLst>
                                          <p:attrName>ppt_c</p:attrName>
                                        </p:attrNameLst>
                                      </p:cBhvr>
                                      <p:to>
                                        <a:schemeClr val="accent1"/>
                                      </p:to>
                                    </p:animClr>
                                  </p:sub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subTnLst>
                                    <p:animClr clrSpc="rgb" dir="cw">
                                      <p:cBhvr override="childStyle">
                                        <p:cTn dur="1" fill="hold" display="0" masterRel="nextClick" afterEffect="1"/>
                                        <p:tgtEl>
                                          <p:spTgt spid="3">
                                            <p:txEl>
                                              <p:pRg st="4" end="4"/>
                                            </p:txEl>
                                          </p:spTgt>
                                        </p:tgtEl>
                                        <p:attrNameLst>
                                          <p:attrName>ppt_c</p:attrName>
                                        </p:attrNameLst>
                                      </p:cBhvr>
                                      <p:to>
                                        <a:schemeClr val="accent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200" b="1" dirty="0" smtClean="0"/>
              <a:t>Loan Capture Process</a:t>
            </a:r>
            <a:endParaRPr lang="en-US" sz="3200" b="1" dirty="0"/>
          </a:p>
        </p:txBody>
      </p:sp>
      <p:grpSp>
        <p:nvGrpSpPr>
          <p:cNvPr id="5" name="Group 4"/>
          <p:cNvGrpSpPr/>
          <p:nvPr/>
        </p:nvGrpSpPr>
        <p:grpSpPr>
          <a:xfrm>
            <a:off x="521163" y="1600200"/>
            <a:ext cx="8413062" cy="4548664"/>
            <a:chOff x="716888" y="457200"/>
            <a:chExt cx="8217336" cy="5691664"/>
          </a:xfrm>
        </p:grpSpPr>
        <p:sp>
          <p:nvSpPr>
            <p:cNvPr id="6" name="Oval 5"/>
            <p:cNvSpPr/>
            <p:nvPr/>
          </p:nvSpPr>
          <p:spPr>
            <a:xfrm>
              <a:off x="4407877" y="2971800"/>
              <a:ext cx="1066800" cy="685800"/>
            </a:xfrm>
            <a:prstGeom prst="ellipse">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REO</a:t>
              </a:r>
              <a:b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 A.</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7" name="Oval 6"/>
            <p:cNvSpPr/>
            <p:nvPr/>
          </p:nvSpPr>
          <p:spPr>
            <a:xfrm>
              <a:off x="4407877" y="3810000"/>
              <a:ext cx="1066800" cy="685800"/>
            </a:xfrm>
            <a:prstGeom prst="ellipse">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Retail</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8" name="Oval 7"/>
            <p:cNvSpPr/>
            <p:nvPr/>
          </p:nvSpPr>
          <p:spPr>
            <a:xfrm>
              <a:off x="1447800" y="3581400"/>
              <a:ext cx="1066800" cy="685800"/>
            </a:xfrm>
            <a:prstGeom prst="ellipse">
              <a:avLst/>
            </a:prstGeom>
            <a:gradFill rotWithShape="1">
              <a:gsLst>
                <a:gs pos="0">
                  <a:srgbClr xmlns:mc="http://schemas.openxmlformats.org/markup-compatibility/2006" xmlns:a14="http://schemas.microsoft.com/office/drawing/2010/main" val="4BACC6" mc:Ignorable="">
                    <a:shade val="51000"/>
                    <a:satMod val="130000"/>
                  </a:srgbClr>
                </a:gs>
                <a:gs pos="80000">
                  <a:srgbClr xmlns:mc="http://schemas.openxmlformats.org/markup-compatibility/2006" xmlns:a14="http://schemas.microsoft.com/office/drawing/2010/main" val="4BACC6" mc:Ignorable="">
                    <a:shade val="93000"/>
                    <a:satMod val="130000"/>
                  </a:srgbClr>
                </a:gs>
                <a:gs pos="100000">
                  <a:srgbClr xmlns:mc="http://schemas.openxmlformats.org/markup-compatibility/2006" xmlns:a14="http://schemas.microsoft.com/office/drawing/2010/main" val="4BACC6"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Local</a:t>
              </a:r>
              <a:b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 O.</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9" name="Oval 8"/>
            <p:cNvSpPr/>
            <p:nvPr/>
          </p:nvSpPr>
          <p:spPr>
            <a:xfrm>
              <a:off x="1600200" y="3733800"/>
              <a:ext cx="1066800" cy="685800"/>
            </a:xfrm>
            <a:prstGeom prst="ellipse">
              <a:avLst/>
            </a:prstGeom>
            <a:gradFill rotWithShape="1">
              <a:gsLst>
                <a:gs pos="0">
                  <a:srgbClr xmlns:mc="http://schemas.openxmlformats.org/markup-compatibility/2006" xmlns:a14="http://schemas.microsoft.com/office/drawing/2010/main" val="4BACC6" mc:Ignorable="">
                    <a:shade val="51000"/>
                    <a:satMod val="130000"/>
                  </a:srgbClr>
                </a:gs>
                <a:gs pos="80000">
                  <a:srgbClr xmlns:mc="http://schemas.openxmlformats.org/markup-compatibility/2006" xmlns:a14="http://schemas.microsoft.com/office/drawing/2010/main" val="4BACC6" mc:Ignorable="">
                    <a:shade val="93000"/>
                    <a:satMod val="130000"/>
                  </a:srgbClr>
                </a:gs>
                <a:gs pos="100000">
                  <a:srgbClr xmlns:mc="http://schemas.openxmlformats.org/markup-compatibility/2006" xmlns:a14="http://schemas.microsoft.com/office/drawing/2010/main" val="4BACC6"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Local</a:t>
              </a:r>
              <a:b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 O.</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0" name="Oval 9"/>
            <p:cNvSpPr/>
            <p:nvPr/>
          </p:nvSpPr>
          <p:spPr>
            <a:xfrm>
              <a:off x="1752600" y="3886200"/>
              <a:ext cx="1066800" cy="685800"/>
            </a:xfrm>
            <a:prstGeom prst="ellipse">
              <a:avLst/>
            </a:prstGeom>
            <a:gradFill rotWithShape="1">
              <a:gsLst>
                <a:gs pos="0">
                  <a:srgbClr xmlns:mc="http://schemas.openxmlformats.org/markup-compatibility/2006" xmlns:a14="http://schemas.microsoft.com/office/drawing/2010/main" val="4BACC6" mc:Ignorable="">
                    <a:shade val="51000"/>
                    <a:satMod val="130000"/>
                  </a:srgbClr>
                </a:gs>
                <a:gs pos="80000">
                  <a:srgbClr xmlns:mc="http://schemas.openxmlformats.org/markup-compatibility/2006" xmlns:a14="http://schemas.microsoft.com/office/drawing/2010/main" val="4BACC6" mc:Ignorable="">
                    <a:shade val="93000"/>
                    <a:satMod val="130000"/>
                  </a:srgbClr>
                </a:gs>
                <a:gs pos="100000">
                  <a:srgbClr xmlns:mc="http://schemas.openxmlformats.org/markup-compatibility/2006" xmlns:a14="http://schemas.microsoft.com/office/drawing/2010/main" val="4BACC6"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Local</a:t>
              </a:r>
              <a:b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 O.</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1" name="Oval 10"/>
            <p:cNvSpPr/>
            <p:nvPr/>
          </p:nvSpPr>
          <p:spPr>
            <a:xfrm>
              <a:off x="1905000" y="4038600"/>
              <a:ext cx="1066800" cy="685800"/>
            </a:xfrm>
            <a:prstGeom prst="ellipse">
              <a:avLst/>
            </a:prstGeom>
            <a:gradFill rotWithShape="1">
              <a:gsLst>
                <a:gs pos="0">
                  <a:srgbClr xmlns:mc="http://schemas.openxmlformats.org/markup-compatibility/2006" xmlns:a14="http://schemas.microsoft.com/office/drawing/2010/main" val="4BACC6" mc:Ignorable="">
                    <a:shade val="51000"/>
                    <a:satMod val="130000"/>
                  </a:srgbClr>
                </a:gs>
                <a:gs pos="80000">
                  <a:srgbClr xmlns:mc="http://schemas.openxmlformats.org/markup-compatibility/2006" xmlns:a14="http://schemas.microsoft.com/office/drawing/2010/main" val="4BACC6" mc:Ignorable="">
                    <a:shade val="93000"/>
                    <a:satMod val="130000"/>
                  </a:srgbClr>
                </a:gs>
                <a:gs pos="100000">
                  <a:srgbClr xmlns:mc="http://schemas.openxmlformats.org/markup-compatibility/2006" xmlns:a14="http://schemas.microsoft.com/office/drawing/2010/main" val="4BACC6"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Local</a:t>
              </a:r>
              <a:b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 O.</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2" name="Oval 11"/>
            <p:cNvSpPr/>
            <p:nvPr/>
          </p:nvSpPr>
          <p:spPr>
            <a:xfrm>
              <a:off x="2057400" y="4191000"/>
              <a:ext cx="1066800" cy="685800"/>
            </a:xfrm>
            <a:prstGeom prst="ellipse">
              <a:avLst/>
            </a:prstGeom>
            <a:gradFill rotWithShape="1">
              <a:gsLst>
                <a:gs pos="0">
                  <a:srgbClr xmlns:mc="http://schemas.openxmlformats.org/markup-compatibility/2006" xmlns:a14="http://schemas.microsoft.com/office/drawing/2010/main" val="4BACC6" mc:Ignorable="">
                    <a:shade val="51000"/>
                    <a:satMod val="130000"/>
                  </a:srgbClr>
                </a:gs>
                <a:gs pos="80000">
                  <a:srgbClr xmlns:mc="http://schemas.openxmlformats.org/markup-compatibility/2006" xmlns:a14="http://schemas.microsoft.com/office/drawing/2010/main" val="4BACC6" mc:Ignorable="">
                    <a:shade val="93000"/>
                    <a:satMod val="130000"/>
                  </a:srgbClr>
                </a:gs>
                <a:gs pos="100000">
                  <a:srgbClr xmlns:mc="http://schemas.openxmlformats.org/markup-compatibility/2006" xmlns:a14="http://schemas.microsoft.com/office/drawing/2010/main" val="4BACC6"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Local</a:t>
              </a:r>
              <a:b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 O.</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3" name="Oval 12"/>
            <p:cNvSpPr/>
            <p:nvPr/>
          </p:nvSpPr>
          <p:spPr>
            <a:xfrm>
              <a:off x="2209800" y="4343400"/>
              <a:ext cx="1066800" cy="685800"/>
            </a:xfrm>
            <a:prstGeom prst="ellipse">
              <a:avLst/>
            </a:prstGeom>
            <a:gradFill rotWithShape="1">
              <a:gsLst>
                <a:gs pos="0">
                  <a:srgbClr xmlns:mc="http://schemas.openxmlformats.org/markup-compatibility/2006" xmlns:a14="http://schemas.microsoft.com/office/drawing/2010/main" val="4BACC6" mc:Ignorable="">
                    <a:shade val="51000"/>
                    <a:satMod val="130000"/>
                  </a:srgbClr>
                </a:gs>
                <a:gs pos="80000">
                  <a:srgbClr xmlns:mc="http://schemas.openxmlformats.org/markup-compatibility/2006" xmlns:a14="http://schemas.microsoft.com/office/drawing/2010/main" val="4BACC6" mc:Ignorable="">
                    <a:shade val="93000"/>
                    <a:satMod val="130000"/>
                  </a:srgbClr>
                </a:gs>
                <a:gs pos="100000">
                  <a:srgbClr xmlns:mc="http://schemas.openxmlformats.org/markup-compatibility/2006" xmlns:a14="http://schemas.microsoft.com/office/drawing/2010/main" val="4BACC6"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Local</a:t>
              </a:r>
              <a:b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 O.</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4" name="Oval 13"/>
            <p:cNvSpPr/>
            <p:nvPr/>
          </p:nvSpPr>
          <p:spPr>
            <a:xfrm>
              <a:off x="2362200" y="4495800"/>
              <a:ext cx="1066800" cy="685800"/>
            </a:xfrm>
            <a:prstGeom prst="ellipse">
              <a:avLst/>
            </a:prstGeom>
            <a:gradFill rotWithShape="1">
              <a:gsLst>
                <a:gs pos="0">
                  <a:srgbClr xmlns:mc="http://schemas.openxmlformats.org/markup-compatibility/2006" xmlns:a14="http://schemas.microsoft.com/office/drawing/2010/main" val="4BACC6" mc:Ignorable="">
                    <a:shade val="51000"/>
                    <a:satMod val="130000"/>
                  </a:srgbClr>
                </a:gs>
                <a:gs pos="80000">
                  <a:srgbClr xmlns:mc="http://schemas.openxmlformats.org/markup-compatibility/2006" xmlns:a14="http://schemas.microsoft.com/office/drawing/2010/main" val="4BACC6" mc:Ignorable="">
                    <a:shade val="93000"/>
                    <a:satMod val="130000"/>
                  </a:srgbClr>
                </a:gs>
                <a:gs pos="100000">
                  <a:srgbClr xmlns:mc="http://schemas.openxmlformats.org/markup-compatibility/2006" xmlns:a14="http://schemas.microsoft.com/office/drawing/2010/main" val="4BACC6"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Local</a:t>
              </a:r>
              <a:b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 O.</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5" name="Oval 14"/>
            <p:cNvSpPr/>
            <p:nvPr/>
          </p:nvSpPr>
          <p:spPr>
            <a:xfrm>
              <a:off x="2514600" y="4648200"/>
              <a:ext cx="1066800" cy="685800"/>
            </a:xfrm>
            <a:prstGeom prst="ellipse">
              <a:avLst/>
            </a:prstGeom>
            <a:gradFill rotWithShape="1">
              <a:gsLst>
                <a:gs pos="0">
                  <a:srgbClr xmlns:mc="http://schemas.openxmlformats.org/markup-compatibility/2006" xmlns:a14="http://schemas.microsoft.com/office/drawing/2010/main" val="4BACC6" mc:Ignorable="">
                    <a:shade val="51000"/>
                    <a:satMod val="130000"/>
                  </a:srgbClr>
                </a:gs>
                <a:gs pos="80000">
                  <a:srgbClr xmlns:mc="http://schemas.openxmlformats.org/markup-compatibility/2006" xmlns:a14="http://schemas.microsoft.com/office/drawing/2010/main" val="4BACC6" mc:Ignorable="">
                    <a:shade val="93000"/>
                    <a:satMod val="130000"/>
                  </a:srgbClr>
                </a:gs>
                <a:gs pos="100000">
                  <a:srgbClr xmlns:mc="http://schemas.openxmlformats.org/markup-compatibility/2006" xmlns:a14="http://schemas.microsoft.com/office/drawing/2010/main" val="4BACC6"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Local</a:t>
              </a:r>
              <a:b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 O.</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6" name="Oval 15"/>
            <p:cNvSpPr/>
            <p:nvPr/>
          </p:nvSpPr>
          <p:spPr>
            <a:xfrm>
              <a:off x="4560277" y="3124200"/>
              <a:ext cx="1066800" cy="685800"/>
            </a:xfrm>
            <a:prstGeom prst="ellipse">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REO</a:t>
              </a:r>
              <a:b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 A.</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7" name="Oval 16"/>
            <p:cNvSpPr/>
            <p:nvPr/>
          </p:nvSpPr>
          <p:spPr>
            <a:xfrm>
              <a:off x="4560277" y="3962400"/>
              <a:ext cx="1066800" cy="685800"/>
            </a:xfrm>
            <a:prstGeom prst="ellipse">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Retail</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8" name="Oval 17"/>
            <p:cNvSpPr/>
            <p:nvPr/>
          </p:nvSpPr>
          <p:spPr>
            <a:xfrm>
              <a:off x="4712677" y="3276600"/>
              <a:ext cx="1066800" cy="685800"/>
            </a:xfrm>
            <a:prstGeom prst="ellipse">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REO</a:t>
              </a:r>
              <a:b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 A.</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9" name="Oval 18"/>
            <p:cNvSpPr/>
            <p:nvPr/>
          </p:nvSpPr>
          <p:spPr>
            <a:xfrm>
              <a:off x="4712677" y="4114800"/>
              <a:ext cx="1066800" cy="685800"/>
            </a:xfrm>
            <a:prstGeom prst="ellipse">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Retail</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20" name="Oval 19"/>
            <p:cNvSpPr/>
            <p:nvPr/>
          </p:nvSpPr>
          <p:spPr>
            <a:xfrm>
              <a:off x="4865077" y="3429000"/>
              <a:ext cx="1066800" cy="685800"/>
            </a:xfrm>
            <a:prstGeom prst="ellipse">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REO</a:t>
              </a:r>
              <a:b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 A.</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21" name="Oval 20"/>
            <p:cNvSpPr/>
            <p:nvPr/>
          </p:nvSpPr>
          <p:spPr>
            <a:xfrm>
              <a:off x="4865077" y="4267200"/>
              <a:ext cx="1066800" cy="685800"/>
            </a:xfrm>
            <a:prstGeom prst="ellipse">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Retail</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22" name="Oval 21"/>
            <p:cNvSpPr/>
            <p:nvPr/>
          </p:nvSpPr>
          <p:spPr>
            <a:xfrm>
              <a:off x="5017477" y="3581400"/>
              <a:ext cx="1066800" cy="685800"/>
            </a:xfrm>
            <a:prstGeom prst="ellipse">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REO</a:t>
              </a:r>
              <a:b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 A.</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23" name="Oval 22"/>
            <p:cNvSpPr/>
            <p:nvPr/>
          </p:nvSpPr>
          <p:spPr>
            <a:xfrm>
              <a:off x="5017477" y="4419600"/>
              <a:ext cx="1066800" cy="685800"/>
            </a:xfrm>
            <a:prstGeom prst="ellipse">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Retail</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24" name="Oval 23"/>
            <p:cNvSpPr/>
            <p:nvPr/>
          </p:nvSpPr>
          <p:spPr>
            <a:xfrm>
              <a:off x="5169877" y="3733800"/>
              <a:ext cx="1066800" cy="685800"/>
            </a:xfrm>
            <a:prstGeom prst="ellipse">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REO</a:t>
              </a:r>
              <a:b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 A.</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25" name="Oval 24"/>
            <p:cNvSpPr/>
            <p:nvPr/>
          </p:nvSpPr>
          <p:spPr>
            <a:xfrm>
              <a:off x="5169877" y="4572000"/>
              <a:ext cx="1066800" cy="685800"/>
            </a:xfrm>
            <a:prstGeom prst="ellipse">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Retail</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cxnSp>
          <p:nvCxnSpPr>
            <p:cNvPr id="26" name="Straight Arrow Connector 25"/>
            <p:cNvCxnSpPr/>
            <p:nvPr/>
          </p:nvCxnSpPr>
          <p:spPr>
            <a:xfrm flipV="1">
              <a:off x="3056792" y="4267200"/>
              <a:ext cx="1286608" cy="38100"/>
            </a:xfrm>
            <a:prstGeom prst="straightConnector1">
              <a:avLst/>
            </a:prstGeom>
            <a:noFill/>
            <a:ln w="28575" cap="flat" cmpd="sng" algn="ctr">
              <a:solidFill>
                <a:srgbClr xmlns:mc="http://schemas.openxmlformats.org/markup-compatibility/2006" xmlns:a14="http://schemas.microsoft.com/office/drawing/2010/main" val="4F81BD" mc:Ignorable="">
                  <a:shade val="95000"/>
                  <a:satMod val="105000"/>
                </a:srgbClr>
              </a:solidFill>
              <a:prstDash val="solid"/>
              <a:headEnd type="arrow"/>
              <a:tailEnd type="arrow"/>
            </a:ln>
            <a:effectLst/>
          </p:spPr>
        </p:cxnSp>
        <p:cxnSp>
          <p:nvCxnSpPr>
            <p:cNvPr id="27" name="Straight Arrow Connector 26"/>
            <p:cNvCxnSpPr/>
            <p:nvPr/>
          </p:nvCxnSpPr>
          <p:spPr>
            <a:xfrm flipV="1">
              <a:off x="3209192" y="4419600"/>
              <a:ext cx="1286608" cy="38100"/>
            </a:xfrm>
            <a:prstGeom prst="straightConnector1">
              <a:avLst/>
            </a:prstGeom>
            <a:noFill/>
            <a:ln w="28575" cap="flat" cmpd="sng" algn="ctr">
              <a:solidFill>
                <a:srgbClr xmlns:mc="http://schemas.openxmlformats.org/markup-compatibility/2006" xmlns:a14="http://schemas.microsoft.com/office/drawing/2010/main" val="4F81BD" mc:Ignorable="">
                  <a:shade val="95000"/>
                  <a:satMod val="105000"/>
                </a:srgbClr>
              </a:solidFill>
              <a:prstDash val="solid"/>
              <a:headEnd type="arrow"/>
              <a:tailEnd type="arrow"/>
            </a:ln>
            <a:effectLst/>
          </p:spPr>
        </p:cxnSp>
        <p:cxnSp>
          <p:nvCxnSpPr>
            <p:cNvPr id="28" name="Straight Arrow Connector 27"/>
            <p:cNvCxnSpPr/>
            <p:nvPr/>
          </p:nvCxnSpPr>
          <p:spPr>
            <a:xfrm flipV="1">
              <a:off x="3361592" y="4572000"/>
              <a:ext cx="1286608" cy="38100"/>
            </a:xfrm>
            <a:prstGeom prst="straightConnector1">
              <a:avLst/>
            </a:prstGeom>
            <a:noFill/>
            <a:ln w="28575" cap="flat" cmpd="sng" algn="ctr">
              <a:solidFill>
                <a:srgbClr xmlns:mc="http://schemas.openxmlformats.org/markup-compatibility/2006" xmlns:a14="http://schemas.microsoft.com/office/drawing/2010/main" val="4F81BD" mc:Ignorable="">
                  <a:shade val="95000"/>
                  <a:satMod val="105000"/>
                </a:srgbClr>
              </a:solidFill>
              <a:prstDash val="solid"/>
              <a:headEnd type="arrow"/>
              <a:tailEnd type="arrow"/>
            </a:ln>
            <a:effectLst/>
          </p:spPr>
        </p:cxnSp>
        <p:cxnSp>
          <p:nvCxnSpPr>
            <p:cNvPr id="29" name="Straight Arrow Connector 28"/>
            <p:cNvCxnSpPr/>
            <p:nvPr/>
          </p:nvCxnSpPr>
          <p:spPr>
            <a:xfrm flipV="1">
              <a:off x="3513992" y="4724400"/>
              <a:ext cx="1286608" cy="38100"/>
            </a:xfrm>
            <a:prstGeom prst="straightConnector1">
              <a:avLst/>
            </a:prstGeom>
            <a:noFill/>
            <a:ln w="28575" cap="flat" cmpd="sng" algn="ctr">
              <a:solidFill>
                <a:srgbClr xmlns:mc="http://schemas.openxmlformats.org/markup-compatibility/2006" xmlns:a14="http://schemas.microsoft.com/office/drawing/2010/main" val="4F81BD" mc:Ignorable="">
                  <a:shade val="95000"/>
                  <a:satMod val="105000"/>
                </a:srgbClr>
              </a:solidFill>
              <a:prstDash val="solid"/>
              <a:headEnd type="arrow"/>
              <a:tailEnd type="arrow"/>
            </a:ln>
            <a:effectLst/>
          </p:spPr>
        </p:cxnSp>
        <p:cxnSp>
          <p:nvCxnSpPr>
            <p:cNvPr id="30" name="Straight Arrow Connector 29"/>
            <p:cNvCxnSpPr/>
            <p:nvPr/>
          </p:nvCxnSpPr>
          <p:spPr>
            <a:xfrm flipV="1">
              <a:off x="3666392" y="4876800"/>
              <a:ext cx="1286608" cy="38100"/>
            </a:xfrm>
            <a:prstGeom prst="straightConnector1">
              <a:avLst/>
            </a:prstGeom>
            <a:noFill/>
            <a:ln w="28575" cap="flat" cmpd="sng" algn="ctr">
              <a:solidFill>
                <a:srgbClr xmlns:mc="http://schemas.openxmlformats.org/markup-compatibility/2006" xmlns:a14="http://schemas.microsoft.com/office/drawing/2010/main" val="4F81BD" mc:Ignorable="">
                  <a:shade val="95000"/>
                  <a:satMod val="105000"/>
                </a:srgbClr>
              </a:solidFill>
              <a:prstDash val="solid"/>
              <a:headEnd type="arrow"/>
              <a:tailEnd type="arrow"/>
            </a:ln>
            <a:effectLst/>
          </p:spPr>
        </p:cxnSp>
        <p:cxnSp>
          <p:nvCxnSpPr>
            <p:cNvPr id="31" name="Straight Arrow Connector 30"/>
            <p:cNvCxnSpPr/>
            <p:nvPr/>
          </p:nvCxnSpPr>
          <p:spPr>
            <a:xfrm flipV="1">
              <a:off x="3818792" y="5029200"/>
              <a:ext cx="1286608" cy="38100"/>
            </a:xfrm>
            <a:prstGeom prst="straightConnector1">
              <a:avLst/>
            </a:prstGeom>
            <a:noFill/>
            <a:ln w="28575" cap="flat" cmpd="sng" algn="ctr">
              <a:solidFill>
                <a:srgbClr xmlns:mc="http://schemas.openxmlformats.org/markup-compatibility/2006" xmlns:a14="http://schemas.microsoft.com/office/drawing/2010/main" val="4F81BD" mc:Ignorable="">
                  <a:shade val="95000"/>
                  <a:satMod val="105000"/>
                </a:srgbClr>
              </a:solidFill>
              <a:prstDash val="solid"/>
              <a:headEnd type="arrow"/>
              <a:tailEnd type="arrow"/>
            </a:ln>
            <a:effectLst/>
          </p:spPr>
        </p:cxnSp>
        <p:sp>
          <p:nvSpPr>
            <p:cNvPr id="32" name="Rounded Rectangle 31"/>
            <p:cNvSpPr/>
            <p:nvPr/>
          </p:nvSpPr>
          <p:spPr>
            <a:xfrm>
              <a:off x="3033340" y="1828800"/>
              <a:ext cx="1447800" cy="914400"/>
            </a:xfrm>
            <a:prstGeom prst="roundRect">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Brokerage</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33" name="Rounded Rectangle 32"/>
            <p:cNvSpPr/>
            <p:nvPr/>
          </p:nvSpPr>
          <p:spPr>
            <a:xfrm>
              <a:off x="3185740" y="1981200"/>
              <a:ext cx="1447800" cy="914400"/>
            </a:xfrm>
            <a:prstGeom prst="roundRect">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Brokerage</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34" name="Rounded Rectangle 33"/>
            <p:cNvSpPr/>
            <p:nvPr/>
          </p:nvSpPr>
          <p:spPr>
            <a:xfrm>
              <a:off x="3338140" y="2133600"/>
              <a:ext cx="1447800" cy="914400"/>
            </a:xfrm>
            <a:prstGeom prst="roundRect">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Brokerage</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35" name="Rounded Rectangle 34"/>
            <p:cNvSpPr/>
            <p:nvPr/>
          </p:nvSpPr>
          <p:spPr>
            <a:xfrm>
              <a:off x="3490540" y="2286000"/>
              <a:ext cx="1447800" cy="914400"/>
            </a:xfrm>
            <a:prstGeom prst="roundRect">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Brokerage</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36" name="Rounded Rectangle 35"/>
            <p:cNvSpPr/>
            <p:nvPr/>
          </p:nvSpPr>
          <p:spPr>
            <a:xfrm>
              <a:off x="3642940" y="2438400"/>
              <a:ext cx="1447800" cy="914400"/>
            </a:xfrm>
            <a:prstGeom prst="roundRect">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Brokerage</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37" name="Rounded Rectangle 36"/>
            <p:cNvSpPr/>
            <p:nvPr/>
          </p:nvSpPr>
          <p:spPr>
            <a:xfrm>
              <a:off x="3795340" y="2590800"/>
              <a:ext cx="1447800" cy="914400"/>
            </a:xfrm>
            <a:prstGeom prst="roundRect">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Brokerages</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cxnSp>
          <p:nvCxnSpPr>
            <p:cNvPr id="38" name="Straight Arrow Connector 37"/>
            <p:cNvCxnSpPr/>
            <p:nvPr/>
          </p:nvCxnSpPr>
          <p:spPr>
            <a:xfrm>
              <a:off x="2870682" y="1219200"/>
              <a:ext cx="1263168" cy="1239716"/>
            </a:xfrm>
            <a:prstGeom prst="straightConnector1">
              <a:avLst/>
            </a:prstGeom>
            <a:noFill/>
            <a:ln w="28575" cap="flat" cmpd="sng" algn="ctr">
              <a:solidFill>
                <a:srgbClr xmlns:mc="http://schemas.openxmlformats.org/markup-compatibility/2006" xmlns:a14="http://schemas.microsoft.com/office/drawing/2010/main" val="4F81BD" mc:Ignorable="">
                  <a:shade val="95000"/>
                  <a:satMod val="105000"/>
                </a:srgbClr>
              </a:solidFill>
              <a:prstDash val="solid"/>
              <a:tailEnd type="arrow"/>
            </a:ln>
            <a:effectLst/>
          </p:spPr>
        </p:cxnSp>
        <p:cxnSp>
          <p:nvCxnSpPr>
            <p:cNvPr id="39" name="Straight Arrow Connector 38"/>
            <p:cNvCxnSpPr/>
            <p:nvPr/>
          </p:nvCxnSpPr>
          <p:spPr>
            <a:xfrm>
              <a:off x="3244355" y="1143000"/>
              <a:ext cx="889495" cy="817685"/>
            </a:xfrm>
            <a:prstGeom prst="straightConnector1">
              <a:avLst/>
            </a:prstGeom>
            <a:noFill/>
            <a:ln w="28575" cap="flat" cmpd="sng" algn="ctr">
              <a:solidFill>
                <a:srgbClr xmlns:mc="http://schemas.openxmlformats.org/markup-compatibility/2006" xmlns:a14="http://schemas.microsoft.com/office/drawing/2010/main" val="4F81BD" mc:Ignorable="">
                  <a:shade val="95000"/>
                  <a:satMod val="105000"/>
                </a:srgbClr>
              </a:solidFill>
              <a:prstDash val="solid"/>
              <a:tailEnd type="arrow"/>
            </a:ln>
            <a:effectLst/>
          </p:spPr>
        </p:cxnSp>
        <p:cxnSp>
          <p:nvCxnSpPr>
            <p:cNvPr id="40" name="Straight Arrow Connector 39"/>
            <p:cNvCxnSpPr/>
            <p:nvPr/>
          </p:nvCxnSpPr>
          <p:spPr>
            <a:xfrm>
              <a:off x="3193067" y="1219200"/>
              <a:ext cx="940783" cy="899747"/>
            </a:xfrm>
            <a:prstGeom prst="straightConnector1">
              <a:avLst/>
            </a:prstGeom>
            <a:noFill/>
            <a:ln w="28575" cap="flat" cmpd="sng" algn="ctr">
              <a:solidFill>
                <a:srgbClr xmlns:mc="http://schemas.openxmlformats.org/markup-compatibility/2006" xmlns:a14="http://schemas.microsoft.com/office/drawing/2010/main" val="4F81BD" mc:Ignorable="">
                  <a:shade val="95000"/>
                  <a:satMod val="105000"/>
                </a:srgbClr>
              </a:solidFill>
              <a:prstDash val="solid"/>
              <a:tailEnd type="arrow"/>
            </a:ln>
            <a:effectLst/>
          </p:spPr>
        </p:cxnSp>
        <p:cxnSp>
          <p:nvCxnSpPr>
            <p:cNvPr id="41" name="Straight Arrow Connector 40"/>
            <p:cNvCxnSpPr/>
            <p:nvPr/>
          </p:nvCxnSpPr>
          <p:spPr>
            <a:xfrm>
              <a:off x="3471490" y="1201616"/>
              <a:ext cx="662360" cy="609600"/>
            </a:xfrm>
            <a:prstGeom prst="straightConnector1">
              <a:avLst/>
            </a:prstGeom>
            <a:noFill/>
            <a:ln w="28575" cap="flat" cmpd="sng" algn="ctr">
              <a:solidFill>
                <a:srgbClr xmlns:mc="http://schemas.openxmlformats.org/markup-compatibility/2006" xmlns:a14="http://schemas.microsoft.com/office/drawing/2010/main" val="4F81BD" mc:Ignorable="">
                  <a:shade val="95000"/>
                  <a:satMod val="105000"/>
                </a:srgbClr>
              </a:solidFill>
              <a:prstDash val="solid"/>
              <a:tailEnd type="arrow"/>
            </a:ln>
            <a:effectLst/>
          </p:spPr>
        </p:cxnSp>
        <p:cxnSp>
          <p:nvCxnSpPr>
            <p:cNvPr id="42" name="Straight Arrow Connector 41"/>
            <p:cNvCxnSpPr/>
            <p:nvPr/>
          </p:nvCxnSpPr>
          <p:spPr>
            <a:xfrm>
              <a:off x="3046207" y="1230351"/>
              <a:ext cx="1065341" cy="1049216"/>
            </a:xfrm>
            <a:prstGeom prst="straightConnector1">
              <a:avLst/>
            </a:prstGeom>
            <a:noFill/>
            <a:ln w="28575" cap="flat" cmpd="sng" algn="ctr">
              <a:solidFill>
                <a:srgbClr xmlns:mc="http://schemas.openxmlformats.org/markup-compatibility/2006" xmlns:a14="http://schemas.microsoft.com/office/drawing/2010/main" val="4F81BD" mc:Ignorable="">
                  <a:shade val="95000"/>
                  <a:satMod val="105000"/>
                </a:srgbClr>
              </a:solidFill>
              <a:prstDash val="solid"/>
              <a:tailEnd type="arrow"/>
            </a:ln>
            <a:effectLst/>
          </p:spPr>
        </p:cxnSp>
        <p:cxnSp>
          <p:nvCxnSpPr>
            <p:cNvPr id="43" name="Straight Arrow Connector 42"/>
            <p:cNvCxnSpPr/>
            <p:nvPr/>
          </p:nvCxnSpPr>
          <p:spPr>
            <a:xfrm>
              <a:off x="2667000" y="1201616"/>
              <a:ext cx="1466850" cy="1447800"/>
            </a:xfrm>
            <a:prstGeom prst="straightConnector1">
              <a:avLst/>
            </a:prstGeom>
            <a:noFill/>
            <a:ln w="28575" cap="flat" cmpd="sng" algn="ctr">
              <a:solidFill>
                <a:srgbClr xmlns:mc="http://schemas.openxmlformats.org/markup-compatibility/2006" xmlns:a14="http://schemas.microsoft.com/office/drawing/2010/main" val="4F81BD" mc:Ignorable="">
                  <a:shade val="95000"/>
                  <a:satMod val="105000"/>
                </a:srgbClr>
              </a:solidFill>
              <a:prstDash val="solid"/>
              <a:tailEnd type="arrow"/>
            </a:ln>
            <a:effectLst/>
          </p:spPr>
        </p:cxnSp>
        <p:sp>
          <p:nvSpPr>
            <p:cNvPr id="44" name="Rounded Rectangle 43"/>
            <p:cNvSpPr/>
            <p:nvPr/>
          </p:nvSpPr>
          <p:spPr>
            <a:xfrm>
              <a:off x="2057400" y="457200"/>
              <a:ext cx="1676400" cy="914400"/>
            </a:xfrm>
            <a:prstGeom prst="roundRect">
              <a:avLst/>
            </a:prstGeom>
            <a:gradFill rotWithShape="1">
              <a:gsLst>
                <a:gs pos="0">
                  <a:srgbClr xmlns:mc="http://schemas.openxmlformats.org/markup-compatibility/2006" xmlns:a14="http://schemas.microsoft.com/office/drawing/2010/main" val="4BACC6" mc:Ignorable="">
                    <a:shade val="51000"/>
                    <a:satMod val="130000"/>
                  </a:srgbClr>
                </a:gs>
                <a:gs pos="80000">
                  <a:srgbClr xmlns:mc="http://schemas.openxmlformats.org/markup-compatibility/2006" xmlns:a14="http://schemas.microsoft.com/office/drawing/2010/main" val="4BACC6" mc:Ignorable="">
                    <a:shade val="93000"/>
                    <a:satMod val="130000"/>
                  </a:srgbClr>
                </a:gs>
                <a:gs pos="100000">
                  <a:srgbClr xmlns:mc="http://schemas.openxmlformats.org/markup-compatibility/2006" xmlns:a14="http://schemas.microsoft.com/office/drawing/2010/main" val="4BACC6"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Lender</a:t>
              </a:r>
              <a:b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Asset </a:t>
              </a:r>
              <a:r>
                <a:rPr kumimoji="0" lang="en-US" sz="1800" b="0" i="0" u="none" strike="noStrike" kern="0" cap="none" spc="0" normalizeH="0" baseline="0" noProof="0" dirty="0" err="1" smtClean="0">
                  <a:ln>
                    <a:noFill/>
                  </a:ln>
                  <a:solidFill>
                    <a:sysClr val="window" lastClr="FFFFFF"/>
                  </a:solidFill>
                  <a:effectLst/>
                  <a:uLnTx/>
                  <a:uFillTx/>
                  <a:latin typeface="Calibri"/>
                  <a:ea typeface="+mn-ea"/>
                  <a:cs typeface="+mn-cs"/>
                </a:rPr>
                <a:t>Mgmt</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45" name="TextBox 44"/>
            <p:cNvSpPr txBox="1"/>
            <p:nvPr/>
          </p:nvSpPr>
          <p:spPr>
            <a:xfrm>
              <a:off x="6468923" y="3581400"/>
              <a:ext cx="2141677" cy="73866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rPr>
                <a:t>Listing Agents are specially</a:t>
              </a:r>
              <a:br>
                <a:rPr kumimoji="0" lang="en-US" sz="1400" b="0" i="0" u="none" strike="noStrike" kern="0" cap="none" spc="0" normalizeH="0" baseline="0" noProof="0" dirty="0" smtClean="0">
                  <a:ln>
                    <a:noFill/>
                  </a:ln>
                  <a:solidFill>
                    <a:sysClr val="windowText" lastClr="000000"/>
                  </a:solidFill>
                  <a:effectLst/>
                  <a:uLnTx/>
                  <a:uFillTx/>
                </a:rPr>
              </a:br>
              <a:r>
                <a:rPr kumimoji="0" lang="en-US" sz="1400" b="0" i="0" u="none" strike="noStrike" kern="0" cap="none" spc="0" normalizeH="0" baseline="0" noProof="0" dirty="0" smtClean="0">
                  <a:ln>
                    <a:noFill/>
                  </a:ln>
                  <a:solidFill>
                    <a:sysClr val="windowText" lastClr="000000"/>
                  </a:solidFill>
                  <a:effectLst/>
                  <a:uLnTx/>
                  <a:uFillTx/>
                </a:rPr>
                <a:t>trained for REO Properties</a:t>
              </a:r>
              <a:br>
                <a:rPr kumimoji="0" lang="en-US" sz="1400" b="0" i="0" u="none" strike="noStrike" kern="0" cap="none" spc="0" normalizeH="0" baseline="0" noProof="0" dirty="0" smtClean="0">
                  <a:ln>
                    <a:noFill/>
                  </a:ln>
                  <a:solidFill>
                    <a:sysClr val="windowText" lastClr="000000"/>
                  </a:solidFill>
                  <a:effectLst/>
                  <a:uLnTx/>
                  <a:uFillTx/>
                </a:rPr>
              </a:br>
              <a:r>
                <a:rPr kumimoji="0" lang="en-US" sz="1400" b="0" i="0" u="none" strike="noStrike" kern="0" cap="none" spc="0" normalizeH="0" baseline="0" noProof="0" dirty="0" smtClean="0">
                  <a:ln>
                    <a:noFill/>
                  </a:ln>
                  <a:solidFill>
                    <a:sysClr val="windowText" lastClr="000000"/>
                  </a:solidFill>
                  <a:effectLst/>
                  <a:uLnTx/>
                  <a:uFillTx/>
                </a:rPr>
                <a:t>Work with Asset Managers</a:t>
              </a:r>
              <a:endParaRPr kumimoji="0" lang="en-US" sz="1400" b="0" i="0" u="none" strike="noStrike" kern="0" cap="none" spc="0" normalizeH="0" baseline="0" noProof="0" dirty="0">
                <a:ln>
                  <a:noFill/>
                </a:ln>
                <a:solidFill>
                  <a:sysClr val="windowText" lastClr="000000"/>
                </a:solidFill>
                <a:effectLst/>
                <a:uLnTx/>
                <a:uFillTx/>
              </a:endParaRPr>
            </a:p>
          </p:txBody>
        </p:sp>
        <p:sp>
          <p:nvSpPr>
            <p:cNvPr id="46" name="TextBox 45"/>
            <p:cNvSpPr txBox="1"/>
            <p:nvPr/>
          </p:nvSpPr>
          <p:spPr>
            <a:xfrm>
              <a:off x="6348067" y="4648200"/>
              <a:ext cx="2586157"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rPr>
                <a:t>Short Sale certified Retail agents </a:t>
              </a:r>
              <a:br>
                <a:rPr kumimoji="0" lang="en-US" sz="1400" b="0" i="0" u="none" strike="noStrike" kern="0" cap="none" spc="0" normalizeH="0" baseline="0" noProof="0" dirty="0" smtClean="0">
                  <a:ln>
                    <a:noFill/>
                  </a:ln>
                  <a:solidFill>
                    <a:sysClr val="windowText" lastClr="000000"/>
                  </a:solidFill>
                  <a:effectLst/>
                  <a:uLnTx/>
                  <a:uFillTx/>
                </a:rPr>
              </a:br>
              <a:r>
                <a:rPr kumimoji="0" lang="en-US" sz="1400" b="0" i="0" u="none" strike="noStrike" kern="0" cap="none" spc="0" normalizeH="0" baseline="0" noProof="0" dirty="0" smtClean="0">
                  <a:ln>
                    <a:noFill/>
                  </a:ln>
                  <a:solidFill>
                    <a:sysClr val="windowText" lastClr="000000"/>
                  </a:solidFill>
                  <a:effectLst/>
                  <a:uLnTx/>
                  <a:uFillTx/>
                </a:rPr>
                <a:t>Work directly with consumers</a:t>
              </a:r>
              <a:endParaRPr kumimoji="0" lang="en-US" sz="1400" b="0" i="0" u="none" strike="noStrike" kern="0" cap="none" spc="0" normalizeH="0" baseline="0" noProof="0" dirty="0">
                <a:ln>
                  <a:noFill/>
                </a:ln>
                <a:solidFill>
                  <a:sysClr val="windowText" lastClr="000000"/>
                </a:solidFill>
                <a:effectLst/>
                <a:uLnTx/>
                <a:uFillTx/>
              </a:endParaRPr>
            </a:p>
          </p:txBody>
        </p:sp>
        <p:sp>
          <p:nvSpPr>
            <p:cNvPr id="47" name="TextBox 46"/>
            <p:cNvSpPr txBox="1"/>
            <p:nvPr/>
          </p:nvSpPr>
          <p:spPr>
            <a:xfrm>
              <a:off x="4003639" y="552548"/>
              <a:ext cx="2872133" cy="738663"/>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rPr>
                <a:t>Asset Managers work closely</a:t>
              </a:r>
              <a:br>
                <a:rPr kumimoji="0" lang="en-US" sz="1400" b="0" i="0" u="none" strike="noStrike" kern="0" cap="none" spc="0" normalizeH="0" baseline="0" noProof="0" dirty="0" smtClean="0">
                  <a:ln>
                    <a:noFill/>
                  </a:ln>
                  <a:solidFill>
                    <a:sysClr val="windowText" lastClr="000000"/>
                  </a:solidFill>
                  <a:effectLst/>
                  <a:uLnTx/>
                  <a:uFillTx/>
                </a:rPr>
              </a:br>
              <a:r>
                <a:rPr kumimoji="0" lang="en-US" sz="1400" b="0" i="0" u="none" strike="noStrike" kern="0" cap="none" spc="0" normalizeH="0" baseline="0" noProof="0" dirty="0" smtClean="0">
                  <a:ln>
                    <a:noFill/>
                  </a:ln>
                  <a:solidFill>
                    <a:sysClr val="windowText" lastClr="000000"/>
                  </a:solidFill>
                  <a:effectLst/>
                  <a:uLnTx/>
                  <a:uFillTx/>
                </a:rPr>
                <a:t>with one Project Manager at each </a:t>
              </a:r>
              <a:br>
                <a:rPr kumimoji="0" lang="en-US" sz="1400" b="0" i="0" u="none" strike="noStrike" kern="0" cap="none" spc="0" normalizeH="0" baseline="0" noProof="0" dirty="0" smtClean="0">
                  <a:ln>
                    <a:noFill/>
                  </a:ln>
                  <a:solidFill>
                    <a:sysClr val="windowText" lastClr="000000"/>
                  </a:solidFill>
                  <a:effectLst/>
                  <a:uLnTx/>
                  <a:uFillTx/>
                </a:rPr>
              </a:br>
              <a:r>
                <a:rPr kumimoji="0" lang="en-US" sz="1400" b="0" i="0" u="none" strike="noStrike" kern="0" cap="none" spc="0" normalizeH="0" baseline="0" noProof="0" dirty="0" smtClean="0">
                  <a:ln>
                    <a:noFill/>
                  </a:ln>
                  <a:solidFill>
                    <a:sysClr val="windowText" lastClr="000000"/>
                  </a:solidFill>
                  <a:effectLst/>
                  <a:uLnTx/>
                  <a:uFillTx/>
                </a:rPr>
                <a:t>Brokerage, who manages the agents</a:t>
              </a:r>
            </a:p>
          </p:txBody>
        </p:sp>
        <p:sp>
          <p:nvSpPr>
            <p:cNvPr id="48" name="TextBox 47"/>
            <p:cNvSpPr txBox="1"/>
            <p:nvPr/>
          </p:nvSpPr>
          <p:spPr>
            <a:xfrm>
              <a:off x="1253787" y="5410200"/>
              <a:ext cx="7064306" cy="73866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rPr>
                <a:t>Loan Officers are paired with local buyer-side agents</a:t>
              </a:r>
              <a:br>
                <a:rPr kumimoji="0" lang="en-US" sz="1400" b="0" i="0" u="none" strike="noStrike" kern="0" cap="none" spc="0" normalizeH="0" baseline="0" noProof="0" dirty="0" smtClean="0">
                  <a:ln>
                    <a:noFill/>
                  </a:ln>
                  <a:solidFill>
                    <a:sysClr val="windowText" lastClr="000000"/>
                  </a:solidFill>
                  <a:effectLst/>
                  <a:uLnTx/>
                  <a:uFillTx/>
                </a:rPr>
              </a:br>
              <a:r>
                <a:rPr kumimoji="0" lang="en-US" sz="1400" b="0" i="0" u="none" strike="noStrike" kern="0" cap="none" spc="0" normalizeH="0" baseline="0" noProof="0" dirty="0" smtClean="0">
                  <a:ln>
                    <a:noFill/>
                  </a:ln>
                  <a:solidFill>
                    <a:sysClr val="windowText" lastClr="000000"/>
                  </a:solidFill>
                  <a:effectLst/>
                  <a:uLnTx/>
                  <a:uFillTx/>
                </a:rPr>
                <a:t>ALL prospects from sign calls are pre-qualified with Loan Officers early in home-buying process</a:t>
              </a:r>
              <a:br>
                <a:rPr kumimoji="0" lang="en-US" sz="1400" b="0" i="0" u="none" strike="noStrike" kern="0" cap="none" spc="0" normalizeH="0" baseline="0" noProof="0" dirty="0" smtClean="0">
                  <a:ln>
                    <a:noFill/>
                  </a:ln>
                  <a:solidFill>
                    <a:sysClr val="windowText" lastClr="000000"/>
                  </a:solidFill>
                  <a:effectLst/>
                  <a:uLnTx/>
                  <a:uFillTx/>
                </a:rPr>
              </a:br>
              <a:r>
                <a:rPr kumimoji="0" lang="en-US" sz="1400" b="0" i="0" u="none" strike="noStrike" kern="0" cap="none" spc="0" normalizeH="0" baseline="0" noProof="0" dirty="0" smtClean="0">
                  <a:ln>
                    <a:noFill/>
                  </a:ln>
                  <a:solidFill>
                    <a:sysClr val="windowText" lastClr="000000"/>
                  </a:solidFill>
                  <a:effectLst/>
                  <a:uLnTx/>
                  <a:uFillTx/>
                </a:rPr>
                <a:t>Prospects are contacted monthly by both Loan Officer and buyer-side agent</a:t>
              </a:r>
              <a:endParaRPr kumimoji="0" lang="en-US" sz="1400" b="0" i="0" u="none" strike="noStrike" kern="0" cap="none" spc="0" normalizeH="0" baseline="0" noProof="0" dirty="0">
                <a:ln>
                  <a:noFill/>
                </a:ln>
                <a:solidFill>
                  <a:sysClr val="windowText" lastClr="000000"/>
                </a:solidFill>
                <a:effectLst/>
                <a:uLnTx/>
                <a:uFillTx/>
              </a:endParaRPr>
            </a:p>
          </p:txBody>
        </p:sp>
        <p:pic>
          <p:nvPicPr>
            <p:cNvPr id="49" name="Picture 2" descr="C:\Users\Sherry\AppData\Local\Microsoft\Windows\Temporary Internet Files\Content.IE5\YREI0PBD\MC910217016[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45847" y="1754035"/>
              <a:ext cx="1043897" cy="1141565"/>
            </a:xfrm>
            <a:prstGeom prst="rect">
              <a:avLst/>
            </a:prstGeom>
            <a:noFill/>
            <a:extLst>
              <a:ext uri="{909E8E84-426E-40DD-AFC4-6F175D3DCCD1}">
                <a14:hiddenFill xmlns:a14="http://schemas.microsoft.com/office/drawing/2010/main">
                  <a:solidFill>
                    <a:srgbClr xmlns:mc="http://schemas.openxmlformats.org/markup-compatibility/2006" val="FFFFFF" mc:Ignorable=""/>
                  </a:solidFill>
                </a14:hiddenFill>
              </a:ext>
            </a:extLst>
          </p:spPr>
        </p:pic>
        <p:sp>
          <p:nvSpPr>
            <p:cNvPr id="50" name="TextBox 49"/>
            <p:cNvSpPr txBox="1"/>
            <p:nvPr/>
          </p:nvSpPr>
          <p:spPr>
            <a:xfrm>
              <a:off x="5268902" y="1795347"/>
              <a:ext cx="2181623" cy="1169551"/>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rPr>
                <a:t>All listing signs have 800#</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rPr>
                <a:t>Inbound calls to Call Center</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rPr>
                <a:t>Appointments made</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rPr>
                <a:t>Passed to Retail buyer-side</a:t>
              </a:r>
              <a:br>
                <a:rPr kumimoji="0" lang="en-US" sz="1400" b="0" i="0" u="none" strike="noStrike" kern="0" cap="none" spc="0" normalizeH="0" baseline="0" noProof="0" dirty="0" smtClean="0">
                  <a:ln>
                    <a:noFill/>
                  </a:ln>
                  <a:solidFill>
                    <a:sysClr val="windowText" lastClr="000000"/>
                  </a:solidFill>
                  <a:effectLst/>
                  <a:uLnTx/>
                  <a:uFillTx/>
                </a:rPr>
              </a:br>
              <a:r>
                <a:rPr kumimoji="0" lang="en-US" sz="1400" b="0" i="0" u="none" strike="noStrike" kern="0" cap="none" spc="0" normalizeH="0" baseline="0" noProof="0" dirty="0" smtClean="0">
                  <a:ln>
                    <a:noFill/>
                  </a:ln>
                  <a:solidFill>
                    <a:sysClr val="windowText" lastClr="000000"/>
                  </a:solidFill>
                  <a:effectLst/>
                  <a:uLnTx/>
                  <a:uFillTx/>
                </a:rPr>
                <a:t>   Agents &amp; Loan Officers</a:t>
              </a:r>
              <a:endParaRPr kumimoji="0" lang="en-US" sz="1400" b="0" i="0" u="none" strike="noStrike" kern="0" cap="none" spc="0" normalizeH="0" baseline="0" noProof="0" dirty="0">
                <a:ln>
                  <a:noFill/>
                </a:ln>
                <a:solidFill>
                  <a:sysClr val="windowText" lastClr="000000"/>
                </a:solidFill>
                <a:effectLst/>
                <a:uLnTx/>
                <a:uFillTx/>
              </a:endParaRPr>
            </a:p>
          </p:txBody>
        </p:sp>
        <p:cxnSp>
          <p:nvCxnSpPr>
            <p:cNvPr id="51" name="Straight Arrow Connector 50"/>
            <p:cNvCxnSpPr>
              <a:endCxn id="25" idx="7"/>
            </p:cNvCxnSpPr>
            <p:nvPr/>
          </p:nvCxnSpPr>
          <p:spPr>
            <a:xfrm flipH="1">
              <a:off x="6080448" y="2895600"/>
              <a:ext cx="701352" cy="1776833"/>
            </a:xfrm>
            <a:prstGeom prst="straightConnector1">
              <a:avLst/>
            </a:prstGeom>
            <a:noFill/>
            <a:ln w="28575" cap="flat" cmpd="sng" algn="ctr">
              <a:solidFill>
                <a:srgbClr xmlns:mc="http://schemas.openxmlformats.org/markup-compatibility/2006" xmlns:a14="http://schemas.microsoft.com/office/drawing/2010/main" val="4F81BD" mc:Ignorable="">
                  <a:shade val="95000"/>
                  <a:satMod val="105000"/>
                </a:srgbClr>
              </a:solidFill>
              <a:prstDash val="solid"/>
              <a:tailEnd type="arrow"/>
            </a:ln>
            <a:effectLst/>
          </p:spPr>
        </p:cxnSp>
        <p:sp>
          <p:nvSpPr>
            <p:cNvPr id="52" name="Rounded Rectangle 51"/>
            <p:cNvSpPr/>
            <p:nvPr/>
          </p:nvSpPr>
          <p:spPr>
            <a:xfrm>
              <a:off x="959005" y="2897459"/>
              <a:ext cx="1447800" cy="914400"/>
            </a:xfrm>
            <a:prstGeom prst="roundRect">
              <a:avLst/>
            </a:prstGeom>
            <a:gradFill rotWithShape="1">
              <a:gsLst>
                <a:gs pos="0">
                  <a:srgbClr xmlns:mc="http://schemas.openxmlformats.org/markup-compatibility/2006" xmlns:a14="http://schemas.microsoft.com/office/drawing/2010/main" val="4BACC6" mc:Ignorable="">
                    <a:shade val="51000"/>
                    <a:satMod val="130000"/>
                  </a:srgbClr>
                </a:gs>
                <a:gs pos="80000">
                  <a:srgbClr xmlns:mc="http://schemas.openxmlformats.org/markup-compatibility/2006" xmlns:a14="http://schemas.microsoft.com/office/drawing/2010/main" val="4BACC6" mc:Ignorable="">
                    <a:shade val="93000"/>
                    <a:satMod val="130000"/>
                  </a:srgbClr>
                </a:gs>
                <a:gs pos="100000">
                  <a:srgbClr xmlns:mc="http://schemas.openxmlformats.org/markup-compatibility/2006" xmlns:a14="http://schemas.microsoft.com/office/drawing/2010/main" val="4BACC6"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Mortgage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Division</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53" name="TextBox 52"/>
            <p:cNvSpPr txBox="1"/>
            <p:nvPr/>
          </p:nvSpPr>
          <p:spPr>
            <a:xfrm>
              <a:off x="716888" y="1302267"/>
              <a:ext cx="2153795" cy="124649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rPr>
                <a:t>Loan Origination:</a:t>
              </a:r>
              <a:br>
                <a:rPr kumimoji="0" lang="en-US" sz="1400" b="0" i="0" u="none" strike="noStrike" kern="0" cap="none" spc="0" normalizeH="0" baseline="0" noProof="0" dirty="0" smtClean="0">
                  <a:ln>
                    <a:noFill/>
                  </a:ln>
                  <a:solidFill>
                    <a:sysClr val="windowText" lastClr="000000"/>
                  </a:solidFill>
                  <a:effectLst/>
                  <a:uLnTx/>
                  <a:uFillTx/>
                </a:rPr>
              </a:br>
              <a:r>
                <a:rPr kumimoji="0" lang="en-US" sz="1400" b="0" i="0" u="none" strike="noStrike" kern="0" cap="none" spc="0" normalizeH="0" baseline="0" noProof="0" dirty="0" smtClean="0">
                  <a:ln>
                    <a:noFill/>
                  </a:ln>
                  <a:solidFill>
                    <a:sysClr val="windowText" lastClr="000000"/>
                  </a:solidFill>
                  <a:effectLst/>
                  <a:uLnTx/>
                  <a:uFillTx/>
                </a:rPr>
                <a:t>Pre-qualifies any buyers</a:t>
              </a:r>
              <a:br>
                <a:rPr kumimoji="0" lang="en-US" sz="1400" b="0" i="0" u="none" strike="noStrike" kern="0" cap="none" spc="0" normalizeH="0" baseline="0" noProof="0" dirty="0" smtClean="0">
                  <a:ln>
                    <a:noFill/>
                  </a:ln>
                  <a:solidFill>
                    <a:sysClr val="windowText" lastClr="000000"/>
                  </a:solidFill>
                  <a:effectLst/>
                  <a:uLnTx/>
                  <a:uFillTx/>
                </a:rPr>
              </a:br>
              <a:r>
                <a:rPr kumimoji="0" lang="en-US" sz="1400" b="0" i="0" u="none" strike="noStrike" kern="0" cap="none" spc="0" normalizeH="0" baseline="0" noProof="0" dirty="0" smtClean="0">
                  <a:ln>
                    <a:noFill/>
                  </a:ln>
                  <a:solidFill>
                    <a:sysClr val="windowText" lastClr="000000"/>
                  </a:solidFill>
                  <a:effectLst/>
                  <a:uLnTx/>
                  <a:uFillTx/>
                </a:rPr>
                <a:t>for lender-listed properties</a:t>
              </a:r>
              <a:br>
                <a:rPr kumimoji="0" lang="en-US" sz="1400" b="0" i="0" u="none" strike="noStrike" kern="0" cap="none" spc="0" normalizeH="0" baseline="0" noProof="0" dirty="0" smtClean="0">
                  <a:ln>
                    <a:noFill/>
                  </a:ln>
                  <a:solidFill>
                    <a:sysClr val="windowText" lastClr="000000"/>
                  </a:solidFill>
                  <a:effectLst/>
                  <a:uLnTx/>
                  <a:uFillTx/>
                </a:rPr>
              </a:br>
              <a:endParaRPr kumimoji="0" lang="en-US" sz="500" b="0" i="0" u="none" strike="noStrike" kern="0" cap="none" spc="0" normalizeH="0" baseline="0" noProof="0" dirty="0" smtClean="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rPr>
                <a:t>Captures loans from</a:t>
              </a:r>
              <a:br>
                <a:rPr kumimoji="0" lang="en-US" sz="1400" b="0" i="0" u="none" strike="noStrike" kern="0" cap="none" spc="0" normalizeH="0" baseline="0" noProof="0" dirty="0" smtClean="0">
                  <a:ln>
                    <a:noFill/>
                  </a:ln>
                  <a:solidFill>
                    <a:sysClr val="windowText" lastClr="000000"/>
                  </a:solidFill>
                  <a:effectLst/>
                  <a:uLnTx/>
                  <a:uFillTx/>
                </a:rPr>
              </a:br>
              <a:r>
                <a:rPr kumimoji="0" lang="en-US" sz="1400" b="0" i="0" u="none" strike="noStrike" kern="0" cap="none" spc="0" normalizeH="0" baseline="0" noProof="0" dirty="0" smtClean="0">
                  <a:ln>
                    <a:noFill/>
                  </a:ln>
                  <a:solidFill>
                    <a:sysClr val="windowText" lastClr="000000"/>
                  </a:solidFill>
                  <a:effectLst/>
                  <a:uLnTx/>
                  <a:uFillTx/>
                </a:rPr>
                <a:t>inbound callers as well</a:t>
              </a:r>
              <a:endParaRPr kumimoji="0" lang="en-US" sz="1400" b="0" i="0" u="none" strike="noStrike" kern="0" cap="none" spc="0" normalizeH="0" baseline="0" noProof="0" dirty="0">
                <a:ln>
                  <a:noFill/>
                </a:ln>
                <a:solidFill>
                  <a:sysClr val="windowText" lastClr="000000"/>
                </a:solidFill>
                <a:effectLst/>
                <a:uLnTx/>
                <a:uFillTx/>
              </a:endParaRPr>
            </a:p>
          </p:txBody>
        </p:sp>
      </p:grpSp>
    </p:spTree>
    <p:extLst>
      <p:ext uri="{BB962C8B-B14F-4D97-AF65-F5344CB8AC3E}">
        <p14:creationId xmlns:p14="http://schemas.microsoft.com/office/powerpoint/2010/main" val="31389081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bwMode="auto"/>
        <p:txBody>
          <a:bodyPr wrap="square" numCol="1" anchorCtr="0" compatLnSpc="1">
            <a:prstTxWarp prst="textNoShape">
              <a:avLst/>
            </a:prstTxWarp>
          </a:bodyPr>
          <a:lstStyle/>
          <a:p>
            <a:pPr eaLnBrk="1" hangingPunct="1"/>
            <a:r>
              <a:rPr lang="en-US" sz="3200" b="1" cap="none" smtClean="0"/>
              <a:t>NATIONAL REAL ESTATE BROKERAGE</a:t>
            </a:r>
            <a:r>
              <a:rPr lang="en-US" sz="3100" cap="none" smtClean="0"/>
              <a:t/>
            </a:r>
            <a:br>
              <a:rPr lang="en-US" sz="3100" cap="none" smtClean="0"/>
            </a:br>
            <a:r>
              <a:rPr lang="en-US" sz="2400" cap="none" smtClean="0"/>
              <a:t>BENEFITS &amp; PROGRAM HIGHLIGHTS</a:t>
            </a:r>
          </a:p>
        </p:txBody>
      </p:sp>
      <p:sp>
        <p:nvSpPr>
          <p:cNvPr id="12291" name="Content Placeholder 2"/>
          <p:cNvSpPr>
            <a:spLocks noGrp="1"/>
          </p:cNvSpPr>
          <p:nvPr>
            <p:ph idx="1"/>
          </p:nvPr>
        </p:nvSpPr>
        <p:spPr>
          <a:xfrm>
            <a:off x="457200" y="1905000"/>
            <a:ext cx="8229600" cy="3962400"/>
          </a:xfrm>
        </p:spPr>
        <p:txBody>
          <a:bodyPr anchor="ctr"/>
          <a:lstStyle/>
          <a:p>
            <a:pPr indent="-342900" eaLnBrk="1" hangingPunct="1">
              <a:spcBef>
                <a:spcPct val="0"/>
              </a:spcBef>
            </a:pPr>
            <a:r>
              <a:rPr lang="en-US" sz="1600" smtClean="0"/>
              <a:t>Leverage large, brand-name, reputable real estate companies with a seasoned agent population</a:t>
            </a:r>
          </a:p>
          <a:p>
            <a:pPr indent="-342900" eaLnBrk="1" hangingPunct="1">
              <a:spcBef>
                <a:spcPct val="0"/>
              </a:spcBef>
            </a:pPr>
            <a:endParaRPr lang="en-US" sz="1600" smtClean="0"/>
          </a:p>
          <a:p>
            <a:pPr indent="-342900" eaLnBrk="1" hangingPunct="1">
              <a:spcBef>
                <a:spcPct val="0"/>
              </a:spcBef>
            </a:pPr>
            <a:r>
              <a:rPr lang="en-US" sz="1600" smtClean="0"/>
              <a:t>National licensed Realtor® field coverage in most major local markets</a:t>
            </a:r>
          </a:p>
          <a:p>
            <a:pPr indent="-342900" eaLnBrk="1" hangingPunct="1">
              <a:spcBef>
                <a:spcPct val="0"/>
              </a:spcBef>
            </a:pPr>
            <a:endParaRPr lang="en-US" sz="1600" smtClean="0"/>
          </a:p>
          <a:p>
            <a:pPr indent="-342900" eaLnBrk="1" hangingPunct="1">
              <a:spcBef>
                <a:spcPct val="0"/>
              </a:spcBef>
            </a:pPr>
            <a:r>
              <a:rPr lang="en-US" sz="1600" smtClean="0"/>
              <a:t>Proven success in Short Sales, REO and RELO channels</a:t>
            </a:r>
          </a:p>
          <a:p>
            <a:pPr indent="-342900" eaLnBrk="1" hangingPunct="1">
              <a:spcBef>
                <a:spcPct val="0"/>
              </a:spcBef>
              <a:buFont typeface="Arial" charset="0"/>
              <a:buNone/>
            </a:pPr>
            <a:endParaRPr lang="en-US" sz="1600" smtClean="0"/>
          </a:p>
          <a:p>
            <a:pPr indent="-342900" eaLnBrk="1" hangingPunct="1">
              <a:spcBef>
                <a:spcPct val="0"/>
              </a:spcBef>
            </a:pPr>
            <a:r>
              <a:rPr lang="en-US" sz="1600" smtClean="0"/>
              <a:t>Complete agent accountability at the brokerage level vs. competitors managing at the agent level</a:t>
            </a:r>
          </a:p>
          <a:p>
            <a:pPr indent="-342900" eaLnBrk="1" hangingPunct="1">
              <a:spcBef>
                <a:spcPct val="0"/>
              </a:spcBef>
            </a:pPr>
            <a:endParaRPr lang="en-US" sz="1600" smtClean="0"/>
          </a:p>
          <a:p>
            <a:pPr indent="-342900" eaLnBrk="1" hangingPunct="1">
              <a:spcBef>
                <a:spcPct val="0"/>
              </a:spcBef>
            </a:pPr>
            <a:r>
              <a:rPr lang="en-US" sz="1600" smtClean="0"/>
              <a:t>Existing infrastructure immediately capable of handling large and scalable enterprise deal flow</a:t>
            </a:r>
          </a:p>
          <a:p>
            <a:pPr indent="-342900" eaLnBrk="1" hangingPunct="1">
              <a:spcBef>
                <a:spcPct val="0"/>
              </a:spcBef>
              <a:buFont typeface="Arial" charset="0"/>
              <a:buNone/>
            </a:pPr>
            <a:endParaRPr lang="en-US" sz="1600" smtClean="0"/>
          </a:p>
          <a:p>
            <a:pPr indent="-342900" eaLnBrk="1" hangingPunct="1">
              <a:spcBef>
                <a:spcPct val="0"/>
              </a:spcBef>
            </a:pPr>
            <a:r>
              <a:rPr lang="en-US" sz="1600" smtClean="0"/>
              <a:t>Promotes homeowner trust and servicer-client accountability</a:t>
            </a:r>
          </a:p>
          <a:p>
            <a:pPr indent="-342900" eaLnBrk="1" hangingPunct="1">
              <a:spcBef>
                <a:spcPct val="0"/>
              </a:spcBef>
            </a:pPr>
            <a:endParaRPr lang="en-US" sz="1600" smtClean="0"/>
          </a:p>
          <a:p>
            <a:pPr indent="-342900" eaLnBrk="1" hangingPunct="1">
              <a:spcBef>
                <a:spcPct val="0"/>
              </a:spcBef>
            </a:pPr>
            <a:r>
              <a:rPr lang="en-US" sz="1600" smtClean="0"/>
              <a:t>Politically connected to the cities and communities they serve</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2"/>
          <p:cNvSpPr>
            <a:spLocks noGrp="1"/>
          </p:cNvSpPr>
          <p:nvPr>
            <p:ph type="title"/>
          </p:nvPr>
        </p:nvSpPr>
        <p:spPr bwMode="auto"/>
        <p:txBody>
          <a:bodyPr wrap="square" numCol="1" anchorCtr="0" compatLnSpc="1">
            <a:prstTxWarp prst="textNoShape">
              <a:avLst/>
            </a:prstTxWarp>
          </a:bodyPr>
          <a:lstStyle/>
          <a:p>
            <a:pPr eaLnBrk="1" hangingPunct="1"/>
            <a:r>
              <a:rPr lang="en-US" sz="3200" b="1" cap="none" smtClean="0"/>
              <a:t>IN-HOUSE BORROWER OUTREACH</a:t>
            </a:r>
            <a:r>
              <a:rPr lang="en-US" sz="3600" b="1" cap="none" smtClean="0"/>
              <a:t/>
            </a:r>
            <a:br>
              <a:rPr lang="en-US" sz="3600" b="1" cap="none" smtClean="0"/>
            </a:br>
            <a:r>
              <a:rPr lang="en-US" sz="2400" cap="none" smtClean="0"/>
              <a:t>BENEFITS &amp; PROGRAM HIGHLIGHTS (CONT.)</a:t>
            </a:r>
          </a:p>
        </p:txBody>
      </p:sp>
      <p:sp>
        <p:nvSpPr>
          <p:cNvPr id="14339" name="Content Placeholder 3"/>
          <p:cNvSpPr>
            <a:spLocks noGrp="1"/>
          </p:cNvSpPr>
          <p:nvPr>
            <p:ph idx="1"/>
          </p:nvPr>
        </p:nvSpPr>
        <p:spPr>
          <a:xfrm>
            <a:off x="457200" y="1828800"/>
            <a:ext cx="8229600" cy="4602163"/>
          </a:xfrm>
        </p:spPr>
        <p:txBody>
          <a:bodyPr/>
          <a:lstStyle/>
          <a:p>
            <a:pPr indent="-342900" eaLnBrk="1" hangingPunct="1">
              <a:spcBef>
                <a:spcPct val="0"/>
              </a:spcBef>
              <a:buFont typeface="Arial" charset="0"/>
              <a:buNone/>
            </a:pPr>
            <a:endParaRPr lang="en-US" sz="1600" smtClean="0"/>
          </a:p>
          <a:p>
            <a:pPr indent="-342900" eaLnBrk="1" hangingPunct="1">
              <a:spcBef>
                <a:spcPct val="0"/>
              </a:spcBef>
            </a:pPr>
            <a:r>
              <a:rPr lang="en-US" sz="1600" smtClean="0"/>
              <a:t>Leads are automatically re-marketed to other Servicer-Client properties</a:t>
            </a:r>
          </a:p>
          <a:p>
            <a:pPr indent="-342900" eaLnBrk="1" hangingPunct="1">
              <a:spcBef>
                <a:spcPct val="0"/>
              </a:spcBef>
            </a:pPr>
            <a:endParaRPr lang="en-US" sz="1600" smtClean="0"/>
          </a:p>
          <a:p>
            <a:pPr indent="-342900" eaLnBrk="1" hangingPunct="1">
              <a:spcBef>
                <a:spcPct val="0"/>
              </a:spcBef>
            </a:pPr>
            <a:r>
              <a:rPr lang="en-US" sz="1600" smtClean="0"/>
              <a:t>1-800 number dedicated to Servicer-Client </a:t>
            </a:r>
          </a:p>
          <a:p>
            <a:pPr indent="-342900" eaLnBrk="1" hangingPunct="1">
              <a:spcBef>
                <a:spcPct val="0"/>
              </a:spcBef>
            </a:pPr>
            <a:endParaRPr lang="en-US" sz="1600" smtClean="0"/>
          </a:p>
          <a:p>
            <a:pPr indent="-342900" eaLnBrk="1" hangingPunct="1">
              <a:spcBef>
                <a:spcPct val="0"/>
              </a:spcBef>
            </a:pPr>
            <a:r>
              <a:rPr lang="en-US" sz="1600" smtClean="0"/>
              <a:t>All inbound and outbound homeowner and Realtor® calls are captured, logged, and monitored (activity/response) </a:t>
            </a:r>
          </a:p>
          <a:p>
            <a:pPr indent="-342900" eaLnBrk="1" hangingPunct="1">
              <a:spcBef>
                <a:spcPct val="0"/>
              </a:spcBef>
            </a:pPr>
            <a:endParaRPr lang="en-US" sz="1600" smtClean="0"/>
          </a:p>
          <a:p>
            <a:pPr indent="-342900" eaLnBrk="1" hangingPunct="1">
              <a:spcBef>
                <a:spcPct val="0"/>
              </a:spcBef>
            </a:pPr>
            <a:r>
              <a:rPr lang="en-US" sz="1600" smtClean="0"/>
              <a:t>All prospects are qualified per Servicer-Client’s guidelines</a:t>
            </a:r>
          </a:p>
          <a:p>
            <a:pPr indent="-342900" eaLnBrk="1" hangingPunct="1">
              <a:spcBef>
                <a:spcPct val="0"/>
              </a:spcBef>
            </a:pPr>
            <a:endParaRPr lang="en-US" sz="1600" smtClean="0"/>
          </a:p>
          <a:p>
            <a:pPr indent="-342900" eaLnBrk="1" hangingPunct="1">
              <a:spcBef>
                <a:spcPct val="0"/>
              </a:spcBef>
            </a:pPr>
            <a:r>
              <a:rPr lang="en-US" sz="1600" smtClean="0"/>
              <a:t>Protracted buyer incubation, performance tracking and reporting</a:t>
            </a:r>
          </a:p>
          <a:p>
            <a:pPr indent="-342900" eaLnBrk="1" hangingPunct="1">
              <a:spcBef>
                <a:spcPct val="0"/>
              </a:spcBef>
            </a:pPr>
            <a:endParaRPr lang="en-US" sz="1600" smtClean="0"/>
          </a:p>
          <a:p>
            <a:pPr indent="-342900" eaLnBrk="1" hangingPunct="1">
              <a:spcBef>
                <a:spcPct val="0"/>
              </a:spcBef>
            </a:pPr>
            <a:r>
              <a:rPr lang="en-US" sz="1600" smtClean="0"/>
              <a:t>Results are measured down to the street level and data made available to Servicer-clients in real-time </a:t>
            </a:r>
          </a:p>
          <a:p>
            <a:pPr indent="-342900" eaLnBrk="1" hangingPunct="1">
              <a:spcBef>
                <a:spcPct val="0"/>
              </a:spcBef>
              <a:buFont typeface="Arial" charset="0"/>
              <a:buNone/>
            </a:pPr>
            <a:endParaRPr lang="en-US" sz="1600" smtClean="0"/>
          </a:p>
          <a:p>
            <a:pPr indent="-342900" eaLnBrk="1" hangingPunct="1">
              <a:spcBef>
                <a:spcPct val="0"/>
              </a:spcBef>
            </a:pPr>
            <a:r>
              <a:rPr lang="en-US" sz="1600" smtClean="0"/>
              <a:t>Committed to the orderly liquidation of distressed assets</a:t>
            </a:r>
            <a:r>
              <a:rPr lang="en-US" sz="1400" smtClean="0"/>
              <a:t> </a:t>
            </a:r>
          </a:p>
          <a:p>
            <a:pPr indent="-342900" eaLnBrk="1" hangingPunct="1">
              <a:spcBef>
                <a:spcPct val="0"/>
              </a:spcBef>
            </a:pPr>
            <a:endParaRPr lang="en-US" sz="1600" smtClean="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bwMode="auto"/>
        <p:txBody>
          <a:bodyPr wrap="square" numCol="1" anchorCtr="0" compatLnSpc="1">
            <a:prstTxWarp prst="textNoShape">
              <a:avLst/>
            </a:prstTxWarp>
          </a:bodyPr>
          <a:lstStyle/>
          <a:p>
            <a:pPr eaLnBrk="1" hangingPunct="1"/>
            <a:r>
              <a:rPr lang="en-US" sz="3200" b="1" cap="none" dirty="0" smtClean="0"/>
              <a:t>HAFA &amp; TRADTIONAL SHORT SALE</a:t>
            </a:r>
            <a:r>
              <a:rPr lang="en-US" sz="2900" cap="none" dirty="0" smtClean="0"/>
              <a:t/>
            </a:r>
            <a:br>
              <a:rPr lang="en-US" sz="2900" cap="none" dirty="0" smtClean="0"/>
            </a:br>
            <a:r>
              <a:rPr lang="en-US" sz="2400" cap="none" dirty="0" smtClean="0"/>
              <a:t>PROGRAM DETAIL</a:t>
            </a:r>
          </a:p>
        </p:txBody>
      </p:sp>
      <p:sp>
        <p:nvSpPr>
          <p:cNvPr id="15363" name="Content Placeholder 2"/>
          <p:cNvSpPr>
            <a:spLocks noGrp="1"/>
          </p:cNvSpPr>
          <p:nvPr>
            <p:ph idx="1"/>
          </p:nvPr>
        </p:nvSpPr>
        <p:spPr/>
        <p:txBody>
          <a:bodyPr anchor="ctr"/>
          <a:lstStyle/>
          <a:p>
            <a:pPr marL="0" indent="0" defTabSz="365125" eaLnBrk="1" hangingPunct="1">
              <a:spcBef>
                <a:spcPct val="0"/>
              </a:spcBef>
              <a:spcAft>
                <a:spcPts val="1200"/>
              </a:spcAft>
              <a:buFont typeface="Arial" charset="0"/>
              <a:buNone/>
            </a:pPr>
            <a:r>
              <a:rPr lang="en-US" sz="1600" smtClean="0">
                <a:sym typeface="Wingdings 3" pitchFamily="18" charset="2"/>
              </a:rPr>
              <a:t></a:t>
            </a:r>
            <a:r>
              <a:rPr lang="en-US" sz="1600" smtClean="0"/>
              <a:t>Borrower-outreach and file prep solicitation</a:t>
            </a:r>
          </a:p>
          <a:p>
            <a:pPr marL="0" indent="0" defTabSz="365125" eaLnBrk="1" hangingPunct="1">
              <a:spcBef>
                <a:spcPct val="0"/>
              </a:spcBef>
              <a:spcAft>
                <a:spcPts val="1200"/>
              </a:spcAft>
              <a:buFont typeface="Arial" charset="0"/>
              <a:buNone/>
            </a:pPr>
            <a:r>
              <a:rPr lang="en-US" sz="1600" smtClean="0">
                <a:sym typeface="Wingdings 3" pitchFamily="18" charset="2"/>
              </a:rPr>
              <a:t>	</a:t>
            </a:r>
            <a:r>
              <a:rPr lang="en-US" sz="1600" smtClean="0"/>
              <a:t>Document collection and appraisal/title review</a:t>
            </a:r>
          </a:p>
          <a:p>
            <a:pPr marL="0" indent="0" defTabSz="365125" eaLnBrk="1" hangingPunct="1">
              <a:spcBef>
                <a:spcPct val="0"/>
              </a:spcBef>
              <a:spcAft>
                <a:spcPts val="1200"/>
              </a:spcAft>
              <a:buFont typeface="Arial" charset="0"/>
              <a:buNone/>
            </a:pPr>
            <a:r>
              <a:rPr lang="en-US" sz="1600" smtClean="0">
                <a:sym typeface="Wingdings 3" pitchFamily="18" charset="2"/>
              </a:rPr>
              <a:t>		</a:t>
            </a:r>
            <a:r>
              <a:rPr lang="en-US" sz="1600" smtClean="0"/>
              <a:t>Initial borrower/transaction analysis</a:t>
            </a:r>
          </a:p>
          <a:p>
            <a:pPr marL="0" indent="0" defTabSz="365125" eaLnBrk="1" hangingPunct="1">
              <a:spcBef>
                <a:spcPct val="0"/>
              </a:spcBef>
              <a:spcAft>
                <a:spcPts val="1200"/>
              </a:spcAft>
              <a:buFont typeface="Arial" charset="0"/>
              <a:buNone/>
            </a:pPr>
            <a:r>
              <a:rPr lang="en-US" sz="1600" smtClean="0">
                <a:sym typeface="Wingdings 3" pitchFamily="18" charset="2"/>
              </a:rPr>
              <a:t>			</a:t>
            </a:r>
            <a:r>
              <a:rPr lang="en-US" sz="1600" smtClean="0"/>
              <a:t>Negotiation, delegation determination</a:t>
            </a:r>
          </a:p>
          <a:p>
            <a:pPr marL="0" indent="0" defTabSz="365125" eaLnBrk="1" hangingPunct="1">
              <a:spcBef>
                <a:spcPct val="0"/>
              </a:spcBef>
              <a:spcAft>
                <a:spcPts val="1200"/>
              </a:spcAft>
              <a:buFont typeface="Arial" charset="0"/>
              <a:buNone/>
            </a:pPr>
            <a:r>
              <a:rPr lang="en-US" sz="1600" smtClean="0">
                <a:sym typeface="Wingdings 3" pitchFamily="18" charset="2"/>
              </a:rPr>
              <a:t>				</a:t>
            </a:r>
            <a:r>
              <a:rPr lang="en-US" sz="1600" smtClean="0"/>
              <a:t>Perform short-pay-off analysis</a:t>
            </a:r>
          </a:p>
          <a:p>
            <a:pPr marL="0" indent="0" defTabSz="365125" eaLnBrk="1" hangingPunct="1">
              <a:spcBef>
                <a:spcPct val="0"/>
              </a:spcBef>
              <a:spcAft>
                <a:spcPts val="1200"/>
              </a:spcAft>
              <a:buFont typeface="Arial" charset="0"/>
              <a:buNone/>
            </a:pPr>
            <a:r>
              <a:rPr lang="en-US" sz="1600" smtClean="0">
                <a:sym typeface="Wingdings 3" pitchFamily="18" charset="2"/>
              </a:rPr>
              <a:t>					</a:t>
            </a:r>
            <a:r>
              <a:rPr lang="en-US" sz="1600" smtClean="0"/>
              <a:t>Perform cash-for-keys analysis</a:t>
            </a:r>
          </a:p>
          <a:p>
            <a:pPr marL="0" indent="0" defTabSz="365125" eaLnBrk="1" hangingPunct="1">
              <a:spcBef>
                <a:spcPct val="0"/>
              </a:spcBef>
              <a:spcAft>
                <a:spcPts val="1200"/>
              </a:spcAft>
              <a:buFont typeface="Arial" charset="0"/>
              <a:buNone/>
            </a:pPr>
            <a:r>
              <a:rPr lang="en-US" sz="1600" smtClean="0">
                <a:sym typeface="Wingdings 3" pitchFamily="18" charset="2"/>
              </a:rPr>
              <a:t>						</a:t>
            </a:r>
            <a:r>
              <a:rPr lang="en-US" sz="1600" smtClean="0"/>
              <a:t>Finalize SPO terms</a:t>
            </a:r>
          </a:p>
          <a:p>
            <a:pPr marL="0" indent="0" defTabSz="365125" eaLnBrk="1" hangingPunct="1">
              <a:spcBef>
                <a:spcPct val="0"/>
              </a:spcBef>
              <a:spcAft>
                <a:spcPts val="1200"/>
              </a:spcAft>
              <a:buFont typeface="Arial" charset="0"/>
              <a:buNone/>
            </a:pPr>
            <a:r>
              <a:rPr lang="en-US" sz="1600" smtClean="0">
                <a:sym typeface="Wingdings 3" pitchFamily="18" charset="2"/>
              </a:rPr>
              <a:t>							</a:t>
            </a:r>
            <a:r>
              <a:rPr lang="en-US" sz="1600" smtClean="0"/>
              <a:t>Closing</a:t>
            </a:r>
          </a:p>
          <a:p>
            <a:pPr marL="0" indent="0" defTabSz="365125" eaLnBrk="1" hangingPunct="1">
              <a:spcBef>
                <a:spcPct val="0"/>
              </a:spcBef>
              <a:spcAft>
                <a:spcPts val="1200"/>
              </a:spcAft>
              <a:buFont typeface="Arial" charset="0"/>
              <a:buNone/>
            </a:pPr>
            <a:r>
              <a:rPr lang="en-US" sz="1600" smtClean="0">
                <a:sym typeface="Wingdings 3" pitchFamily="18" charset="2"/>
              </a:rPr>
              <a:t>								</a:t>
            </a:r>
            <a:r>
              <a:rPr lang="en-US" sz="1600" smtClean="0"/>
              <a:t>Closing set-up</a:t>
            </a:r>
          </a:p>
          <a:p>
            <a:pPr marL="0" indent="0" defTabSz="365125" eaLnBrk="1" hangingPunct="1">
              <a:spcBef>
                <a:spcPct val="0"/>
              </a:spcBef>
              <a:spcAft>
                <a:spcPts val="1200"/>
              </a:spcAft>
              <a:buFont typeface="Arial" charset="0"/>
              <a:buNone/>
            </a:pPr>
            <a:r>
              <a:rPr lang="en-US" sz="1600" smtClean="0">
                <a:sym typeface="Wingdings 3" pitchFamily="18" charset="2"/>
              </a:rPr>
              <a:t>									</a:t>
            </a:r>
            <a:r>
              <a:rPr lang="en-US" sz="1600" smtClean="0"/>
              <a:t>File review</a:t>
            </a:r>
          </a:p>
          <a:p>
            <a:pPr marL="0" indent="0" defTabSz="365125" eaLnBrk="1" hangingPunct="1">
              <a:spcBef>
                <a:spcPct val="0"/>
              </a:spcBef>
              <a:spcAft>
                <a:spcPts val="1200"/>
              </a:spcAft>
              <a:buFont typeface="Arial" charset="0"/>
              <a:buNone/>
            </a:pPr>
            <a:r>
              <a:rPr lang="en-US" sz="1600" smtClean="0">
                <a:sym typeface="Wingdings 3" pitchFamily="18" charset="2"/>
              </a:rPr>
              <a:t>										</a:t>
            </a:r>
            <a:r>
              <a:rPr lang="en-US" sz="1600" smtClean="0"/>
              <a:t>Funding</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p:txBody>
          <a:bodyPr wrap="square" numCol="1" anchorCtr="0" compatLnSpc="1">
            <a:prstTxWarp prst="textNoShape">
              <a:avLst/>
            </a:prstTxWarp>
          </a:bodyPr>
          <a:lstStyle/>
          <a:p>
            <a:pPr eaLnBrk="1" hangingPunct="1"/>
            <a:r>
              <a:rPr lang="en-US" sz="3200" b="1" cap="none" smtClean="0"/>
              <a:t>DEED-IN-LIEU</a:t>
            </a:r>
            <a:br>
              <a:rPr lang="en-US" sz="3200" b="1" cap="none" smtClean="0"/>
            </a:br>
            <a:r>
              <a:rPr lang="en-US" sz="2400" cap="none" smtClean="0"/>
              <a:t>PROGRAM DETAIL</a:t>
            </a:r>
          </a:p>
        </p:txBody>
      </p:sp>
      <p:sp>
        <p:nvSpPr>
          <p:cNvPr id="3" name="Content Placeholder 2"/>
          <p:cNvSpPr>
            <a:spLocks noGrp="1"/>
          </p:cNvSpPr>
          <p:nvPr>
            <p:ph idx="1"/>
          </p:nvPr>
        </p:nvSpPr>
        <p:spPr/>
        <p:txBody>
          <a:bodyPr>
            <a:normAutofit fontScale="92500" lnSpcReduction="10000"/>
          </a:bodyPr>
          <a:lstStyle/>
          <a:p>
            <a:pPr marL="114300" indent="0" defTabSz="365125" eaLnBrk="1" hangingPunct="1">
              <a:spcBef>
                <a:spcPct val="0"/>
              </a:spcBef>
              <a:spcAft>
                <a:spcPts val="1200"/>
              </a:spcAft>
              <a:buFont typeface="Arial" charset="0"/>
              <a:buNone/>
              <a:defRPr/>
            </a:pPr>
            <a:r>
              <a:rPr lang="en-US" sz="1600" dirty="0" smtClean="0">
                <a:sym typeface="Wingdings 3" pitchFamily="18" charset="2"/>
              </a:rPr>
              <a:t> </a:t>
            </a:r>
            <a:r>
              <a:rPr lang="en-US" sz="1600" dirty="0" smtClean="0"/>
              <a:t>Verify short-pay-off marketing at FMV and property damages</a:t>
            </a:r>
          </a:p>
          <a:p>
            <a:pPr marL="114300" indent="0" defTabSz="365125" eaLnBrk="1" hangingPunct="1">
              <a:spcBef>
                <a:spcPct val="0"/>
              </a:spcBef>
              <a:spcAft>
                <a:spcPts val="1200"/>
              </a:spcAft>
              <a:buFont typeface="Arial" charset="0"/>
              <a:buNone/>
              <a:defRPr/>
            </a:pPr>
            <a:r>
              <a:rPr lang="en-US" sz="1600" dirty="0" smtClean="0">
                <a:sym typeface="Wingdings 3" pitchFamily="18" charset="2"/>
              </a:rPr>
              <a:t>	 </a:t>
            </a:r>
            <a:r>
              <a:rPr lang="en-US" sz="1600" dirty="0" smtClean="0"/>
              <a:t>Appraisal / title / foreclosure sale date review</a:t>
            </a:r>
          </a:p>
          <a:p>
            <a:pPr marL="114300" indent="0" defTabSz="365125" eaLnBrk="1" hangingPunct="1">
              <a:spcBef>
                <a:spcPct val="0"/>
              </a:spcBef>
              <a:spcAft>
                <a:spcPts val="1200"/>
              </a:spcAft>
              <a:buFont typeface="Arial" charset="0"/>
              <a:buNone/>
              <a:defRPr/>
            </a:pPr>
            <a:r>
              <a:rPr lang="en-US" sz="1600" dirty="0" smtClean="0">
                <a:sym typeface="Wingdings 3" pitchFamily="18" charset="2"/>
              </a:rPr>
              <a:t>		 </a:t>
            </a:r>
            <a:r>
              <a:rPr lang="en-US" sz="1600" dirty="0" smtClean="0"/>
              <a:t>Hardship / financial review / qualifying the loan</a:t>
            </a:r>
          </a:p>
          <a:p>
            <a:pPr marL="114300" indent="0" defTabSz="365125" eaLnBrk="1" hangingPunct="1">
              <a:spcBef>
                <a:spcPct val="0"/>
              </a:spcBef>
              <a:spcAft>
                <a:spcPts val="1200"/>
              </a:spcAft>
              <a:buFont typeface="Arial" charset="0"/>
              <a:buNone/>
              <a:defRPr/>
            </a:pPr>
            <a:r>
              <a:rPr lang="en-US" sz="1600" dirty="0" smtClean="0">
                <a:sym typeface="Wingdings 3" pitchFamily="18" charset="2"/>
              </a:rPr>
              <a:t>			 </a:t>
            </a:r>
            <a:r>
              <a:rPr lang="en-US" sz="1600" dirty="0" smtClean="0"/>
              <a:t>Receive / review updated title and appraisal</a:t>
            </a:r>
          </a:p>
          <a:p>
            <a:pPr marL="114300" indent="0" defTabSz="365125" eaLnBrk="1" hangingPunct="1">
              <a:spcBef>
                <a:spcPct val="0"/>
              </a:spcBef>
              <a:spcAft>
                <a:spcPts val="1200"/>
              </a:spcAft>
              <a:buFont typeface="Arial" charset="0"/>
              <a:buNone/>
              <a:defRPr/>
            </a:pPr>
            <a:r>
              <a:rPr lang="en-US" sz="1600" dirty="0" smtClean="0">
                <a:sym typeface="Wingdings 3" pitchFamily="18" charset="2"/>
              </a:rPr>
              <a:t>				 </a:t>
            </a:r>
            <a:r>
              <a:rPr lang="en-US" sz="1600" dirty="0" smtClean="0"/>
              <a:t>DIL analysis </a:t>
            </a:r>
          </a:p>
          <a:p>
            <a:pPr marL="114300" indent="0" defTabSz="365125" eaLnBrk="1" hangingPunct="1">
              <a:spcBef>
                <a:spcPct val="0"/>
              </a:spcBef>
              <a:spcAft>
                <a:spcPts val="1200"/>
              </a:spcAft>
              <a:buFont typeface="Arial" charset="0"/>
              <a:buNone/>
              <a:defRPr/>
            </a:pPr>
            <a:r>
              <a:rPr lang="en-US" sz="1600" dirty="0" smtClean="0">
                <a:sym typeface="Wingdings 3" pitchFamily="18" charset="2"/>
              </a:rPr>
              <a:t>					 N</a:t>
            </a:r>
            <a:r>
              <a:rPr lang="en-US" sz="1600" dirty="0" smtClean="0"/>
              <a:t>egotiation</a:t>
            </a:r>
          </a:p>
          <a:p>
            <a:pPr marL="114300" indent="0" defTabSz="365125" eaLnBrk="1" hangingPunct="1">
              <a:spcBef>
                <a:spcPct val="0"/>
              </a:spcBef>
              <a:spcAft>
                <a:spcPts val="1200"/>
              </a:spcAft>
              <a:buFont typeface="Arial" charset="0"/>
              <a:buNone/>
              <a:defRPr/>
            </a:pPr>
            <a:r>
              <a:rPr lang="en-US" sz="1600" dirty="0" smtClean="0">
                <a:sym typeface="Wingdings 3" pitchFamily="18" charset="2"/>
              </a:rPr>
              <a:t>						 </a:t>
            </a:r>
            <a:r>
              <a:rPr lang="en-US" sz="1600" dirty="0" smtClean="0"/>
              <a:t>Delegation determination</a:t>
            </a:r>
          </a:p>
          <a:p>
            <a:pPr marL="114300" indent="0" defTabSz="365125" eaLnBrk="1" hangingPunct="1">
              <a:spcBef>
                <a:spcPct val="0"/>
              </a:spcBef>
              <a:spcAft>
                <a:spcPts val="1200"/>
              </a:spcAft>
              <a:buFont typeface="Arial" charset="0"/>
              <a:buNone/>
              <a:defRPr/>
            </a:pPr>
            <a:r>
              <a:rPr lang="en-US" sz="1600" dirty="0" smtClean="0">
                <a:sym typeface="Wingdings 3" pitchFamily="18" charset="2"/>
              </a:rPr>
              <a:t>							 </a:t>
            </a:r>
            <a:r>
              <a:rPr lang="en-US" sz="1600" dirty="0" smtClean="0"/>
              <a:t>Approvals / documents</a:t>
            </a:r>
          </a:p>
          <a:p>
            <a:pPr marL="114300" indent="0" defTabSz="365125" eaLnBrk="1" hangingPunct="1">
              <a:spcBef>
                <a:spcPct val="0"/>
              </a:spcBef>
              <a:spcAft>
                <a:spcPts val="1200"/>
              </a:spcAft>
              <a:buFont typeface="Arial" charset="0"/>
              <a:buNone/>
              <a:defRPr/>
            </a:pPr>
            <a:r>
              <a:rPr lang="en-US" sz="1600" dirty="0" smtClean="0">
                <a:sym typeface="Wingdings 3" pitchFamily="18" charset="2"/>
              </a:rPr>
              <a:t>								 </a:t>
            </a:r>
            <a:r>
              <a:rPr lang="en-US" sz="1600" dirty="0" smtClean="0"/>
              <a:t>Submit for approval</a:t>
            </a:r>
          </a:p>
          <a:p>
            <a:pPr marL="114300" indent="0" defTabSz="365125" eaLnBrk="1" hangingPunct="1">
              <a:spcBef>
                <a:spcPct val="0"/>
              </a:spcBef>
              <a:spcAft>
                <a:spcPts val="1200"/>
              </a:spcAft>
              <a:buFont typeface="Arial" charset="0"/>
              <a:buNone/>
              <a:defRPr/>
            </a:pPr>
            <a:r>
              <a:rPr lang="en-US" sz="1600" dirty="0" smtClean="0">
                <a:sym typeface="Wingdings 3" pitchFamily="18" charset="2"/>
              </a:rPr>
              <a:t>									 </a:t>
            </a:r>
            <a:r>
              <a:rPr lang="en-US" sz="1600" dirty="0" smtClean="0"/>
              <a:t>Property preservation</a:t>
            </a:r>
          </a:p>
          <a:p>
            <a:pPr marL="114300" indent="0" defTabSz="365125" eaLnBrk="1" hangingPunct="1">
              <a:spcBef>
                <a:spcPct val="0"/>
              </a:spcBef>
              <a:spcAft>
                <a:spcPts val="1200"/>
              </a:spcAft>
              <a:buFont typeface="Arial" charset="0"/>
              <a:buNone/>
              <a:defRPr/>
            </a:pPr>
            <a:r>
              <a:rPr lang="en-US" sz="1600" dirty="0" smtClean="0">
                <a:sym typeface="Wingdings 3" pitchFamily="18" charset="2"/>
              </a:rPr>
              <a:t>										 </a:t>
            </a:r>
            <a:r>
              <a:rPr lang="en-US" sz="1600" dirty="0" smtClean="0"/>
              <a:t>Document preparation / execution</a:t>
            </a:r>
          </a:p>
          <a:p>
            <a:pPr marL="114300" indent="0" defTabSz="365125" eaLnBrk="1" hangingPunct="1">
              <a:spcBef>
                <a:spcPct val="0"/>
              </a:spcBef>
              <a:spcAft>
                <a:spcPts val="1200"/>
              </a:spcAft>
              <a:buFont typeface="Arial" charset="0"/>
              <a:buNone/>
              <a:defRPr/>
            </a:pPr>
            <a:r>
              <a:rPr lang="en-US" sz="1600" dirty="0" smtClean="0">
                <a:sym typeface="Wingdings 3" pitchFamily="18" charset="2"/>
              </a:rPr>
              <a:t>											 </a:t>
            </a:r>
            <a:r>
              <a:rPr lang="en-US" sz="1600" dirty="0" smtClean="0"/>
              <a:t>Closing file set-up, finalize DIL</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7"/>
          <p:cNvGrpSpPr>
            <a:grpSpLocks/>
          </p:cNvGrpSpPr>
          <p:nvPr/>
        </p:nvGrpSpPr>
        <p:grpSpPr bwMode="auto">
          <a:xfrm>
            <a:off x="6553200" y="5788025"/>
            <a:ext cx="639763" cy="688975"/>
            <a:chOff x="2295191" y="4445958"/>
            <a:chExt cx="687285" cy="816491"/>
          </a:xfrm>
        </p:grpSpPr>
        <p:pic>
          <p:nvPicPr>
            <p:cNvPr id="17438" name="Picture 12" descr="biz4.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flipH="1">
              <a:off x="2636589" y="4445958"/>
              <a:ext cx="345887" cy="50936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17439" name="Picture 13" descr="biz5.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95191" y="4445958"/>
              <a:ext cx="325849" cy="561808"/>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17440" name="Picture 9" descr="bizman.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493779" y="4753082"/>
              <a:ext cx="391029" cy="50936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grpSp>
      <p:grpSp>
        <p:nvGrpSpPr>
          <p:cNvPr id="17411" name="Group 155"/>
          <p:cNvGrpSpPr>
            <a:grpSpLocks/>
          </p:cNvGrpSpPr>
          <p:nvPr/>
        </p:nvGrpSpPr>
        <p:grpSpPr bwMode="auto">
          <a:xfrm>
            <a:off x="1981200" y="5635625"/>
            <a:ext cx="696913" cy="720725"/>
            <a:chOff x="2226606" y="3430501"/>
            <a:chExt cx="735834" cy="840654"/>
          </a:xfrm>
        </p:grpSpPr>
        <p:pic>
          <p:nvPicPr>
            <p:cNvPr id="17435" name="Picture 156" descr="biz3.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2226606" y="3468482"/>
              <a:ext cx="351567" cy="55182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17436" name="Picture 157" descr="biz6.pn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2636591" y="3430501"/>
              <a:ext cx="325849" cy="561808"/>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17437" name="Picture 158" descr="biz8.pn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2431688" y="3713462"/>
              <a:ext cx="378704" cy="557693"/>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grpSp>
      <p:grpSp>
        <p:nvGrpSpPr>
          <p:cNvPr id="17412" name="Group 155"/>
          <p:cNvGrpSpPr>
            <a:grpSpLocks/>
          </p:cNvGrpSpPr>
          <p:nvPr/>
        </p:nvGrpSpPr>
        <p:grpSpPr bwMode="auto">
          <a:xfrm>
            <a:off x="4789488" y="5711825"/>
            <a:ext cx="696912" cy="720725"/>
            <a:chOff x="2226606" y="3430501"/>
            <a:chExt cx="735834" cy="840654"/>
          </a:xfrm>
        </p:grpSpPr>
        <p:pic>
          <p:nvPicPr>
            <p:cNvPr id="17432" name="Picture 156" descr="biz3.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2226606" y="3468482"/>
              <a:ext cx="351567" cy="55182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17433" name="Picture 157" descr="biz6.pn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2636591" y="3430501"/>
              <a:ext cx="325849" cy="561808"/>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17434" name="Picture 158" descr="biz8.pn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2431688" y="3713462"/>
              <a:ext cx="378704" cy="557693"/>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grpSp>
      <p:grpSp>
        <p:nvGrpSpPr>
          <p:cNvPr id="17413" name="Group 27"/>
          <p:cNvGrpSpPr>
            <a:grpSpLocks/>
          </p:cNvGrpSpPr>
          <p:nvPr/>
        </p:nvGrpSpPr>
        <p:grpSpPr bwMode="auto">
          <a:xfrm>
            <a:off x="3124200" y="5632450"/>
            <a:ext cx="639763" cy="688975"/>
            <a:chOff x="2295191" y="4445958"/>
            <a:chExt cx="687285" cy="816491"/>
          </a:xfrm>
        </p:grpSpPr>
        <p:pic>
          <p:nvPicPr>
            <p:cNvPr id="17429" name="Picture 12" descr="biz4.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flipH="1">
              <a:off x="2636589" y="4445958"/>
              <a:ext cx="345887" cy="50936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17430" name="Picture 13" descr="biz5.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95191" y="4445958"/>
              <a:ext cx="325849" cy="561808"/>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17431" name="Picture 9" descr="bizman.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493779" y="4753082"/>
              <a:ext cx="391029" cy="50936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grpSp>
      <p:grpSp>
        <p:nvGrpSpPr>
          <p:cNvPr id="17414" name="Group 44"/>
          <p:cNvGrpSpPr>
            <a:grpSpLocks/>
          </p:cNvGrpSpPr>
          <p:nvPr/>
        </p:nvGrpSpPr>
        <p:grpSpPr bwMode="auto">
          <a:xfrm>
            <a:off x="533400" y="2971800"/>
            <a:ext cx="8286750" cy="1671638"/>
            <a:chOff x="533400" y="2971800"/>
            <a:chExt cx="8286989" cy="1672333"/>
          </a:xfrm>
        </p:grpSpPr>
        <p:pic>
          <p:nvPicPr>
            <p:cNvPr id="17417" name="Picture 39"/>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2209800" y="3962400"/>
              <a:ext cx="1378933" cy="680274"/>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17418" name="Picture 35"/>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914400" y="3352800"/>
              <a:ext cx="1398156" cy="772203"/>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17419" name="Picture 41" descr="Prudential.jpg"/>
            <p:cNvPicPr>
              <a:picLocks noChangeAspect="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648200" y="3352800"/>
              <a:ext cx="742950" cy="77470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17420" name="Picture 45" descr="CBlogo.gif"/>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410200" y="3276600"/>
              <a:ext cx="1362075" cy="619125"/>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17421" name="Picture 25" descr="KW"/>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705600" y="2971800"/>
              <a:ext cx="1214438" cy="1046163"/>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17422" name="Picture 32" descr="Intero Real Estate Servic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334000" y="3851275"/>
              <a:ext cx="1447800" cy="339725"/>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17423" name="Picture 34"/>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533400" y="3059362"/>
              <a:ext cx="1905000" cy="52070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17424" name="Picture 43" descr="Keyes"/>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286000" y="3276600"/>
              <a:ext cx="1219200" cy="67945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17425" name="Picture 44" descr="sothebys.gif"/>
            <p:cNvPicPr>
              <a:picLocks noChangeAspect="1"/>
            </p:cNvPicPr>
            <p:nvPr/>
          </p:nvPicPr>
          <p:blipFill>
            <a:blip r:embed="rId17">
              <a:extLst>
                <a:ext uri="{28A0092B-C50C-407E-A947-70E740481C1C}">
                  <a14:useLocalDpi xmlns:a14="http://schemas.microsoft.com/office/drawing/2010/main" val="0"/>
                </a:ext>
              </a:extLst>
            </a:blip>
            <a:srcRect/>
            <a:stretch>
              <a:fillRect/>
            </a:stretch>
          </p:blipFill>
          <p:spPr bwMode="auto">
            <a:xfrm>
              <a:off x="3352800" y="3657600"/>
              <a:ext cx="1390650" cy="638175"/>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17426" name="Picture 36"/>
            <p:cNvPicPr>
              <a:picLocks noChangeAspect="1"/>
            </p:cNvPicPr>
            <p:nvPr/>
          </p:nvPicPr>
          <p:blipFill>
            <a:blip r:embed="rId18">
              <a:extLst>
                <a:ext uri="{28A0092B-C50C-407E-A947-70E740481C1C}">
                  <a14:useLocalDpi xmlns:a14="http://schemas.microsoft.com/office/drawing/2010/main" val="0"/>
                </a:ext>
              </a:extLst>
            </a:blip>
            <a:srcRect/>
            <a:stretch>
              <a:fillRect/>
            </a:stretch>
          </p:blipFill>
          <p:spPr bwMode="auto">
            <a:xfrm>
              <a:off x="4419600" y="4191000"/>
              <a:ext cx="1434091" cy="453133"/>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17427" name="Picture 37"/>
            <p:cNvPicPr>
              <a:picLocks noChangeAspect="1"/>
            </p:cNvPicPr>
            <p:nvPr/>
          </p:nvPicPr>
          <p:blipFill>
            <a:blip r:embed="rId19">
              <a:extLst>
                <a:ext uri="{28A0092B-C50C-407E-A947-70E740481C1C}">
                  <a14:useLocalDpi xmlns:a14="http://schemas.microsoft.com/office/drawing/2010/main" val="0"/>
                </a:ext>
              </a:extLst>
            </a:blip>
            <a:srcRect/>
            <a:stretch>
              <a:fillRect/>
            </a:stretch>
          </p:blipFill>
          <p:spPr bwMode="auto">
            <a:xfrm>
              <a:off x="7772400" y="3192644"/>
              <a:ext cx="1047989" cy="670713"/>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17428" name="Picture 38"/>
            <p:cNvPicPr>
              <a:picLocks noChangeAspect="1"/>
            </p:cNvPicPr>
            <p:nvPr/>
          </p:nvPicPr>
          <p:blipFill>
            <a:blip r:embed="rId20">
              <a:extLst>
                <a:ext uri="{28A0092B-C50C-407E-A947-70E740481C1C}">
                  <a14:useLocalDpi xmlns:a14="http://schemas.microsoft.com/office/drawing/2010/main" val="0"/>
                </a:ext>
              </a:extLst>
            </a:blip>
            <a:srcRect/>
            <a:stretch>
              <a:fillRect/>
            </a:stretch>
          </p:blipFill>
          <p:spPr bwMode="auto">
            <a:xfrm>
              <a:off x="6698267" y="3886200"/>
              <a:ext cx="1378933" cy="46883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grpSp>
      <p:graphicFrame>
        <p:nvGraphicFramePr>
          <p:cNvPr id="44" name="Diagram 43"/>
          <p:cNvGraphicFramePr/>
          <p:nvPr/>
        </p:nvGraphicFramePr>
        <p:xfrm>
          <a:off x="3886200" y="457200"/>
          <a:ext cx="5105400" cy="2795132"/>
        </p:xfrm>
        <a:graphic>
          <a:graphicData uri="http://schemas.openxmlformats.org/drawingml/2006/diagram">
            <dgm:relIds xmlns:dgm="http://schemas.openxmlformats.org/drawingml/2006/diagram" xmlns:r="http://schemas.openxmlformats.org/officeDocument/2006/relationships" r:dm="rId21" r:lo="rId22" r:qs="rId23" r:cs="rId24"/>
          </a:graphicData>
        </a:graphic>
      </p:graphicFrame>
      <p:graphicFrame>
        <p:nvGraphicFramePr>
          <p:cNvPr id="49" name="Diagram 48"/>
          <p:cNvGraphicFramePr/>
          <p:nvPr/>
        </p:nvGraphicFramePr>
        <p:xfrm>
          <a:off x="3962400" y="4800600"/>
          <a:ext cx="4953000" cy="1066800"/>
        </p:xfrm>
        <a:graphic>
          <a:graphicData uri="http://schemas.openxmlformats.org/drawingml/2006/diagram">
            <dgm:relIds xmlns:dgm="http://schemas.openxmlformats.org/drawingml/2006/diagram" xmlns:r="http://schemas.openxmlformats.org/officeDocument/2006/relationships" r:dm="rId26" r:lo="rId27" r:qs="rId28" r:cs="rId29"/>
          </a:graphicData>
        </a:graphic>
      </p:graphicFrame>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404875" y="1218337"/>
            <a:ext cx="8133183" cy="5248373"/>
            <a:chOff x="457200" y="609600"/>
            <a:chExt cx="8586078" cy="5707650"/>
          </a:xfrm>
        </p:grpSpPr>
        <p:cxnSp>
          <p:nvCxnSpPr>
            <p:cNvPr id="3" name="Straight Arrow Connector 2"/>
            <p:cNvCxnSpPr/>
            <p:nvPr/>
          </p:nvCxnSpPr>
          <p:spPr>
            <a:xfrm>
              <a:off x="2802467" y="5824066"/>
              <a:ext cx="914400" cy="0"/>
            </a:xfrm>
            <a:prstGeom prst="straightConnector1">
              <a:avLst/>
            </a:prstGeom>
            <a:noFill/>
            <a:ln w="12700" cap="flat" cmpd="sng" algn="ctr">
              <a:solidFill>
                <a:srgbClr xmlns:mc="http://schemas.openxmlformats.org/markup-compatibility/2006" xmlns:a14="http://schemas.microsoft.com/office/drawing/2010/main" val="4F81BD" mc:Ignorable=""/>
              </a:solidFill>
              <a:prstDash val="solid"/>
              <a:tailEnd type="arrow"/>
            </a:ln>
            <a:effectLst/>
          </p:spPr>
        </p:cxnSp>
        <p:cxnSp>
          <p:nvCxnSpPr>
            <p:cNvPr id="4" name="Straight Arrow Connector 3"/>
            <p:cNvCxnSpPr/>
            <p:nvPr/>
          </p:nvCxnSpPr>
          <p:spPr>
            <a:xfrm>
              <a:off x="2796822" y="4628346"/>
              <a:ext cx="914400" cy="0"/>
            </a:xfrm>
            <a:prstGeom prst="straightConnector1">
              <a:avLst/>
            </a:prstGeom>
            <a:noFill/>
            <a:ln w="12700" cap="flat" cmpd="sng" algn="ctr">
              <a:solidFill>
                <a:srgbClr xmlns:mc="http://schemas.openxmlformats.org/markup-compatibility/2006" xmlns:a14="http://schemas.microsoft.com/office/drawing/2010/main" val="4F81BD" mc:Ignorable=""/>
              </a:solidFill>
              <a:prstDash val="solid"/>
              <a:tailEnd type="arrow"/>
            </a:ln>
            <a:effectLst/>
          </p:spPr>
        </p:cxnSp>
        <p:cxnSp>
          <p:nvCxnSpPr>
            <p:cNvPr id="5" name="Straight Arrow Connector 4"/>
            <p:cNvCxnSpPr/>
            <p:nvPr/>
          </p:nvCxnSpPr>
          <p:spPr>
            <a:xfrm>
              <a:off x="6274239" y="2165252"/>
              <a:ext cx="914400" cy="0"/>
            </a:xfrm>
            <a:prstGeom prst="straightConnector1">
              <a:avLst/>
            </a:prstGeom>
            <a:noFill/>
            <a:ln w="12700" cap="flat" cmpd="sng" algn="ctr">
              <a:solidFill>
                <a:srgbClr xmlns:mc="http://schemas.openxmlformats.org/markup-compatibility/2006" xmlns:a14="http://schemas.microsoft.com/office/drawing/2010/main" val="4F81BD" mc:Ignorable=""/>
              </a:solidFill>
              <a:prstDash val="solid"/>
              <a:tailEnd type="arrow"/>
            </a:ln>
            <a:effectLst/>
          </p:spPr>
        </p:cxnSp>
        <p:cxnSp>
          <p:nvCxnSpPr>
            <p:cNvPr id="6" name="Straight Arrow Connector 5"/>
            <p:cNvCxnSpPr/>
            <p:nvPr/>
          </p:nvCxnSpPr>
          <p:spPr>
            <a:xfrm>
              <a:off x="3048000" y="2165252"/>
              <a:ext cx="914400" cy="0"/>
            </a:xfrm>
            <a:prstGeom prst="straightConnector1">
              <a:avLst/>
            </a:prstGeom>
            <a:noFill/>
            <a:ln w="12700" cap="flat" cmpd="sng" algn="ctr">
              <a:solidFill>
                <a:srgbClr xmlns:mc="http://schemas.openxmlformats.org/markup-compatibility/2006" xmlns:a14="http://schemas.microsoft.com/office/drawing/2010/main" val="4F81BD" mc:Ignorable=""/>
              </a:solidFill>
              <a:prstDash val="solid"/>
              <a:tailEnd type="arrow"/>
            </a:ln>
            <a:effectLst/>
          </p:spPr>
        </p:cxnSp>
        <p:cxnSp>
          <p:nvCxnSpPr>
            <p:cNvPr id="7" name="Straight Arrow Connector 6"/>
            <p:cNvCxnSpPr/>
            <p:nvPr/>
          </p:nvCxnSpPr>
          <p:spPr>
            <a:xfrm>
              <a:off x="1066800" y="2131993"/>
              <a:ext cx="914400" cy="0"/>
            </a:xfrm>
            <a:prstGeom prst="straightConnector1">
              <a:avLst/>
            </a:prstGeom>
            <a:noFill/>
            <a:ln w="12700" cap="flat" cmpd="sng" algn="ctr">
              <a:solidFill>
                <a:srgbClr xmlns:mc="http://schemas.openxmlformats.org/markup-compatibility/2006" xmlns:a14="http://schemas.microsoft.com/office/drawing/2010/main" val="4F81BD" mc:Ignorable=""/>
              </a:solidFill>
              <a:prstDash val="solid"/>
              <a:tailEnd type="arrow"/>
            </a:ln>
            <a:effectLst/>
          </p:spPr>
        </p:cxnSp>
        <p:cxnSp>
          <p:nvCxnSpPr>
            <p:cNvPr id="8" name="Straight Arrow Connector 7"/>
            <p:cNvCxnSpPr/>
            <p:nvPr/>
          </p:nvCxnSpPr>
          <p:spPr>
            <a:xfrm>
              <a:off x="4191000" y="1049671"/>
              <a:ext cx="914400" cy="0"/>
            </a:xfrm>
            <a:prstGeom prst="straightConnector1">
              <a:avLst/>
            </a:prstGeom>
            <a:noFill/>
            <a:ln w="12700" cap="flat" cmpd="sng" algn="ctr">
              <a:solidFill>
                <a:srgbClr xmlns:mc="http://schemas.openxmlformats.org/markup-compatibility/2006" xmlns:a14="http://schemas.microsoft.com/office/drawing/2010/main" val="4F81BD" mc:Ignorable=""/>
              </a:solidFill>
              <a:prstDash val="solid"/>
              <a:tailEnd type="arrow"/>
            </a:ln>
            <a:effectLst/>
          </p:spPr>
        </p:cxnSp>
        <p:cxnSp>
          <p:nvCxnSpPr>
            <p:cNvPr id="9" name="Straight Arrow Connector 8"/>
            <p:cNvCxnSpPr/>
            <p:nvPr/>
          </p:nvCxnSpPr>
          <p:spPr>
            <a:xfrm>
              <a:off x="1371600" y="1081009"/>
              <a:ext cx="914400" cy="0"/>
            </a:xfrm>
            <a:prstGeom prst="straightConnector1">
              <a:avLst/>
            </a:prstGeom>
            <a:noFill/>
            <a:ln w="12700" cap="flat" cmpd="sng" algn="ctr">
              <a:solidFill>
                <a:srgbClr xmlns:mc="http://schemas.openxmlformats.org/markup-compatibility/2006" xmlns:a14="http://schemas.microsoft.com/office/drawing/2010/main" val="4F81BD" mc:Ignorable=""/>
              </a:solidFill>
              <a:prstDash val="solid"/>
              <a:tailEnd type="arrow"/>
            </a:ln>
            <a:effectLst/>
          </p:spPr>
        </p:cxnSp>
        <p:sp>
          <p:nvSpPr>
            <p:cNvPr id="10" name="Rounded Rectangle 9"/>
            <p:cNvSpPr/>
            <p:nvPr/>
          </p:nvSpPr>
          <p:spPr>
            <a:xfrm>
              <a:off x="457200" y="627043"/>
              <a:ext cx="1524000" cy="838200"/>
            </a:xfrm>
            <a:prstGeom prst="roundRect">
              <a:avLst/>
            </a:prstGeom>
            <a:gradFill rotWithShape="1">
              <a:gsLst>
                <a:gs pos="0">
                  <a:srgbClr xmlns:mc="http://schemas.openxmlformats.org/markup-compatibility/2006" xmlns:a14="http://schemas.microsoft.com/office/drawing/2010/main" val="4BACC6" mc:Ignorable="">
                    <a:shade val="51000"/>
                    <a:satMod val="130000"/>
                  </a:srgbClr>
                </a:gs>
                <a:gs pos="80000">
                  <a:srgbClr xmlns:mc="http://schemas.openxmlformats.org/markup-compatibility/2006" xmlns:a14="http://schemas.microsoft.com/office/drawing/2010/main" val="4BACC6" mc:Ignorable="">
                    <a:shade val="93000"/>
                    <a:satMod val="130000"/>
                  </a:srgbClr>
                </a:gs>
                <a:gs pos="100000">
                  <a:srgbClr xmlns:mc="http://schemas.openxmlformats.org/markup-compatibility/2006" xmlns:a14="http://schemas.microsoft.com/office/drawing/2010/main" val="4BACC6"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Lender/</a:t>
              </a:r>
              <a:b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Investor</a:t>
              </a:r>
              <a:endParaRPr kumimoji="0" lang="en-US" sz="1600" b="1"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1" name="Rounded Rectangle 10"/>
            <p:cNvSpPr/>
            <p:nvPr/>
          </p:nvSpPr>
          <p:spPr>
            <a:xfrm>
              <a:off x="2286000" y="630571"/>
              <a:ext cx="1524000" cy="838200"/>
            </a:xfrm>
            <a:prstGeom prst="roundRect">
              <a:avLst/>
            </a:prstGeom>
            <a:gradFill rotWithShape="1">
              <a:gsLst>
                <a:gs pos="0">
                  <a:srgbClr xmlns:mc="http://schemas.openxmlformats.org/markup-compatibility/2006" xmlns:a14="http://schemas.microsoft.com/office/drawing/2010/main" val="4BACC6" mc:Ignorable="">
                    <a:shade val="51000"/>
                    <a:satMod val="130000"/>
                  </a:srgbClr>
                </a:gs>
                <a:gs pos="80000">
                  <a:srgbClr xmlns:mc="http://schemas.openxmlformats.org/markup-compatibility/2006" xmlns:a14="http://schemas.microsoft.com/office/drawing/2010/main" val="4BACC6" mc:Ignorable="">
                    <a:shade val="93000"/>
                    <a:satMod val="130000"/>
                  </a:srgbClr>
                </a:gs>
                <a:gs pos="100000">
                  <a:srgbClr xmlns:mc="http://schemas.openxmlformats.org/markup-compatibility/2006" xmlns:a14="http://schemas.microsoft.com/office/drawing/2010/main" val="4BACC6"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Borrower</a:t>
              </a:r>
              <a:b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Outreach</a:t>
              </a:r>
              <a:endParaRPr kumimoji="0" lang="en-US" sz="1600" b="1"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2" name="Flowchart: Decision 11"/>
            <p:cNvSpPr/>
            <p:nvPr/>
          </p:nvSpPr>
          <p:spPr>
            <a:xfrm>
              <a:off x="3886200" y="725821"/>
              <a:ext cx="1066800" cy="647700"/>
            </a:xfrm>
            <a:prstGeom prst="flowChartDecision">
              <a:avLst/>
            </a:prstGeom>
            <a:gradFill rotWithShape="1">
              <a:gsLst>
                <a:gs pos="0">
                  <a:srgbClr xmlns:mc="http://schemas.openxmlformats.org/markup-compatibility/2006" xmlns:a14="http://schemas.microsoft.com/office/drawing/2010/main" val="F79646" mc:Ignorable="">
                    <a:shade val="51000"/>
                    <a:satMod val="130000"/>
                  </a:srgbClr>
                </a:gs>
                <a:gs pos="80000">
                  <a:srgbClr xmlns:mc="http://schemas.openxmlformats.org/markup-compatibility/2006" xmlns:a14="http://schemas.microsoft.com/office/drawing/2010/main" val="F79646" mc:Ignorable="">
                    <a:shade val="93000"/>
                    <a:satMod val="130000"/>
                  </a:srgbClr>
                </a:gs>
                <a:gs pos="100000">
                  <a:srgbClr xmlns:mc="http://schemas.openxmlformats.org/markup-compatibility/2006" xmlns:a14="http://schemas.microsoft.com/office/drawing/2010/main" val="F79646"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ysClr val="window" lastClr="FFFFFF"/>
                  </a:solidFill>
                  <a:effectLst/>
                  <a:uLnTx/>
                  <a:uFillTx/>
                  <a:latin typeface="Calibri"/>
                  <a:ea typeface="+mn-ea"/>
                  <a:cs typeface="+mn-cs"/>
                </a:rPr>
                <a:t>Yes</a:t>
              </a:r>
              <a:endParaRPr kumimoji="0" lang="en-US" sz="1400" b="1"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3" name="Rounded Rectangle 12"/>
            <p:cNvSpPr/>
            <p:nvPr/>
          </p:nvSpPr>
          <p:spPr>
            <a:xfrm>
              <a:off x="5105400" y="725821"/>
              <a:ext cx="1676400" cy="838200"/>
            </a:xfrm>
            <a:prstGeom prst="roundRect">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Short-Sale</a:t>
              </a:r>
              <a:b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Certified Agent</a:t>
              </a:r>
              <a:endParaRPr kumimoji="0" lang="en-US" sz="1600" b="1"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4" name="TextBox 13"/>
            <p:cNvSpPr txBox="1"/>
            <p:nvPr/>
          </p:nvSpPr>
          <p:spPr>
            <a:xfrm>
              <a:off x="6858000" y="609600"/>
              <a:ext cx="2185278" cy="95410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rPr>
                <a:t>Agent visits borrower</a:t>
              </a:r>
              <a:br>
                <a:rPr kumimoji="0" lang="en-US" sz="1400" b="0" i="0" u="none" strike="noStrike" kern="0" cap="none" spc="0" normalizeH="0" baseline="0" noProof="0" dirty="0" smtClean="0">
                  <a:ln>
                    <a:noFill/>
                  </a:ln>
                  <a:solidFill>
                    <a:sysClr val="windowText" lastClr="000000"/>
                  </a:solidFill>
                  <a:effectLst/>
                  <a:uLnTx/>
                  <a:uFillTx/>
                </a:rPr>
              </a:br>
              <a:r>
                <a:rPr kumimoji="0" lang="en-US" sz="1400" b="0" i="0" u="none" strike="noStrike" kern="0" cap="none" spc="0" normalizeH="0" baseline="0" noProof="0" dirty="0" smtClean="0">
                  <a:ln>
                    <a:noFill/>
                  </a:ln>
                  <a:solidFill>
                    <a:sysClr val="windowText" lastClr="000000"/>
                  </a:solidFill>
                  <a:effectLst/>
                  <a:uLnTx/>
                  <a:uFillTx/>
                </a:rPr>
                <a:t>Shares the Disclosure video</a:t>
              </a:r>
              <a:br>
                <a:rPr kumimoji="0" lang="en-US" sz="1400" b="0" i="0" u="none" strike="noStrike" kern="0" cap="none" spc="0" normalizeH="0" baseline="0" noProof="0" dirty="0" smtClean="0">
                  <a:ln>
                    <a:noFill/>
                  </a:ln>
                  <a:solidFill>
                    <a:sysClr val="windowText" lastClr="000000"/>
                  </a:solidFill>
                  <a:effectLst/>
                  <a:uLnTx/>
                  <a:uFillTx/>
                </a:rPr>
              </a:br>
              <a:r>
                <a:rPr kumimoji="0" lang="en-US" sz="1400" b="0" i="0" u="none" strike="noStrike" kern="0" cap="none" spc="0" normalizeH="0" baseline="0" noProof="0" dirty="0" smtClean="0">
                  <a:ln>
                    <a:noFill/>
                  </a:ln>
                  <a:solidFill>
                    <a:sysClr val="windowText" lastClr="000000"/>
                  </a:solidFill>
                  <a:effectLst/>
                  <a:uLnTx/>
                  <a:uFillTx/>
                </a:rPr>
                <a:t>Borrower makes a choice:</a:t>
              </a:r>
              <a:br>
                <a:rPr kumimoji="0" lang="en-US" sz="1400" b="0" i="0" u="none" strike="noStrike" kern="0" cap="none" spc="0" normalizeH="0" baseline="0" noProof="0" dirty="0" smtClean="0">
                  <a:ln>
                    <a:noFill/>
                  </a:ln>
                  <a:solidFill>
                    <a:sysClr val="windowText" lastClr="000000"/>
                  </a:solidFill>
                  <a:effectLst/>
                  <a:uLnTx/>
                  <a:uFillTx/>
                </a:rPr>
              </a:br>
              <a:r>
                <a:rPr kumimoji="0" lang="en-US" sz="1400" b="0" i="0" u="none" strike="noStrike" kern="0" cap="none" spc="0" normalizeH="0" baseline="0" noProof="0" dirty="0" smtClean="0">
                  <a:ln>
                    <a:noFill/>
                  </a:ln>
                  <a:solidFill>
                    <a:sysClr val="windowText" lastClr="000000"/>
                  </a:solidFill>
                  <a:effectLst/>
                  <a:uLnTx/>
                  <a:uFillTx/>
                </a:rPr>
                <a:t>Short Sale or Other</a:t>
              </a:r>
              <a:endParaRPr kumimoji="0" lang="en-US" sz="1400" b="0" i="0" u="none" strike="noStrike" kern="0" cap="none" spc="0" normalizeH="0" baseline="0" noProof="0" dirty="0">
                <a:ln>
                  <a:noFill/>
                </a:ln>
                <a:solidFill>
                  <a:sysClr val="windowText" lastClr="000000"/>
                </a:solidFill>
                <a:effectLst/>
                <a:uLnTx/>
                <a:uFillTx/>
              </a:endParaRPr>
            </a:p>
          </p:txBody>
        </p:sp>
        <p:sp>
          <p:nvSpPr>
            <p:cNvPr id="15" name="Flowchart: Decision 14"/>
            <p:cNvSpPr/>
            <p:nvPr/>
          </p:nvSpPr>
          <p:spPr>
            <a:xfrm>
              <a:off x="457200" y="1789093"/>
              <a:ext cx="1371600" cy="685800"/>
            </a:xfrm>
            <a:prstGeom prst="flowChartDecision">
              <a:avLst/>
            </a:prstGeom>
            <a:gradFill rotWithShape="1">
              <a:gsLst>
                <a:gs pos="0">
                  <a:srgbClr xmlns:mc="http://schemas.openxmlformats.org/markup-compatibility/2006" xmlns:a14="http://schemas.microsoft.com/office/drawing/2010/main" val="F79646" mc:Ignorable="">
                    <a:shade val="51000"/>
                    <a:satMod val="130000"/>
                  </a:srgbClr>
                </a:gs>
                <a:gs pos="80000">
                  <a:srgbClr xmlns:mc="http://schemas.openxmlformats.org/markup-compatibility/2006" xmlns:a14="http://schemas.microsoft.com/office/drawing/2010/main" val="F79646" mc:Ignorable="">
                    <a:shade val="93000"/>
                    <a:satMod val="130000"/>
                  </a:srgbClr>
                </a:gs>
                <a:gs pos="100000">
                  <a:srgbClr xmlns:mc="http://schemas.openxmlformats.org/markup-compatibility/2006" xmlns:a14="http://schemas.microsoft.com/office/drawing/2010/main" val="F79646"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ysClr val="window" lastClr="FFFFFF"/>
                  </a:solidFill>
                  <a:effectLst/>
                  <a:uLnTx/>
                  <a:uFillTx/>
                  <a:latin typeface="Calibri"/>
                  <a:ea typeface="+mn-ea"/>
                  <a:cs typeface="+mn-cs"/>
                </a:rPr>
                <a:t>S.S.</a:t>
              </a:r>
              <a:br>
                <a:rPr kumimoji="0" lang="en-US" sz="1400" b="1"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400" b="1" i="0" u="none" strike="noStrike" kern="0" cap="none" spc="0" normalizeH="0" baseline="0" noProof="0" dirty="0" smtClean="0">
                  <a:ln>
                    <a:noFill/>
                  </a:ln>
                  <a:solidFill>
                    <a:sysClr val="window" lastClr="FFFFFF"/>
                  </a:solidFill>
                  <a:effectLst/>
                  <a:uLnTx/>
                  <a:uFillTx/>
                  <a:latin typeface="Calibri"/>
                  <a:ea typeface="+mn-ea"/>
                  <a:cs typeface="+mn-cs"/>
                </a:rPr>
                <a:t>Yes</a:t>
              </a:r>
              <a:endParaRPr kumimoji="0" lang="en-US" sz="1400" b="1"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6" name="Rounded Rectangle 15"/>
            <p:cNvSpPr/>
            <p:nvPr/>
          </p:nvSpPr>
          <p:spPr>
            <a:xfrm>
              <a:off x="1981200" y="1704426"/>
              <a:ext cx="1676400" cy="838200"/>
            </a:xfrm>
            <a:prstGeom prst="roundRect">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Agent</a:t>
              </a:r>
              <a:b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Lists Property</a:t>
              </a:r>
              <a:endParaRPr kumimoji="0" lang="en-US" sz="1600" b="1"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7" name="Rounded Rectangle 16"/>
            <p:cNvSpPr/>
            <p:nvPr/>
          </p:nvSpPr>
          <p:spPr>
            <a:xfrm>
              <a:off x="4004734" y="1807182"/>
              <a:ext cx="1447800" cy="649621"/>
            </a:xfrm>
            <a:prstGeom prst="roundRect">
              <a:avLst/>
            </a:prstGeom>
            <a:gradFill rotWithShape="1">
              <a:gsLst>
                <a:gs pos="0">
                  <a:srgbClr xmlns:mc="http://schemas.openxmlformats.org/markup-compatibility/2006" xmlns:a14="http://schemas.microsoft.com/office/drawing/2010/main" val="8064A2" mc:Ignorable="">
                    <a:shade val="51000"/>
                    <a:satMod val="130000"/>
                  </a:srgbClr>
                </a:gs>
                <a:gs pos="80000">
                  <a:srgbClr xmlns:mc="http://schemas.openxmlformats.org/markup-compatibility/2006" xmlns:a14="http://schemas.microsoft.com/office/drawing/2010/main" val="8064A2" mc:Ignorable="">
                    <a:shade val="93000"/>
                    <a:satMod val="130000"/>
                  </a:srgbClr>
                </a:gs>
                <a:gs pos="100000">
                  <a:srgbClr xmlns:mc="http://schemas.openxmlformats.org/markup-compatibility/2006" xmlns:a14="http://schemas.microsoft.com/office/drawing/2010/main" val="8064A2"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Consumer </a:t>
              </a:r>
              <a:b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Feedback</a:t>
              </a:r>
              <a:endParaRPr kumimoji="0" lang="en-US" sz="1600" b="1"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8" name="Flowchart: Decision 17"/>
            <p:cNvSpPr/>
            <p:nvPr/>
          </p:nvSpPr>
          <p:spPr>
            <a:xfrm>
              <a:off x="5596466" y="1827193"/>
              <a:ext cx="1490134" cy="647700"/>
            </a:xfrm>
            <a:prstGeom prst="flowChartDecision">
              <a:avLst/>
            </a:prstGeom>
            <a:gradFill rotWithShape="1">
              <a:gsLst>
                <a:gs pos="0">
                  <a:srgbClr xmlns:mc="http://schemas.openxmlformats.org/markup-compatibility/2006" xmlns:a14="http://schemas.microsoft.com/office/drawing/2010/main" val="F79646" mc:Ignorable="">
                    <a:shade val="51000"/>
                    <a:satMod val="130000"/>
                  </a:srgbClr>
                </a:gs>
                <a:gs pos="80000">
                  <a:srgbClr xmlns:mc="http://schemas.openxmlformats.org/markup-compatibility/2006" xmlns:a14="http://schemas.microsoft.com/office/drawing/2010/main" val="F79646" mc:Ignorable="">
                    <a:shade val="93000"/>
                    <a:satMod val="130000"/>
                  </a:srgbClr>
                </a:gs>
                <a:gs pos="100000">
                  <a:srgbClr xmlns:mc="http://schemas.openxmlformats.org/markup-compatibility/2006" xmlns:a14="http://schemas.microsoft.com/office/drawing/2010/main" val="F79646"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ysClr val="window" lastClr="FFFFFF"/>
                  </a:solidFill>
                  <a:effectLst/>
                  <a:uLnTx/>
                  <a:uFillTx/>
                  <a:latin typeface="Calibri"/>
                  <a:ea typeface="+mn-ea"/>
                  <a:cs typeface="+mn-cs"/>
                </a:rPr>
                <a:t>Errors?</a:t>
              </a:r>
              <a:endParaRPr kumimoji="0" lang="en-US" sz="1400" b="1"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9" name="Rounded Rectangle 18"/>
            <p:cNvSpPr/>
            <p:nvPr/>
          </p:nvSpPr>
          <p:spPr>
            <a:xfrm>
              <a:off x="7188639" y="1765810"/>
              <a:ext cx="1574361" cy="709083"/>
            </a:xfrm>
            <a:prstGeom prst="roundRect">
              <a:avLst/>
            </a:prstGeom>
            <a:gradFill rotWithShape="1">
              <a:gsLst>
                <a:gs pos="0">
                  <a:srgbClr xmlns:mc="http://schemas.openxmlformats.org/markup-compatibility/2006" xmlns:a14="http://schemas.microsoft.com/office/drawing/2010/main" val="C0504D" mc:Ignorable="">
                    <a:shade val="51000"/>
                    <a:satMod val="130000"/>
                  </a:srgbClr>
                </a:gs>
                <a:gs pos="80000">
                  <a:srgbClr xmlns:mc="http://schemas.openxmlformats.org/markup-compatibility/2006" xmlns:a14="http://schemas.microsoft.com/office/drawing/2010/main" val="C0504D" mc:Ignorable="">
                    <a:shade val="93000"/>
                    <a:satMod val="130000"/>
                  </a:srgbClr>
                </a:gs>
                <a:gs pos="100000">
                  <a:srgbClr xmlns:mc="http://schemas.openxmlformats.org/markup-compatibility/2006" xmlns:a14="http://schemas.microsoft.com/office/drawing/2010/main" val="C0504D"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QDS</a:t>
              </a:r>
              <a:b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mitigation</a:t>
              </a:r>
              <a:endParaRPr kumimoji="0" lang="en-US" sz="1600" b="1"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20" name="Rounded Rectangle 19"/>
            <p:cNvSpPr/>
            <p:nvPr/>
          </p:nvSpPr>
          <p:spPr>
            <a:xfrm>
              <a:off x="457200" y="2855893"/>
              <a:ext cx="1676400" cy="838200"/>
            </a:xfrm>
            <a:prstGeom prst="roundRect">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Agent Markets Property</a:t>
              </a:r>
              <a:endParaRPr kumimoji="0" lang="en-US" sz="1600" b="1"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21" name="Flowchart: Decision 20"/>
            <p:cNvSpPr/>
            <p:nvPr/>
          </p:nvSpPr>
          <p:spPr>
            <a:xfrm>
              <a:off x="2209800" y="2951143"/>
              <a:ext cx="1490134" cy="647700"/>
            </a:xfrm>
            <a:prstGeom prst="flowChartDecision">
              <a:avLst/>
            </a:prstGeom>
            <a:gradFill rotWithShape="1">
              <a:gsLst>
                <a:gs pos="0">
                  <a:srgbClr xmlns:mc="http://schemas.openxmlformats.org/markup-compatibility/2006" xmlns:a14="http://schemas.microsoft.com/office/drawing/2010/main" val="F79646" mc:Ignorable="">
                    <a:shade val="51000"/>
                    <a:satMod val="130000"/>
                  </a:srgbClr>
                </a:gs>
                <a:gs pos="80000">
                  <a:srgbClr xmlns:mc="http://schemas.openxmlformats.org/markup-compatibility/2006" xmlns:a14="http://schemas.microsoft.com/office/drawing/2010/main" val="F79646" mc:Ignorable="">
                    <a:shade val="93000"/>
                    <a:satMod val="130000"/>
                  </a:srgbClr>
                </a:gs>
                <a:gs pos="100000">
                  <a:srgbClr xmlns:mc="http://schemas.openxmlformats.org/markup-compatibility/2006" xmlns:a14="http://schemas.microsoft.com/office/drawing/2010/main" val="F79646"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Offers</a:t>
              </a:r>
              <a:endParaRPr kumimoji="0" lang="en-US" sz="1600" b="1"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22" name="Rounded Rectangle 21"/>
            <p:cNvSpPr/>
            <p:nvPr/>
          </p:nvSpPr>
          <p:spPr>
            <a:xfrm>
              <a:off x="3810000" y="2862243"/>
              <a:ext cx="1524000" cy="838200"/>
            </a:xfrm>
            <a:prstGeom prst="roundRect">
              <a:avLst/>
            </a:prstGeom>
            <a:gradFill rotWithShape="1">
              <a:gsLst>
                <a:gs pos="0">
                  <a:srgbClr xmlns:mc="http://schemas.openxmlformats.org/markup-compatibility/2006" xmlns:a14="http://schemas.microsoft.com/office/drawing/2010/main" val="4BACC6" mc:Ignorable="">
                    <a:shade val="51000"/>
                    <a:satMod val="130000"/>
                  </a:srgbClr>
                </a:gs>
                <a:gs pos="80000">
                  <a:srgbClr xmlns:mc="http://schemas.openxmlformats.org/markup-compatibility/2006" xmlns:a14="http://schemas.microsoft.com/office/drawing/2010/main" val="4BACC6" mc:Ignorable="">
                    <a:shade val="93000"/>
                    <a:satMod val="130000"/>
                  </a:srgbClr>
                </a:gs>
                <a:gs pos="100000">
                  <a:srgbClr xmlns:mc="http://schemas.openxmlformats.org/markup-compatibility/2006" xmlns:a14="http://schemas.microsoft.com/office/drawing/2010/main" val="4BACC6"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23" name="Rounded Rectangle 22"/>
            <p:cNvSpPr/>
            <p:nvPr/>
          </p:nvSpPr>
          <p:spPr>
            <a:xfrm>
              <a:off x="4114800" y="2951143"/>
              <a:ext cx="1676400" cy="838200"/>
            </a:xfrm>
            <a:prstGeom prst="roundRect">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Agent, buyer, lender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Negotiations</a:t>
              </a:r>
              <a:endParaRPr kumimoji="0" lang="en-US" sz="1600" b="1"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24" name="Flowchart: Decision 23"/>
            <p:cNvSpPr/>
            <p:nvPr/>
          </p:nvSpPr>
          <p:spPr>
            <a:xfrm>
              <a:off x="5873043" y="2951143"/>
              <a:ext cx="2280357" cy="647700"/>
            </a:xfrm>
            <a:prstGeom prst="flowChartDecision">
              <a:avLst/>
            </a:prstGeom>
            <a:gradFill rotWithShape="1">
              <a:gsLst>
                <a:gs pos="0">
                  <a:srgbClr xmlns:mc="http://schemas.openxmlformats.org/markup-compatibility/2006" xmlns:a14="http://schemas.microsoft.com/office/drawing/2010/main" val="F79646" mc:Ignorable="">
                    <a:shade val="51000"/>
                    <a:satMod val="130000"/>
                  </a:srgbClr>
                </a:gs>
                <a:gs pos="80000">
                  <a:srgbClr xmlns:mc="http://schemas.openxmlformats.org/markup-compatibility/2006" xmlns:a14="http://schemas.microsoft.com/office/drawing/2010/main" val="F79646" mc:Ignorable="">
                    <a:shade val="93000"/>
                    <a:satMod val="130000"/>
                  </a:srgbClr>
                </a:gs>
                <a:gs pos="100000">
                  <a:srgbClr xmlns:mc="http://schemas.openxmlformats.org/markup-compatibility/2006" xmlns:a14="http://schemas.microsoft.com/office/drawing/2010/main" val="F79646"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Accepted</a:t>
              </a:r>
              <a:endParaRPr kumimoji="0" lang="en-US" sz="1600" b="1"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25" name="Rounded Rectangle 24"/>
            <p:cNvSpPr/>
            <p:nvPr/>
          </p:nvSpPr>
          <p:spPr>
            <a:xfrm>
              <a:off x="5762978" y="4117426"/>
              <a:ext cx="1524000" cy="838200"/>
            </a:xfrm>
            <a:prstGeom prst="roundRect">
              <a:avLst/>
            </a:prstGeom>
            <a:gradFill rotWithShape="1">
              <a:gsLst>
                <a:gs pos="0">
                  <a:srgbClr xmlns:mc="http://schemas.openxmlformats.org/markup-compatibility/2006" xmlns:a14="http://schemas.microsoft.com/office/drawing/2010/main" val="4BACC6" mc:Ignorable="">
                    <a:shade val="51000"/>
                    <a:satMod val="130000"/>
                  </a:srgbClr>
                </a:gs>
                <a:gs pos="80000">
                  <a:srgbClr xmlns:mc="http://schemas.openxmlformats.org/markup-compatibility/2006" xmlns:a14="http://schemas.microsoft.com/office/drawing/2010/main" val="4BACC6" mc:Ignorable="">
                    <a:shade val="93000"/>
                    <a:satMod val="130000"/>
                  </a:srgbClr>
                </a:gs>
                <a:gs pos="100000">
                  <a:srgbClr xmlns:mc="http://schemas.openxmlformats.org/markup-compatibility/2006" xmlns:a14="http://schemas.microsoft.com/office/drawing/2010/main" val="4BACC6"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26" name="Rounded Rectangle 25"/>
            <p:cNvSpPr/>
            <p:nvPr/>
          </p:nvSpPr>
          <p:spPr>
            <a:xfrm>
              <a:off x="6067778" y="4206326"/>
              <a:ext cx="1676400" cy="838200"/>
            </a:xfrm>
            <a:prstGeom prst="roundRect">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Process to</a:t>
              </a:r>
              <a:b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Closing</a:t>
              </a:r>
              <a:endParaRPr kumimoji="0" lang="en-US" sz="1600" b="1"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27" name="TextBox 26"/>
            <p:cNvSpPr txBox="1"/>
            <p:nvPr/>
          </p:nvSpPr>
          <p:spPr>
            <a:xfrm>
              <a:off x="5452534" y="5363143"/>
              <a:ext cx="2062424" cy="95410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ysClr val="windowText" lastClr="000000"/>
                  </a:solidFill>
                  <a:effectLst/>
                  <a:uLnTx/>
                  <a:uFillTx/>
                </a:rPr>
                <a:t>Feedback and mitigation:</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rPr>
                <a:t>When Property is listed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rPr>
                <a:t>When offer is accepted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rPr>
                <a:t>When transaction closes</a:t>
              </a:r>
              <a:endParaRPr kumimoji="0" lang="en-US" sz="1400" b="0" i="0" u="none" strike="noStrike" kern="0" cap="none" spc="0" normalizeH="0" baseline="0" noProof="0" dirty="0">
                <a:ln>
                  <a:noFill/>
                </a:ln>
                <a:solidFill>
                  <a:sysClr val="windowText" lastClr="000000"/>
                </a:solidFill>
                <a:effectLst/>
                <a:uLnTx/>
                <a:uFillTx/>
              </a:endParaRPr>
            </a:p>
          </p:txBody>
        </p:sp>
        <p:sp>
          <p:nvSpPr>
            <p:cNvPr id="28" name="Rounded Rectangle 27"/>
            <p:cNvSpPr/>
            <p:nvPr/>
          </p:nvSpPr>
          <p:spPr>
            <a:xfrm>
              <a:off x="533400" y="4300615"/>
              <a:ext cx="1447800" cy="649621"/>
            </a:xfrm>
            <a:prstGeom prst="roundRect">
              <a:avLst/>
            </a:prstGeom>
            <a:gradFill rotWithShape="1">
              <a:gsLst>
                <a:gs pos="0">
                  <a:srgbClr xmlns:mc="http://schemas.openxmlformats.org/markup-compatibility/2006" xmlns:a14="http://schemas.microsoft.com/office/drawing/2010/main" val="8064A2" mc:Ignorable="">
                    <a:shade val="51000"/>
                    <a:satMod val="130000"/>
                  </a:srgbClr>
                </a:gs>
                <a:gs pos="80000">
                  <a:srgbClr xmlns:mc="http://schemas.openxmlformats.org/markup-compatibility/2006" xmlns:a14="http://schemas.microsoft.com/office/drawing/2010/main" val="8064A2" mc:Ignorable="">
                    <a:shade val="93000"/>
                    <a:satMod val="130000"/>
                  </a:srgbClr>
                </a:gs>
                <a:gs pos="100000">
                  <a:srgbClr xmlns:mc="http://schemas.openxmlformats.org/markup-compatibility/2006" xmlns:a14="http://schemas.microsoft.com/office/drawing/2010/main" val="8064A2"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Consumer </a:t>
              </a:r>
              <a:b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Feedback</a:t>
              </a:r>
              <a:endParaRPr kumimoji="0" lang="en-US" sz="1600" b="1"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29" name="Flowchart: Decision 28"/>
            <p:cNvSpPr/>
            <p:nvPr/>
          </p:nvSpPr>
          <p:spPr>
            <a:xfrm>
              <a:off x="2057400" y="4320626"/>
              <a:ext cx="1490134" cy="647700"/>
            </a:xfrm>
            <a:prstGeom prst="flowChartDecision">
              <a:avLst/>
            </a:prstGeom>
            <a:gradFill rotWithShape="1">
              <a:gsLst>
                <a:gs pos="0">
                  <a:srgbClr xmlns:mc="http://schemas.openxmlformats.org/markup-compatibility/2006" xmlns:a14="http://schemas.microsoft.com/office/drawing/2010/main" val="F79646" mc:Ignorable="">
                    <a:shade val="51000"/>
                    <a:satMod val="130000"/>
                  </a:srgbClr>
                </a:gs>
                <a:gs pos="80000">
                  <a:srgbClr xmlns:mc="http://schemas.openxmlformats.org/markup-compatibility/2006" xmlns:a14="http://schemas.microsoft.com/office/drawing/2010/main" val="F79646" mc:Ignorable="">
                    <a:shade val="93000"/>
                    <a:satMod val="130000"/>
                  </a:srgbClr>
                </a:gs>
                <a:gs pos="100000">
                  <a:srgbClr xmlns:mc="http://schemas.openxmlformats.org/markup-compatibility/2006" xmlns:a14="http://schemas.microsoft.com/office/drawing/2010/main" val="F79646"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ysClr val="window" lastClr="FFFFFF"/>
                  </a:solidFill>
                  <a:effectLst/>
                  <a:uLnTx/>
                  <a:uFillTx/>
                  <a:latin typeface="Calibri"/>
                  <a:ea typeface="+mn-ea"/>
                  <a:cs typeface="+mn-cs"/>
                </a:rPr>
                <a:t>Errors?</a:t>
              </a:r>
              <a:endParaRPr kumimoji="0" lang="en-US" sz="1400" b="1"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30" name="Rounded Rectangle 29"/>
            <p:cNvSpPr/>
            <p:nvPr/>
          </p:nvSpPr>
          <p:spPr>
            <a:xfrm>
              <a:off x="3717305" y="4259243"/>
              <a:ext cx="1574361" cy="709083"/>
            </a:xfrm>
            <a:prstGeom prst="roundRect">
              <a:avLst/>
            </a:prstGeom>
            <a:gradFill rotWithShape="1">
              <a:gsLst>
                <a:gs pos="0">
                  <a:srgbClr xmlns:mc="http://schemas.openxmlformats.org/markup-compatibility/2006" xmlns:a14="http://schemas.microsoft.com/office/drawing/2010/main" val="C0504D" mc:Ignorable="">
                    <a:shade val="51000"/>
                    <a:satMod val="130000"/>
                  </a:srgbClr>
                </a:gs>
                <a:gs pos="80000">
                  <a:srgbClr xmlns:mc="http://schemas.openxmlformats.org/markup-compatibility/2006" xmlns:a14="http://schemas.microsoft.com/office/drawing/2010/main" val="C0504D" mc:Ignorable="">
                    <a:shade val="93000"/>
                    <a:satMod val="130000"/>
                  </a:srgbClr>
                </a:gs>
                <a:gs pos="100000">
                  <a:srgbClr xmlns:mc="http://schemas.openxmlformats.org/markup-compatibility/2006" xmlns:a14="http://schemas.microsoft.com/office/drawing/2010/main" val="C0504D"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QDS</a:t>
              </a:r>
              <a:b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mitigation</a:t>
              </a:r>
              <a:endParaRPr kumimoji="0" lang="en-US" sz="1600" b="1"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31" name="Rounded Rectangle 30"/>
            <p:cNvSpPr/>
            <p:nvPr/>
          </p:nvSpPr>
          <p:spPr>
            <a:xfrm>
              <a:off x="533400" y="5496336"/>
              <a:ext cx="1447800" cy="649621"/>
            </a:xfrm>
            <a:prstGeom prst="roundRect">
              <a:avLst/>
            </a:prstGeom>
            <a:gradFill rotWithShape="1">
              <a:gsLst>
                <a:gs pos="0">
                  <a:srgbClr xmlns:mc="http://schemas.openxmlformats.org/markup-compatibility/2006" xmlns:a14="http://schemas.microsoft.com/office/drawing/2010/main" val="8064A2" mc:Ignorable="">
                    <a:shade val="51000"/>
                    <a:satMod val="130000"/>
                  </a:srgbClr>
                </a:gs>
                <a:gs pos="80000">
                  <a:srgbClr xmlns:mc="http://schemas.openxmlformats.org/markup-compatibility/2006" xmlns:a14="http://schemas.microsoft.com/office/drawing/2010/main" val="8064A2" mc:Ignorable="">
                    <a:shade val="93000"/>
                    <a:satMod val="130000"/>
                  </a:srgbClr>
                </a:gs>
                <a:gs pos="100000">
                  <a:srgbClr xmlns:mc="http://schemas.openxmlformats.org/markup-compatibility/2006" xmlns:a14="http://schemas.microsoft.com/office/drawing/2010/main" val="8064A2"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Consumer </a:t>
              </a:r>
              <a:b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Feedback</a:t>
              </a:r>
              <a:endParaRPr kumimoji="0" lang="en-US" sz="1600" b="1"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32" name="Flowchart: Decision 31"/>
            <p:cNvSpPr/>
            <p:nvPr/>
          </p:nvSpPr>
          <p:spPr>
            <a:xfrm>
              <a:off x="2057400" y="5516347"/>
              <a:ext cx="1490134" cy="647700"/>
            </a:xfrm>
            <a:prstGeom prst="flowChartDecision">
              <a:avLst/>
            </a:prstGeom>
            <a:gradFill rotWithShape="1">
              <a:gsLst>
                <a:gs pos="0">
                  <a:srgbClr xmlns:mc="http://schemas.openxmlformats.org/markup-compatibility/2006" xmlns:a14="http://schemas.microsoft.com/office/drawing/2010/main" val="F79646" mc:Ignorable="">
                    <a:shade val="51000"/>
                    <a:satMod val="130000"/>
                  </a:srgbClr>
                </a:gs>
                <a:gs pos="80000">
                  <a:srgbClr xmlns:mc="http://schemas.openxmlformats.org/markup-compatibility/2006" xmlns:a14="http://schemas.microsoft.com/office/drawing/2010/main" val="F79646" mc:Ignorable="">
                    <a:shade val="93000"/>
                    <a:satMod val="130000"/>
                  </a:srgbClr>
                </a:gs>
                <a:gs pos="100000">
                  <a:srgbClr xmlns:mc="http://schemas.openxmlformats.org/markup-compatibility/2006" xmlns:a14="http://schemas.microsoft.com/office/drawing/2010/main" val="F79646"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ysClr val="window" lastClr="FFFFFF"/>
                  </a:solidFill>
                  <a:effectLst/>
                  <a:uLnTx/>
                  <a:uFillTx/>
                  <a:latin typeface="Calibri"/>
                  <a:ea typeface="+mn-ea"/>
                  <a:cs typeface="+mn-cs"/>
                </a:rPr>
                <a:t>Errors?</a:t>
              </a:r>
              <a:endParaRPr kumimoji="0" lang="en-US" sz="1400" b="1"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33" name="Rounded Rectangle 32"/>
            <p:cNvSpPr/>
            <p:nvPr/>
          </p:nvSpPr>
          <p:spPr>
            <a:xfrm>
              <a:off x="3717305" y="5454964"/>
              <a:ext cx="1574361" cy="709083"/>
            </a:xfrm>
            <a:prstGeom prst="roundRect">
              <a:avLst/>
            </a:prstGeom>
            <a:gradFill rotWithShape="1">
              <a:gsLst>
                <a:gs pos="0">
                  <a:srgbClr xmlns:mc="http://schemas.openxmlformats.org/markup-compatibility/2006" xmlns:a14="http://schemas.microsoft.com/office/drawing/2010/main" val="C0504D" mc:Ignorable="">
                    <a:shade val="51000"/>
                    <a:satMod val="130000"/>
                  </a:srgbClr>
                </a:gs>
                <a:gs pos="80000">
                  <a:srgbClr xmlns:mc="http://schemas.openxmlformats.org/markup-compatibility/2006" xmlns:a14="http://schemas.microsoft.com/office/drawing/2010/main" val="C0504D" mc:Ignorable="">
                    <a:shade val="93000"/>
                    <a:satMod val="130000"/>
                  </a:srgbClr>
                </a:gs>
                <a:gs pos="100000">
                  <a:srgbClr xmlns:mc="http://schemas.openxmlformats.org/markup-compatibility/2006" xmlns:a14="http://schemas.microsoft.com/office/drawing/2010/main" val="C0504D"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QDS</a:t>
              </a:r>
              <a:b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mitigation</a:t>
              </a:r>
              <a:endParaRPr kumimoji="0" lang="en-US" sz="1600" b="1" i="0" u="none" strike="noStrike" kern="0" cap="none" spc="0" normalizeH="0" baseline="0" noProof="0" dirty="0">
                <a:ln>
                  <a:noFill/>
                </a:ln>
                <a:solidFill>
                  <a:sysClr val="window" lastClr="FFFFFF"/>
                </a:solidFill>
                <a:effectLst/>
                <a:uLnTx/>
                <a:uFillTx/>
                <a:latin typeface="Calibri"/>
                <a:ea typeface="+mn-ea"/>
                <a:cs typeface="+mn-cs"/>
              </a:endParaRPr>
            </a:p>
          </p:txBody>
        </p:sp>
      </p:grpSp>
    </p:spTree>
    <p:extLst>
      <p:ext uri="{BB962C8B-B14F-4D97-AF65-F5344CB8AC3E}">
        <p14:creationId xmlns:p14="http://schemas.microsoft.com/office/powerpoint/2010/main" val="3853749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accent1">
                    <a:lumMod val="75000"/>
                  </a:schemeClr>
                </a:solidFill>
              </a:rPr>
              <a:t>Conclusion</a:t>
            </a:r>
            <a:endParaRPr lang="en-US" dirty="0">
              <a:solidFill>
                <a:schemeClr val="accent1">
                  <a:lumMod val="75000"/>
                </a:schemeClr>
              </a:solidFill>
            </a:endParaRPr>
          </a:p>
        </p:txBody>
      </p:sp>
      <p:sp>
        <p:nvSpPr>
          <p:cNvPr id="18435" name="Content Placeholder 2"/>
          <p:cNvSpPr>
            <a:spLocks noGrp="1"/>
          </p:cNvSpPr>
          <p:nvPr>
            <p:ph idx="1"/>
          </p:nvPr>
        </p:nvSpPr>
        <p:spPr>
          <a:xfrm>
            <a:off x="457200" y="1752600"/>
            <a:ext cx="8229600" cy="4114800"/>
          </a:xfrm>
        </p:spPr>
        <p:txBody>
          <a:bodyPr anchor="ctr"/>
          <a:lstStyle/>
          <a:p>
            <a:pPr indent="-342900" eaLnBrk="1" hangingPunct="1">
              <a:spcBef>
                <a:spcPct val="0"/>
              </a:spcBef>
              <a:spcAft>
                <a:spcPts val="1200"/>
              </a:spcAft>
            </a:pPr>
            <a:r>
              <a:rPr lang="en-US" sz="1600" smtClean="0"/>
              <a:t>Quantum Default Services™ provides immediate borrower outreach and property liquidation scale and best-in-breed practices</a:t>
            </a:r>
          </a:p>
          <a:p>
            <a:pPr indent="-342900" eaLnBrk="1" hangingPunct="1">
              <a:spcBef>
                <a:spcPct val="0"/>
              </a:spcBef>
              <a:spcAft>
                <a:spcPts val="1200"/>
              </a:spcAft>
            </a:pPr>
            <a:r>
              <a:rPr lang="en-US" sz="1600" smtClean="0"/>
              <a:t>Borrower outreach and local area licensed agent breadth and depth capable of enterprise-class servicer deal flow</a:t>
            </a:r>
          </a:p>
          <a:p>
            <a:pPr indent="-342900" eaLnBrk="1" hangingPunct="1">
              <a:spcBef>
                <a:spcPct val="0"/>
              </a:spcBef>
              <a:spcAft>
                <a:spcPts val="1200"/>
              </a:spcAft>
            </a:pPr>
            <a:r>
              <a:rPr lang="en-US" sz="1600" smtClean="0"/>
              <a:t>Homeowner contact, valuation, listing agent coaching/management, offer decisioning, document management, and closing services under one roof </a:t>
            </a:r>
          </a:p>
          <a:p>
            <a:pPr indent="-342900" eaLnBrk="1" hangingPunct="1">
              <a:spcBef>
                <a:spcPct val="0"/>
              </a:spcBef>
            </a:pPr>
            <a:r>
              <a:rPr lang="en-US" sz="1600" smtClean="0"/>
              <a:t>Exclusive, brand-name local-area liquidation Brokerage partners bring homeowner trust and Servicer-Client accountability</a:t>
            </a:r>
          </a:p>
          <a:p>
            <a:pPr indent="-342900" eaLnBrk="1" hangingPunct="1">
              <a:spcBef>
                <a:spcPct val="0"/>
              </a:spcBef>
            </a:pPr>
            <a:endParaRPr lang="en-US" sz="1600" smtClean="0"/>
          </a:p>
          <a:p>
            <a:pPr indent="-342900" eaLnBrk="1" hangingPunct="1">
              <a:spcBef>
                <a:spcPct val="0"/>
              </a:spcBef>
              <a:spcAft>
                <a:spcPts val="1200"/>
              </a:spcAft>
            </a:pPr>
            <a:r>
              <a:rPr lang="en-US" sz="1600" smtClean="0"/>
              <a:t>HAFA, traditional Short Sale and Deed-in-Lieu ready</a:t>
            </a:r>
          </a:p>
          <a:p>
            <a:pPr indent="-342900" eaLnBrk="1" hangingPunct="1">
              <a:spcBef>
                <a:spcPct val="0"/>
              </a:spcBef>
            </a:pPr>
            <a:r>
              <a:rPr lang="en-US" sz="1600" smtClean="0"/>
              <a:t>Proven success in Short Sales, REO and RELO channels</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bwMode="auto"/>
        <p:txBody>
          <a:bodyPr wrap="square" numCol="1" anchorCtr="0" compatLnSpc="1">
            <a:prstTxWarp prst="textNoShape">
              <a:avLst/>
            </a:prstTxWarp>
          </a:bodyPr>
          <a:lstStyle/>
          <a:p>
            <a:pPr eaLnBrk="1" hangingPunct="1"/>
            <a:r>
              <a:rPr lang="en-US" sz="3200" cap="none" smtClean="0"/>
              <a:t>SHORT SALE &amp; HAFA LIQUIDATIONS</a:t>
            </a:r>
          </a:p>
        </p:txBody>
      </p:sp>
      <p:sp>
        <p:nvSpPr>
          <p:cNvPr id="9219" name="Content Placeholder 2"/>
          <p:cNvSpPr>
            <a:spLocks noGrp="1"/>
          </p:cNvSpPr>
          <p:nvPr>
            <p:ph idx="1"/>
          </p:nvPr>
        </p:nvSpPr>
        <p:spPr>
          <a:xfrm>
            <a:off x="457200" y="1752600"/>
            <a:ext cx="8229600" cy="3962400"/>
          </a:xfrm>
        </p:spPr>
        <p:txBody>
          <a:bodyPr anchor="ctr"/>
          <a:lstStyle/>
          <a:p>
            <a:pPr indent="-342900" eaLnBrk="1" hangingPunct="1">
              <a:spcBef>
                <a:spcPts val="1200"/>
              </a:spcBef>
              <a:spcAft>
                <a:spcPts val="600"/>
              </a:spcAft>
              <a:buFontTx/>
              <a:buChar char="•"/>
            </a:pPr>
            <a:r>
              <a:rPr lang="en-US" sz="1600" dirty="0" smtClean="0"/>
              <a:t>Quantum default services provides a full suite of traditional and HAFA Short Sale, REO management and disposition services</a:t>
            </a:r>
          </a:p>
          <a:p>
            <a:pPr indent="-342900" eaLnBrk="1" hangingPunct="1">
              <a:spcBef>
                <a:spcPts val="1200"/>
              </a:spcBef>
              <a:spcAft>
                <a:spcPts val="600"/>
              </a:spcAft>
              <a:buFontTx/>
              <a:buChar char="•"/>
            </a:pPr>
            <a:r>
              <a:rPr lang="en-US" sz="1600" dirty="0" smtClean="0"/>
              <a:t>Launch national, high-volume, end-to-end traditional Short Sale or HAFA borrower outreach &amp; liquidation program immediately </a:t>
            </a:r>
          </a:p>
          <a:p>
            <a:pPr indent="-342900" eaLnBrk="1" hangingPunct="1">
              <a:spcBef>
                <a:spcPts val="1200"/>
              </a:spcBef>
              <a:spcAft>
                <a:spcPts val="600"/>
              </a:spcAft>
              <a:buFontTx/>
              <a:buChar char="•"/>
            </a:pPr>
            <a:r>
              <a:rPr lang="en-US" sz="1600" dirty="0" smtClean="0"/>
              <a:t>Buyer Outreach, Property valuation</a:t>
            </a:r>
            <a:r>
              <a:rPr lang="en-US" sz="1600" dirty="0" smtClean="0"/>
              <a:t>, listing agent coaching </a:t>
            </a:r>
            <a:r>
              <a:rPr lang="en-US" sz="1600" dirty="0" smtClean="0"/>
              <a:t>&amp; </a:t>
            </a:r>
            <a:r>
              <a:rPr lang="en-US" sz="1600" dirty="0" smtClean="0"/>
              <a:t>management, </a:t>
            </a:r>
            <a:br>
              <a:rPr lang="en-US" sz="1600" dirty="0" smtClean="0"/>
            </a:br>
            <a:r>
              <a:rPr lang="en-US" sz="1600" dirty="0" smtClean="0"/>
              <a:t>offer decisioning, document management and closing services</a:t>
            </a:r>
          </a:p>
          <a:p>
            <a:pPr indent="-342900" eaLnBrk="1" hangingPunct="1">
              <a:spcBef>
                <a:spcPts val="1200"/>
              </a:spcBef>
              <a:spcAft>
                <a:spcPts val="600"/>
              </a:spcAft>
              <a:buFontTx/>
              <a:buChar char="•"/>
            </a:pPr>
            <a:r>
              <a:rPr lang="en-US" sz="1600" dirty="0" smtClean="0"/>
              <a:t>Significantly reduce Short Sale time-frames and costs</a:t>
            </a:r>
          </a:p>
          <a:p>
            <a:pPr indent="-342900" eaLnBrk="1" hangingPunct="1">
              <a:spcBef>
                <a:spcPts val="1200"/>
              </a:spcBef>
              <a:spcAft>
                <a:spcPts val="600"/>
              </a:spcAft>
              <a:buFontTx/>
              <a:buChar char="•"/>
            </a:pPr>
            <a:r>
              <a:rPr lang="en-US" sz="1600" dirty="0" smtClean="0"/>
              <a:t>National deed-in-lieu / REO resale </a:t>
            </a:r>
            <a:r>
              <a:rPr lang="en-US" sz="1600" dirty="0" smtClean="0"/>
              <a:t>platform</a:t>
            </a:r>
          </a:p>
          <a:p>
            <a:pPr indent="-342900" eaLnBrk="1" hangingPunct="1">
              <a:spcBef>
                <a:spcPts val="1200"/>
              </a:spcBef>
              <a:spcAft>
                <a:spcPts val="600"/>
              </a:spcAft>
              <a:buFontTx/>
              <a:buChar char="•"/>
            </a:pPr>
            <a:r>
              <a:rPr lang="en-US" sz="1600" dirty="0" smtClean="0"/>
              <a:t>Litigation risk management to shield lender from predatory litigation</a:t>
            </a:r>
            <a:endParaRPr lang="en-US" sz="1600" dirty="0" smtClean="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Differentiating points</a:t>
            </a:r>
            <a:endParaRPr lang="en-US" dirty="0"/>
          </a:p>
        </p:txBody>
      </p:sp>
      <p:sp>
        <p:nvSpPr>
          <p:cNvPr id="3" name="Content Placeholder 2"/>
          <p:cNvSpPr>
            <a:spLocks noGrp="1"/>
          </p:cNvSpPr>
          <p:nvPr>
            <p:ph idx="1"/>
          </p:nvPr>
        </p:nvSpPr>
        <p:spPr>
          <a:xfrm>
            <a:off x="457200" y="1676400"/>
            <a:ext cx="8229600" cy="4373563"/>
          </a:xfrm>
        </p:spPr>
        <p:txBody>
          <a:bodyPr/>
          <a:lstStyle/>
          <a:p>
            <a:pPr indent="-342900" eaLnBrk="1" hangingPunct="1">
              <a:spcBef>
                <a:spcPts val="1200"/>
              </a:spcBef>
              <a:spcAft>
                <a:spcPts val="600"/>
              </a:spcAft>
              <a:buFontTx/>
              <a:buChar char="•"/>
            </a:pPr>
            <a:endParaRPr lang="en-US" sz="900" dirty="0" smtClean="0"/>
          </a:p>
          <a:p>
            <a:pPr indent="-342900" eaLnBrk="1" hangingPunct="1">
              <a:spcBef>
                <a:spcPts val="1200"/>
              </a:spcBef>
              <a:spcAft>
                <a:spcPts val="600"/>
              </a:spcAft>
              <a:buFontTx/>
              <a:buChar char="•"/>
            </a:pPr>
            <a:r>
              <a:rPr lang="en-US" sz="1600" dirty="0" smtClean="0"/>
              <a:t>Risk Management and </a:t>
            </a:r>
            <a:r>
              <a:rPr lang="en-US" sz="1600" dirty="0" smtClean="0"/>
              <a:t>Disclosures  </a:t>
            </a:r>
            <a:endParaRPr lang="en-US" sz="1600" dirty="0" smtClean="0"/>
          </a:p>
          <a:p>
            <a:pPr indent="-342900" eaLnBrk="1" hangingPunct="1">
              <a:spcBef>
                <a:spcPts val="1200"/>
              </a:spcBef>
              <a:spcAft>
                <a:spcPts val="600"/>
              </a:spcAft>
              <a:buFontTx/>
              <a:buChar char="•"/>
            </a:pPr>
            <a:r>
              <a:rPr lang="en-US" sz="1600" dirty="0" smtClean="0"/>
              <a:t>Short-Sale Certified Listing Agents</a:t>
            </a:r>
          </a:p>
          <a:p>
            <a:pPr indent="-342900" eaLnBrk="1" hangingPunct="1">
              <a:spcBef>
                <a:spcPts val="1200"/>
              </a:spcBef>
              <a:spcAft>
                <a:spcPts val="600"/>
              </a:spcAft>
              <a:buFontTx/>
              <a:buChar char="•"/>
            </a:pPr>
            <a:r>
              <a:rPr lang="en-US" sz="1600" dirty="0" smtClean="0"/>
              <a:t>Major Player Brokerages </a:t>
            </a:r>
          </a:p>
          <a:p>
            <a:pPr indent="-342900" eaLnBrk="1" hangingPunct="1">
              <a:spcBef>
                <a:spcPts val="1200"/>
              </a:spcBef>
              <a:spcAft>
                <a:spcPts val="600"/>
              </a:spcAft>
              <a:buFontTx/>
              <a:buChar char="•"/>
            </a:pPr>
            <a:r>
              <a:rPr lang="en-US" sz="1600" dirty="0" smtClean="0"/>
              <a:t>Management and Oversight</a:t>
            </a:r>
          </a:p>
          <a:p>
            <a:pPr indent="-342900" eaLnBrk="1" hangingPunct="1">
              <a:spcBef>
                <a:spcPts val="1200"/>
              </a:spcBef>
              <a:spcAft>
                <a:spcPts val="600"/>
              </a:spcAft>
              <a:buFontTx/>
              <a:buChar char="•"/>
            </a:pPr>
            <a:r>
              <a:rPr lang="en-US" sz="1600" dirty="0" smtClean="0"/>
              <a:t>Real Time consumer feedback system with immediate response remediation</a:t>
            </a:r>
          </a:p>
          <a:p>
            <a:pPr indent="-342900" eaLnBrk="1" hangingPunct="1">
              <a:spcBef>
                <a:spcPts val="1200"/>
              </a:spcBef>
              <a:spcAft>
                <a:spcPts val="600"/>
              </a:spcAft>
              <a:buFontTx/>
              <a:buChar char="•"/>
            </a:pPr>
            <a:r>
              <a:rPr lang="en-US" sz="1600" dirty="0" smtClean="0"/>
              <a:t>Professional negotiators for the Junior liens</a:t>
            </a:r>
          </a:p>
          <a:p>
            <a:pPr indent="-342900" eaLnBrk="1" hangingPunct="1">
              <a:spcBef>
                <a:spcPts val="1200"/>
              </a:spcBef>
              <a:spcAft>
                <a:spcPts val="600"/>
              </a:spcAft>
              <a:buFontTx/>
              <a:buChar char="•"/>
            </a:pPr>
            <a:r>
              <a:rPr lang="en-US" sz="1600" dirty="0" smtClean="0"/>
              <a:t>Inbound call center </a:t>
            </a:r>
            <a:r>
              <a:rPr lang="en-US" sz="1600" dirty="0" smtClean="0"/>
              <a:t>captures sign call buyer prospects</a:t>
            </a:r>
            <a:endParaRPr lang="en-US" sz="1600" dirty="0" smtClean="0"/>
          </a:p>
          <a:p>
            <a:pPr indent="-342900" eaLnBrk="1" hangingPunct="1">
              <a:spcBef>
                <a:spcPts val="1200"/>
              </a:spcBef>
              <a:spcAft>
                <a:spcPts val="600"/>
              </a:spcAft>
              <a:buFontTx/>
              <a:buChar char="•"/>
            </a:pPr>
            <a:r>
              <a:rPr lang="en-US" sz="1600" dirty="0" smtClean="0"/>
              <a:t>Re-Market REO and Short Sale properties to the captured buyer </a:t>
            </a:r>
            <a:r>
              <a:rPr lang="en-US" sz="1600" dirty="0" smtClean="0"/>
              <a:t>leads</a:t>
            </a:r>
          </a:p>
          <a:p>
            <a:pPr indent="-342900" eaLnBrk="1" hangingPunct="1">
              <a:spcBef>
                <a:spcPts val="1200"/>
              </a:spcBef>
              <a:spcAft>
                <a:spcPts val="600"/>
              </a:spcAft>
              <a:buFontTx/>
              <a:buChar char="•"/>
            </a:pPr>
            <a:r>
              <a:rPr lang="en-US" sz="1600" dirty="0" smtClean="0"/>
              <a:t>Loan Origination capture and enhancement</a:t>
            </a:r>
            <a:endParaRPr lang="en-US" sz="1600" dirty="0" smtClean="0"/>
          </a:p>
          <a:p>
            <a:pPr indent="-342900" eaLnBrk="1" hangingPunct="1">
              <a:spcBef>
                <a:spcPts val="1200"/>
              </a:spcBef>
              <a:spcAft>
                <a:spcPts val="600"/>
              </a:spcAft>
              <a:buFontTx/>
              <a:buChar char="•"/>
            </a:pPr>
            <a:endParaRPr lang="en-US" sz="1600" dirty="0"/>
          </a:p>
        </p:txBody>
      </p:sp>
    </p:spTree>
    <p:extLst>
      <p:ext uri="{BB962C8B-B14F-4D97-AF65-F5344CB8AC3E}">
        <p14:creationId xmlns:p14="http://schemas.microsoft.com/office/powerpoint/2010/main" val="324737469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bwMode="auto"/>
        <p:txBody>
          <a:bodyPr wrap="square" numCol="1" anchorCtr="0" compatLnSpc="1">
            <a:prstTxWarp prst="textNoShape">
              <a:avLst/>
            </a:prstTxWarp>
          </a:bodyPr>
          <a:lstStyle/>
          <a:p>
            <a:pPr eaLnBrk="1" hangingPunct="1"/>
            <a:r>
              <a:rPr lang="en-US" sz="3200" cap="none" smtClean="0"/>
              <a:t>ACCOUNTABILITY &amp; SCALE</a:t>
            </a:r>
          </a:p>
        </p:txBody>
      </p:sp>
      <p:sp>
        <p:nvSpPr>
          <p:cNvPr id="10243" name="Content Placeholder 2"/>
          <p:cNvSpPr>
            <a:spLocks noGrp="1"/>
          </p:cNvSpPr>
          <p:nvPr>
            <p:ph idx="1"/>
          </p:nvPr>
        </p:nvSpPr>
        <p:spPr>
          <a:xfrm>
            <a:off x="457200" y="1752600"/>
            <a:ext cx="8229600" cy="4114800"/>
          </a:xfrm>
        </p:spPr>
        <p:txBody>
          <a:bodyPr anchor="ctr"/>
          <a:lstStyle/>
          <a:p>
            <a:pPr indent="-342900" eaLnBrk="1" hangingPunct="1">
              <a:spcBef>
                <a:spcPts val="1200"/>
              </a:spcBef>
              <a:spcAft>
                <a:spcPts val="600"/>
              </a:spcAft>
              <a:buFontTx/>
              <a:buChar char="•"/>
            </a:pPr>
            <a:r>
              <a:rPr lang="en-US" sz="1600" dirty="0" smtClean="0"/>
              <a:t>Enterprise-class borrower outreach and asset liquidation platform </a:t>
            </a:r>
          </a:p>
          <a:p>
            <a:pPr indent="-342900" eaLnBrk="1" hangingPunct="1">
              <a:spcBef>
                <a:spcPts val="1200"/>
              </a:spcBef>
              <a:spcAft>
                <a:spcPts val="600"/>
              </a:spcAft>
              <a:buFontTx/>
              <a:buChar char="•"/>
            </a:pPr>
            <a:r>
              <a:rPr lang="en-US" sz="1600" dirty="0" smtClean="0"/>
              <a:t>Custom, scalable solutions for servicers of any size</a:t>
            </a:r>
          </a:p>
          <a:p>
            <a:pPr indent="-342900" eaLnBrk="1" hangingPunct="1">
              <a:spcBef>
                <a:spcPts val="1200"/>
              </a:spcBef>
              <a:spcAft>
                <a:spcPts val="600"/>
              </a:spcAft>
              <a:buFontTx/>
              <a:buChar char="•"/>
            </a:pPr>
            <a:r>
              <a:rPr lang="en-US" sz="1600" dirty="0" smtClean="0"/>
              <a:t>120 fully-trained borrower outreach specialists</a:t>
            </a:r>
          </a:p>
          <a:p>
            <a:pPr indent="-342900" eaLnBrk="1" hangingPunct="1">
              <a:spcBef>
                <a:spcPts val="1200"/>
              </a:spcBef>
              <a:spcAft>
                <a:spcPts val="600"/>
              </a:spcAft>
              <a:buFontTx/>
              <a:buChar char="•"/>
            </a:pPr>
            <a:r>
              <a:rPr lang="en-US" sz="1600" dirty="0"/>
              <a:t>brand-name brokerage </a:t>
            </a:r>
            <a:r>
              <a:rPr lang="en-US" sz="1600" dirty="0" smtClean="0"/>
              <a:t>partners with </a:t>
            </a:r>
            <a:r>
              <a:rPr lang="en-US" sz="1600" dirty="0" smtClean="0"/>
              <a:t>distress-certified </a:t>
            </a:r>
            <a:r>
              <a:rPr lang="en-US" sz="1600" dirty="0" smtClean="0"/>
              <a:t>agents </a:t>
            </a:r>
            <a:endParaRPr lang="en-US" sz="1600" dirty="0" smtClean="0"/>
          </a:p>
          <a:p>
            <a:pPr indent="-342900" eaLnBrk="1" hangingPunct="1">
              <a:spcBef>
                <a:spcPts val="1200"/>
              </a:spcBef>
              <a:spcAft>
                <a:spcPts val="600"/>
              </a:spcAft>
              <a:buFontTx/>
              <a:buChar char="•"/>
            </a:pPr>
            <a:r>
              <a:rPr lang="en-US" sz="1600" dirty="0" smtClean="0"/>
              <a:t>National </a:t>
            </a:r>
            <a:r>
              <a:rPr lang="en-US" sz="1600" dirty="0" smtClean="0"/>
              <a:t>appraisal and interior BPO collateral valuation solutions</a:t>
            </a:r>
          </a:p>
          <a:p>
            <a:pPr indent="-342900" eaLnBrk="1" hangingPunct="1">
              <a:spcBef>
                <a:spcPts val="1200"/>
              </a:spcBef>
              <a:spcAft>
                <a:spcPts val="600"/>
              </a:spcAft>
              <a:buFontTx/>
              <a:buChar char="•"/>
            </a:pPr>
            <a:r>
              <a:rPr lang="en-US" sz="1600" dirty="0" smtClean="0"/>
              <a:t>Sub-servicing and traditional default services</a:t>
            </a:r>
          </a:p>
          <a:p>
            <a:pPr indent="-342900" eaLnBrk="1" hangingPunct="1">
              <a:lnSpc>
                <a:spcPct val="90000"/>
              </a:lnSpc>
            </a:pPr>
            <a:endParaRPr lang="en-US" sz="1600" dirty="0" smtClean="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numCol="1" anchorCtr="0" compatLnSpc="1">
            <a:prstTxWarp prst="textNoShape">
              <a:avLst/>
            </a:prstTxWarp>
            <a:normAutofit fontScale="90000"/>
          </a:bodyPr>
          <a:lstStyle/>
          <a:p>
            <a:pPr eaLnBrk="1" hangingPunct="1">
              <a:defRPr/>
            </a:pPr>
            <a:r>
              <a:rPr lang="en-US" sz="3200" cap="none" smtClean="0"/>
              <a:t>NATIONAL REAL ESTATE </a:t>
            </a:r>
            <a:br>
              <a:rPr lang="en-US" sz="3200" cap="none" smtClean="0"/>
            </a:br>
            <a:r>
              <a:rPr lang="en-US" sz="3200" cap="none" smtClean="0"/>
              <a:t>BROKERAGE CONSORTIUM</a:t>
            </a:r>
          </a:p>
        </p:txBody>
      </p:sp>
      <p:pic>
        <p:nvPicPr>
          <p:cNvPr id="11267" name="Picture 18" descr="K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2449513"/>
            <a:ext cx="1214438" cy="1046162"/>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11268" name="Picture 20" descr="sothebys_logo_l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19500" y="2449513"/>
            <a:ext cx="2166938" cy="87153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11269" name="Picture 27" descr="Prudential.jp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010400" y="2449513"/>
            <a:ext cx="1524000" cy="158908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11270" name="Picture 26" descr="CBlogo.gif"/>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838200" y="5562600"/>
            <a:ext cx="2133600" cy="969963"/>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11271" name="Picture 32" descr="Intero Real Estate Servic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81400" y="3810000"/>
            <a:ext cx="2422525" cy="568325"/>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11272" name="Picture 9"/>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762000" y="4038600"/>
            <a:ext cx="1931988" cy="106680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11273" name="Picture 10"/>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6629400" y="5791200"/>
            <a:ext cx="1981200" cy="625475"/>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11274" name="Picture 12"/>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6705600" y="4495800"/>
            <a:ext cx="1905000" cy="74930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11275" name="Picture 13"/>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3810000" y="4648200"/>
            <a:ext cx="1905000" cy="52070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11276" name="Picture 15"/>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4114800" y="5486400"/>
            <a:ext cx="1447800" cy="92710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sp>
        <p:nvSpPr>
          <p:cNvPr id="11277" name="TextBox 18"/>
          <p:cNvSpPr txBox="1">
            <a:spLocks noChangeArrowheads="1"/>
          </p:cNvSpPr>
          <p:nvPr/>
        </p:nvSpPr>
        <p:spPr bwMode="auto">
          <a:xfrm>
            <a:off x="2057400" y="1592263"/>
            <a:ext cx="5632450" cy="646112"/>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entury Gothic" pitchFamily="34" charset="0"/>
              </a:rPr>
              <a:t>Exclusive, brand-name liquidation partners bring </a:t>
            </a:r>
            <a:br>
              <a:rPr lang="en-US">
                <a:latin typeface="Century Gothic" pitchFamily="34" charset="0"/>
              </a:rPr>
            </a:br>
            <a:r>
              <a:rPr lang="en-US">
                <a:latin typeface="Century Gothic" pitchFamily="34" charset="0"/>
              </a:rPr>
              <a:t>homeowner trust and lender accountability</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2"/>
          </p:nvPr>
        </p:nvSpPr>
        <p:spPr>
          <a:xfrm>
            <a:off x="301752" y="2133600"/>
            <a:ext cx="4041648" cy="4156187"/>
          </a:xfrm>
        </p:spPr>
        <p:txBody>
          <a:bodyPr>
            <a:normAutofit/>
          </a:bodyPr>
          <a:lstStyle/>
          <a:p>
            <a:endParaRPr lang="en-US" sz="1400" dirty="0"/>
          </a:p>
          <a:p>
            <a:r>
              <a:rPr lang="en-US" sz="2400" b="1" dirty="0" smtClean="0"/>
              <a:t>Coldwell Banker -</a:t>
            </a:r>
          </a:p>
          <a:p>
            <a:pPr lvl="1"/>
            <a:r>
              <a:rPr lang="en-US" dirty="0" smtClean="0"/>
              <a:t>Premier [Las Vegas]</a:t>
            </a:r>
          </a:p>
          <a:p>
            <a:pPr lvl="1"/>
            <a:r>
              <a:rPr lang="en-US" dirty="0" smtClean="0"/>
              <a:t>NRT [Utah]</a:t>
            </a:r>
          </a:p>
          <a:p>
            <a:pPr lvl="1"/>
            <a:r>
              <a:rPr lang="en-US" dirty="0" smtClean="0"/>
              <a:t>D’Ann Harper [San Antonio]</a:t>
            </a:r>
          </a:p>
          <a:p>
            <a:pPr>
              <a:spcBef>
                <a:spcPts val="1800"/>
              </a:spcBef>
            </a:pPr>
            <a:r>
              <a:rPr lang="en-US" sz="2400" b="1" dirty="0" smtClean="0"/>
              <a:t>Prudential -</a:t>
            </a:r>
          </a:p>
          <a:p>
            <a:pPr lvl="1"/>
            <a:r>
              <a:rPr lang="en-US" dirty="0" smtClean="0"/>
              <a:t>Georgia [Atlanta]</a:t>
            </a:r>
          </a:p>
          <a:p>
            <a:pPr lvl="1"/>
            <a:r>
              <a:rPr lang="en-US" dirty="0" smtClean="0"/>
              <a:t>California [So Cal]</a:t>
            </a:r>
          </a:p>
          <a:p>
            <a:pPr lvl="1"/>
            <a:r>
              <a:rPr lang="en-US" dirty="0" err="1" smtClean="0"/>
              <a:t>Rubaloff</a:t>
            </a:r>
            <a:r>
              <a:rPr lang="en-US" dirty="0" smtClean="0"/>
              <a:t> [</a:t>
            </a:r>
            <a:r>
              <a:rPr lang="en-US" dirty="0" err="1" smtClean="0"/>
              <a:t>Chicagoland</a:t>
            </a:r>
            <a:r>
              <a:rPr lang="en-US" dirty="0" smtClean="0"/>
              <a:t>]</a:t>
            </a:r>
          </a:p>
          <a:p>
            <a:endParaRPr lang="en-US" dirty="0"/>
          </a:p>
        </p:txBody>
      </p:sp>
      <p:sp>
        <p:nvSpPr>
          <p:cNvPr id="7" name="Content Placeholder 6"/>
          <p:cNvSpPr>
            <a:spLocks noGrp="1"/>
          </p:cNvSpPr>
          <p:nvPr>
            <p:ph sz="quarter" idx="4"/>
          </p:nvPr>
        </p:nvSpPr>
        <p:spPr>
          <a:xfrm>
            <a:off x="4800600" y="2425881"/>
            <a:ext cx="4038600" cy="3855175"/>
          </a:xfrm>
        </p:spPr>
        <p:txBody>
          <a:bodyPr>
            <a:normAutofit/>
          </a:bodyPr>
          <a:lstStyle/>
          <a:p>
            <a:r>
              <a:rPr lang="en-US" sz="2400" b="1" dirty="0" smtClean="0"/>
              <a:t>Sotheby’s -</a:t>
            </a:r>
          </a:p>
          <a:p>
            <a:pPr lvl="1"/>
            <a:r>
              <a:rPr lang="en-US" dirty="0" smtClean="0"/>
              <a:t>Fuller [Denver area]</a:t>
            </a:r>
          </a:p>
          <a:p>
            <a:pPr lvl="1"/>
            <a:r>
              <a:rPr lang="en-US" dirty="0" smtClean="0"/>
              <a:t>Russ Lyon [Phoenix]</a:t>
            </a:r>
          </a:p>
          <a:p>
            <a:pPr lvl="1"/>
            <a:endParaRPr lang="en-US" dirty="0"/>
          </a:p>
          <a:p>
            <a:r>
              <a:rPr lang="en-US" sz="2400" b="1" dirty="0"/>
              <a:t>Realty Executives</a:t>
            </a:r>
          </a:p>
          <a:p>
            <a:pPr lvl="1"/>
            <a:r>
              <a:rPr lang="en-US" dirty="0" smtClean="0"/>
              <a:t>Main Street [Eastern MI]</a:t>
            </a:r>
          </a:p>
        </p:txBody>
      </p:sp>
      <p:sp>
        <p:nvSpPr>
          <p:cNvPr id="2" name="Title 1"/>
          <p:cNvSpPr>
            <a:spLocks noGrp="1"/>
          </p:cNvSpPr>
          <p:nvPr>
            <p:ph type="title"/>
          </p:nvPr>
        </p:nvSpPr>
        <p:spPr/>
        <p:txBody>
          <a:bodyPr>
            <a:normAutofit fontScale="90000"/>
          </a:bodyPr>
          <a:lstStyle/>
          <a:p>
            <a:r>
              <a:rPr lang="en-US" b="1" dirty="0" smtClean="0"/>
              <a:t>Managed Real Estate Brokerages</a:t>
            </a:r>
            <a:endParaRPr lang="en-US" dirty="0"/>
          </a:p>
        </p:txBody>
      </p:sp>
      <p:sp>
        <p:nvSpPr>
          <p:cNvPr id="13" name="Text Placeholder 12"/>
          <p:cNvSpPr>
            <a:spLocks noGrp="1"/>
          </p:cNvSpPr>
          <p:nvPr>
            <p:ph type="body" idx="1"/>
          </p:nvPr>
        </p:nvSpPr>
        <p:spPr>
          <a:xfrm>
            <a:off x="301752" y="1524000"/>
            <a:ext cx="8308848" cy="732974"/>
          </a:xfrm>
        </p:spPr>
        <p:txBody>
          <a:bodyPr/>
          <a:lstStyle/>
          <a:p>
            <a:r>
              <a:rPr lang="en-US" sz="2800" dirty="0" smtClean="0"/>
              <a:t>Major Real Estate Brokerages - Brands</a:t>
            </a:r>
            <a:endParaRPr lang="en-US" sz="2800" dirty="0"/>
          </a:p>
        </p:txBody>
      </p:sp>
    </p:spTree>
    <p:extLst>
      <p:ext uri="{BB962C8B-B14F-4D97-AF65-F5344CB8AC3E}">
        <p14:creationId xmlns:p14="http://schemas.microsoft.com/office/powerpoint/2010/main" val="112409082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par>
                          <p:cTn id="7" fill="hold">
                            <p:stCondLst>
                              <p:cond delay="0"/>
                            </p:stCondLst>
                            <p:childTnLst>
                              <p:par>
                                <p:cTn id="8" presetID="42" presetClass="entr" presetSubtype="0" fill="hold" nodeType="after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750"/>
                                        <p:tgtEl>
                                          <p:spTgt spid="3">
                                            <p:txEl>
                                              <p:pRg st="2" end="2"/>
                                            </p:txEl>
                                          </p:spTgt>
                                        </p:tgtEl>
                                      </p:cBhvr>
                                    </p:animEffect>
                                    <p:anim calcmode="lin" valueType="num">
                                      <p:cBhvr>
                                        <p:cTn id="11" dur="75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2" dur="75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3" fill="hold">
                            <p:stCondLst>
                              <p:cond delay="750"/>
                            </p:stCondLst>
                            <p:childTnLst>
                              <p:par>
                                <p:cTn id="14" presetID="42" presetClass="entr" presetSubtype="0" fill="hold" nodeType="after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750"/>
                                        <p:tgtEl>
                                          <p:spTgt spid="3">
                                            <p:txEl>
                                              <p:pRg st="3" end="3"/>
                                            </p:txEl>
                                          </p:spTgt>
                                        </p:tgtEl>
                                      </p:cBhvr>
                                    </p:animEffect>
                                    <p:anim calcmode="lin" valueType="num">
                                      <p:cBhvr>
                                        <p:cTn id="17" dur="75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8" dur="75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42" presetClass="entr" presetSubtype="0" fill="hold" nodeType="after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750"/>
                                        <p:tgtEl>
                                          <p:spTgt spid="3">
                                            <p:txEl>
                                              <p:pRg st="4" end="4"/>
                                            </p:txEl>
                                          </p:spTgt>
                                        </p:tgtEl>
                                      </p:cBhvr>
                                    </p:animEffect>
                                    <p:anim calcmode="lin" valueType="num">
                                      <p:cBhvr>
                                        <p:cTn id="23" dur="75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75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5" fill="hold">
                            <p:stCondLst>
                              <p:cond delay="2250"/>
                            </p:stCondLst>
                            <p:childTnLst>
                              <p:par>
                                <p:cTn id="26" presetID="1" presetClass="entr" presetSubtype="0" fill="hold" nodeType="after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childTnLst>
                                </p:cTn>
                              </p:par>
                            </p:childTnLst>
                          </p:cTn>
                        </p:par>
                        <p:par>
                          <p:cTn id="28" fill="hold">
                            <p:stCondLst>
                              <p:cond delay="2250"/>
                            </p:stCondLst>
                            <p:childTnLst>
                              <p:par>
                                <p:cTn id="29" presetID="42" presetClass="entr" presetSubtype="0" fill="hold"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750"/>
                                        <p:tgtEl>
                                          <p:spTgt spid="3">
                                            <p:txEl>
                                              <p:pRg st="6" end="6"/>
                                            </p:txEl>
                                          </p:spTgt>
                                        </p:tgtEl>
                                      </p:cBhvr>
                                    </p:animEffect>
                                    <p:anim calcmode="lin" valueType="num">
                                      <p:cBhvr>
                                        <p:cTn id="32" dur="75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3" dur="75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34" fill="hold">
                            <p:stCondLst>
                              <p:cond delay="3000"/>
                            </p:stCondLst>
                            <p:childTnLst>
                              <p:par>
                                <p:cTn id="35" presetID="42" presetClass="entr" presetSubtype="0" fill="hold" nodeType="after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750"/>
                                        <p:tgtEl>
                                          <p:spTgt spid="3">
                                            <p:txEl>
                                              <p:pRg st="7" end="7"/>
                                            </p:txEl>
                                          </p:spTgt>
                                        </p:tgtEl>
                                      </p:cBhvr>
                                    </p:animEffect>
                                    <p:anim calcmode="lin" valueType="num">
                                      <p:cBhvr>
                                        <p:cTn id="38" dur="75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9" dur="75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40" fill="hold">
                            <p:stCondLst>
                              <p:cond delay="3750"/>
                            </p:stCondLst>
                            <p:childTnLst>
                              <p:par>
                                <p:cTn id="41" presetID="42" presetClass="entr" presetSubtype="0" fill="hold" nodeType="after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fade">
                                      <p:cBhvr>
                                        <p:cTn id="43" dur="750"/>
                                        <p:tgtEl>
                                          <p:spTgt spid="3">
                                            <p:txEl>
                                              <p:pRg st="8" end="8"/>
                                            </p:txEl>
                                          </p:spTgt>
                                        </p:tgtEl>
                                      </p:cBhvr>
                                    </p:animEffect>
                                    <p:anim calcmode="lin" valueType="num">
                                      <p:cBhvr>
                                        <p:cTn id="44" dur="75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5" dur="75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46" fill="hold">
                            <p:stCondLst>
                              <p:cond delay="4500"/>
                            </p:stCondLst>
                            <p:childTnLst>
                              <p:par>
                                <p:cTn id="47" presetID="1" presetClass="entr" presetSubtype="0" fill="hold" nodeType="afterEffect">
                                  <p:stCondLst>
                                    <p:cond delay="0"/>
                                  </p:stCondLst>
                                  <p:childTnLst>
                                    <p:set>
                                      <p:cBhvr>
                                        <p:cTn id="48" dur="1" fill="hold">
                                          <p:stCondLst>
                                            <p:cond delay="0"/>
                                          </p:stCondLst>
                                        </p:cTn>
                                        <p:tgtEl>
                                          <p:spTgt spid="7">
                                            <p:txEl>
                                              <p:pRg st="0" end="0"/>
                                            </p:txEl>
                                          </p:spTgt>
                                        </p:tgtEl>
                                        <p:attrNameLst>
                                          <p:attrName>style.visibility</p:attrName>
                                        </p:attrNameLst>
                                      </p:cBhvr>
                                      <p:to>
                                        <p:strVal val="visible"/>
                                      </p:to>
                                    </p:set>
                                  </p:childTnLst>
                                </p:cTn>
                              </p:par>
                            </p:childTnLst>
                          </p:cTn>
                        </p:par>
                        <p:par>
                          <p:cTn id="49" fill="hold">
                            <p:stCondLst>
                              <p:cond delay="4500"/>
                            </p:stCondLst>
                            <p:childTnLst>
                              <p:par>
                                <p:cTn id="50" presetID="42" presetClass="entr" presetSubtype="0" fill="hold" nodeType="afterEffect">
                                  <p:stCondLst>
                                    <p:cond delay="0"/>
                                  </p:stCondLst>
                                  <p:childTnLst>
                                    <p:set>
                                      <p:cBhvr>
                                        <p:cTn id="51" dur="1" fill="hold">
                                          <p:stCondLst>
                                            <p:cond delay="0"/>
                                          </p:stCondLst>
                                        </p:cTn>
                                        <p:tgtEl>
                                          <p:spTgt spid="7">
                                            <p:txEl>
                                              <p:pRg st="1" end="1"/>
                                            </p:txEl>
                                          </p:spTgt>
                                        </p:tgtEl>
                                        <p:attrNameLst>
                                          <p:attrName>style.visibility</p:attrName>
                                        </p:attrNameLst>
                                      </p:cBhvr>
                                      <p:to>
                                        <p:strVal val="visible"/>
                                      </p:to>
                                    </p:set>
                                    <p:animEffect transition="in" filter="fade">
                                      <p:cBhvr>
                                        <p:cTn id="52" dur="750"/>
                                        <p:tgtEl>
                                          <p:spTgt spid="7">
                                            <p:txEl>
                                              <p:pRg st="1" end="1"/>
                                            </p:txEl>
                                          </p:spTgt>
                                        </p:tgtEl>
                                      </p:cBhvr>
                                    </p:animEffect>
                                    <p:anim calcmode="lin" valueType="num">
                                      <p:cBhvr>
                                        <p:cTn id="53" dur="75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54" dur="75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par>
                          <p:cTn id="55" fill="hold">
                            <p:stCondLst>
                              <p:cond delay="5250"/>
                            </p:stCondLst>
                            <p:childTnLst>
                              <p:par>
                                <p:cTn id="56" presetID="42" presetClass="entr" presetSubtype="0" fill="hold" nodeType="afterEffect">
                                  <p:stCondLst>
                                    <p:cond delay="0"/>
                                  </p:stCondLst>
                                  <p:childTnLst>
                                    <p:set>
                                      <p:cBhvr>
                                        <p:cTn id="57" dur="1" fill="hold">
                                          <p:stCondLst>
                                            <p:cond delay="0"/>
                                          </p:stCondLst>
                                        </p:cTn>
                                        <p:tgtEl>
                                          <p:spTgt spid="7">
                                            <p:txEl>
                                              <p:pRg st="2" end="2"/>
                                            </p:txEl>
                                          </p:spTgt>
                                        </p:tgtEl>
                                        <p:attrNameLst>
                                          <p:attrName>style.visibility</p:attrName>
                                        </p:attrNameLst>
                                      </p:cBhvr>
                                      <p:to>
                                        <p:strVal val="visible"/>
                                      </p:to>
                                    </p:set>
                                    <p:animEffect transition="in" filter="fade">
                                      <p:cBhvr>
                                        <p:cTn id="58" dur="750"/>
                                        <p:tgtEl>
                                          <p:spTgt spid="7">
                                            <p:txEl>
                                              <p:pRg st="2" end="2"/>
                                            </p:txEl>
                                          </p:spTgt>
                                        </p:tgtEl>
                                      </p:cBhvr>
                                    </p:animEffect>
                                    <p:anim calcmode="lin" valueType="num">
                                      <p:cBhvr>
                                        <p:cTn id="59" dur="75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60" dur="75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par>
                          <p:cTn id="61" fill="hold">
                            <p:stCondLst>
                              <p:cond delay="6000"/>
                            </p:stCondLst>
                            <p:childTnLst>
                              <p:par>
                                <p:cTn id="62" presetID="1" presetClass="entr" presetSubtype="0" fill="hold" nodeType="afterEffect">
                                  <p:stCondLst>
                                    <p:cond delay="0"/>
                                  </p:stCondLst>
                                  <p:childTnLst>
                                    <p:set>
                                      <p:cBhvr>
                                        <p:cTn id="63" dur="1" fill="hold">
                                          <p:stCondLst>
                                            <p:cond delay="0"/>
                                          </p:stCondLst>
                                        </p:cTn>
                                        <p:tgtEl>
                                          <p:spTgt spid="7">
                                            <p:txEl>
                                              <p:pRg st="4" end="4"/>
                                            </p:txEl>
                                          </p:spTgt>
                                        </p:tgtEl>
                                        <p:attrNameLst>
                                          <p:attrName>style.visibility</p:attrName>
                                        </p:attrNameLst>
                                      </p:cBhvr>
                                      <p:to>
                                        <p:strVal val="visible"/>
                                      </p:to>
                                    </p:set>
                                  </p:childTnLst>
                                </p:cTn>
                              </p:par>
                            </p:childTnLst>
                          </p:cTn>
                        </p:par>
                        <p:par>
                          <p:cTn id="64" fill="hold">
                            <p:stCondLst>
                              <p:cond delay="6000"/>
                            </p:stCondLst>
                            <p:childTnLst>
                              <p:par>
                                <p:cTn id="65" presetID="42" presetClass="entr" presetSubtype="0" fill="hold" nodeType="afterEffect">
                                  <p:stCondLst>
                                    <p:cond delay="0"/>
                                  </p:stCondLst>
                                  <p:childTnLst>
                                    <p:set>
                                      <p:cBhvr>
                                        <p:cTn id="66" dur="1" fill="hold">
                                          <p:stCondLst>
                                            <p:cond delay="0"/>
                                          </p:stCondLst>
                                        </p:cTn>
                                        <p:tgtEl>
                                          <p:spTgt spid="7">
                                            <p:txEl>
                                              <p:pRg st="5" end="5"/>
                                            </p:txEl>
                                          </p:spTgt>
                                        </p:tgtEl>
                                        <p:attrNameLst>
                                          <p:attrName>style.visibility</p:attrName>
                                        </p:attrNameLst>
                                      </p:cBhvr>
                                      <p:to>
                                        <p:strVal val="visible"/>
                                      </p:to>
                                    </p:set>
                                    <p:animEffect transition="in" filter="fade">
                                      <p:cBhvr>
                                        <p:cTn id="67" dur="750"/>
                                        <p:tgtEl>
                                          <p:spTgt spid="7">
                                            <p:txEl>
                                              <p:pRg st="5" end="5"/>
                                            </p:txEl>
                                          </p:spTgt>
                                        </p:tgtEl>
                                      </p:cBhvr>
                                    </p:animEffect>
                                    <p:anim calcmode="lin" valueType="num">
                                      <p:cBhvr>
                                        <p:cTn id="68" dur="75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69" dur="75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a:xfrm>
            <a:off x="301752" y="1524000"/>
            <a:ext cx="6327648" cy="732974"/>
          </a:xfrm>
        </p:spPr>
        <p:txBody>
          <a:bodyPr/>
          <a:lstStyle/>
          <a:p>
            <a:r>
              <a:rPr lang="en-US" sz="2800" dirty="0"/>
              <a:t>Major Regional Independents</a:t>
            </a:r>
          </a:p>
        </p:txBody>
      </p:sp>
      <p:sp>
        <p:nvSpPr>
          <p:cNvPr id="3" name="Content Placeholder 2"/>
          <p:cNvSpPr>
            <a:spLocks noGrp="1"/>
          </p:cNvSpPr>
          <p:nvPr>
            <p:ph sz="quarter" idx="2"/>
          </p:nvPr>
        </p:nvSpPr>
        <p:spPr>
          <a:xfrm>
            <a:off x="301752" y="2471383"/>
            <a:ext cx="4270248" cy="3818404"/>
          </a:xfrm>
        </p:spPr>
        <p:txBody>
          <a:bodyPr>
            <a:normAutofit/>
          </a:bodyPr>
          <a:lstStyle/>
          <a:p>
            <a:pPr>
              <a:spcBef>
                <a:spcPts val="1200"/>
              </a:spcBef>
            </a:pPr>
            <a:r>
              <a:rPr lang="en-US" sz="2400" dirty="0" smtClean="0"/>
              <a:t>Intero </a:t>
            </a:r>
            <a:br>
              <a:rPr lang="en-US" sz="2400" dirty="0" smtClean="0"/>
            </a:br>
            <a:r>
              <a:rPr lang="en-US" sz="2000" dirty="0" smtClean="0"/>
              <a:t>[Northern CA]</a:t>
            </a:r>
            <a:endParaRPr lang="en-US" sz="2000" dirty="0"/>
          </a:p>
          <a:p>
            <a:pPr>
              <a:spcBef>
                <a:spcPts val="1200"/>
              </a:spcBef>
            </a:pPr>
            <a:r>
              <a:rPr lang="en-US" sz="2400" dirty="0"/>
              <a:t>Seven Gables </a:t>
            </a:r>
            <a:r>
              <a:rPr lang="en-US" sz="2400" dirty="0" smtClean="0"/>
              <a:t/>
            </a:r>
            <a:br>
              <a:rPr lang="en-US" sz="2400" dirty="0" smtClean="0"/>
            </a:br>
            <a:r>
              <a:rPr lang="en-US" sz="2000" dirty="0"/>
              <a:t>[Orange Co, CA]</a:t>
            </a:r>
          </a:p>
          <a:p>
            <a:pPr>
              <a:spcBef>
                <a:spcPts val="1200"/>
              </a:spcBef>
            </a:pPr>
            <a:r>
              <a:rPr lang="en-US" sz="2400" dirty="0" smtClean="0"/>
              <a:t>Swift </a:t>
            </a:r>
            <a:r>
              <a:rPr lang="en-US" sz="2400" dirty="0"/>
              <a:t>Realty </a:t>
            </a:r>
            <a:r>
              <a:rPr lang="en-US" sz="2400" dirty="0" smtClean="0"/>
              <a:t/>
            </a:r>
            <a:br>
              <a:rPr lang="en-US" sz="2400" dirty="0" smtClean="0"/>
            </a:br>
            <a:r>
              <a:rPr lang="en-US" sz="2000" dirty="0"/>
              <a:t>[Houston, Galveston, TX]</a:t>
            </a:r>
          </a:p>
          <a:p>
            <a:pPr>
              <a:spcBef>
                <a:spcPts val="1200"/>
              </a:spcBef>
            </a:pPr>
            <a:r>
              <a:rPr lang="en-US" sz="2400" dirty="0"/>
              <a:t>Winans </a:t>
            </a:r>
            <a:r>
              <a:rPr lang="en-US" sz="2400" cap="small" dirty="0"/>
              <a:t>GMAC</a:t>
            </a:r>
            <a:r>
              <a:rPr lang="en-US" sz="2400" dirty="0"/>
              <a:t> </a:t>
            </a:r>
            <a:r>
              <a:rPr lang="en-US" sz="2400" dirty="0" smtClean="0"/>
              <a:t/>
            </a:r>
            <a:br>
              <a:rPr lang="en-US" sz="2400" dirty="0" smtClean="0"/>
            </a:br>
            <a:r>
              <a:rPr lang="en-US" sz="2000" dirty="0"/>
              <a:t>[Dallas-Ft Worth, TX]</a:t>
            </a:r>
          </a:p>
        </p:txBody>
      </p:sp>
      <p:sp>
        <p:nvSpPr>
          <p:cNvPr id="6" name="Content Placeholder 5"/>
          <p:cNvSpPr>
            <a:spLocks noGrp="1"/>
          </p:cNvSpPr>
          <p:nvPr>
            <p:ph sz="quarter" idx="4"/>
          </p:nvPr>
        </p:nvSpPr>
        <p:spPr/>
        <p:txBody>
          <a:bodyPr>
            <a:normAutofit/>
          </a:bodyPr>
          <a:lstStyle/>
          <a:p>
            <a:pPr>
              <a:spcBef>
                <a:spcPts val="1200"/>
              </a:spcBef>
            </a:pPr>
            <a:r>
              <a:rPr lang="en-US" sz="2400" dirty="0"/>
              <a:t>Surovell </a:t>
            </a:r>
            <a:r>
              <a:rPr lang="en-US" sz="2400" dirty="0" smtClean="0"/>
              <a:t/>
            </a:r>
            <a:br>
              <a:rPr lang="en-US" sz="2400" dirty="0" smtClean="0"/>
            </a:br>
            <a:r>
              <a:rPr lang="en-US" sz="2000" dirty="0" smtClean="0"/>
              <a:t>[</a:t>
            </a:r>
            <a:r>
              <a:rPr lang="en-US" sz="2000" dirty="0"/>
              <a:t>Ann Arbor, MI]</a:t>
            </a:r>
          </a:p>
          <a:p>
            <a:pPr>
              <a:spcBef>
                <a:spcPts val="1200"/>
              </a:spcBef>
            </a:pPr>
            <a:r>
              <a:rPr lang="en-US" sz="2400" dirty="0"/>
              <a:t>Greenridge </a:t>
            </a:r>
            <a:r>
              <a:rPr lang="en-US" sz="2400" dirty="0" smtClean="0"/>
              <a:t/>
            </a:r>
            <a:br>
              <a:rPr lang="en-US" sz="2400" dirty="0" smtClean="0"/>
            </a:br>
            <a:r>
              <a:rPr lang="en-US" sz="2000" dirty="0"/>
              <a:t>[Grand Rapids, MI]</a:t>
            </a:r>
          </a:p>
          <a:p>
            <a:pPr>
              <a:spcBef>
                <a:spcPts val="1200"/>
              </a:spcBef>
            </a:pPr>
            <a:r>
              <a:rPr lang="en-US" sz="2400" dirty="0"/>
              <a:t>Edina Realty </a:t>
            </a:r>
            <a:r>
              <a:rPr lang="en-US" sz="2400" dirty="0" smtClean="0"/>
              <a:t/>
            </a:r>
            <a:br>
              <a:rPr lang="en-US" sz="2400" dirty="0" smtClean="0"/>
            </a:br>
            <a:r>
              <a:rPr lang="en-US" sz="2000" dirty="0"/>
              <a:t>[</a:t>
            </a:r>
            <a:r>
              <a:rPr lang="en-US" sz="2000" dirty="0" smtClean="0"/>
              <a:t>MN, </a:t>
            </a:r>
            <a:r>
              <a:rPr lang="en-US" sz="2000" dirty="0"/>
              <a:t>Western WI, Fargo, ND]</a:t>
            </a:r>
          </a:p>
          <a:p>
            <a:pPr>
              <a:spcBef>
                <a:spcPts val="1200"/>
              </a:spcBef>
            </a:pPr>
            <a:r>
              <a:rPr lang="en-US" sz="2400" dirty="0"/>
              <a:t>Keyes Realty </a:t>
            </a:r>
            <a:br>
              <a:rPr lang="en-US" sz="2400" dirty="0"/>
            </a:br>
            <a:r>
              <a:rPr lang="en-US" sz="2000" dirty="0"/>
              <a:t>[Southern FL]</a:t>
            </a:r>
          </a:p>
          <a:p>
            <a:endParaRPr lang="en-US" sz="2400" dirty="0"/>
          </a:p>
        </p:txBody>
      </p:sp>
      <p:sp>
        <p:nvSpPr>
          <p:cNvPr id="2" name="Title 1"/>
          <p:cNvSpPr>
            <a:spLocks noGrp="1"/>
          </p:cNvSpPr>
          <p:nvPr>
            <p:ph type="title"/>
          </p:nvPr>
        </p:nvSpPr>
        <p:spPr/>
        <p:txBody>
          <a:bodyPr>
            <a:normAutofit fontScale="90000"/>
          </a:bodyPr>
          <a:lstStyle/>
          <a:p>
            <a:r>
              <a:rPr lang="en-US" b="1" dirty="0"/>
              <a:t>Managed Real Estate Brokerages</a:t>
            </a:r>
            <a:endParaRPr lang="en-US" dirty="0"/>
          </a:p>
        </p:txBody>
      </p:sp>
    </p:spTree>
    <p:extLst>
      <p:ext uri="{BB962C8B-B14F-4D97-AF65-F5344CB8AC3E}">
        <p14:creationId xmlns:p14="http://schemas.microsoft.com/office/powerpoint/2010/main" val="357026096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50"/>
                                        <p:tgtEl>
                                          <p:spTgt spid="3">
                                            <p:txEl>
                                              <p:pRg st="0" end="0"/>
                                            </p:txEl>
                                          </p:spTgt>
                                        </p:tgtEl>
                                      </p:cBhvr>
                                    </p:animEffect>
                                    <p:anim calcmode="lin" valueType="num">
                                      <p:cBhvr>
                                        <p:cTn id="8" dur="75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75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42" presetClass="entr" presetSubtype="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750"/>
                                        <p:tgtEl>
                                          <p:spTgt spid="3">
                                            <p:txEl>
                                              <p:pRg st="1" end="1"/>
                                            </p:txEl>
                                          </p:spTgt>
                                        </p:tgtEl>
                                      </p:cBhvr>
                                    </p:animEffect>
                                    <p:anim calcmode="lin" valueType="num">
                                      <p:cBhvr>
                                        <p:cTn id="14" dur="75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75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1500"/>
                            </p:stCondLst>
                            <p:childTnLst>
                              <p:par>
                                <p:cTn id="17" presetID="42" presetClass="entr" presetSubtype="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750"/>
                                        <p:tgtEl>
                                          <p:spTgt spid="3">
                                            <p:txEl>
                                              <p:pRg st="2" end="2"/>
                                            </p:txEl>
                                          </p:spTgt>
                                        </p:tgtEl>
                                      </p:cBhvr>
                                    </p:animEffect>
                                    <p:anim calcmode="lin" valueType="num">
                                      <p:cBhvr>
                                        <p:cTn id="20" dur="75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75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2250"/>
                            </p:stCondLst>
                            <p:childTnLst>
                              <p:par>
                                <p:cTn id="23" presetID="42" presetClass="entr" presetSubtype="0" fill="hold"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750"/>
                                        <p:tgtEl>
                                          <p:spTgt spid="3">
                                            <p:txEl>
                                              <p:pRg st="3" end="3"/>
                                            </p:txEl>
                                          </p:spTgt>
                                        </p:tgtEl>
                                      </p:cBhvr>
                                    </p:animEffect>
                                    <p:anim calcmode="lin" valueType="num">
                                      <p:cBhvr>
                                        <p:cTn id="26" dur="75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75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3000"/>
                            </p:stCondLst>
                            <p:childTnLst>
                              <p:par>
                                <p:cTn id="29" presetID="42" presetClass="entr" presetSubtype="0" fill="hold" nodeType="after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Effect transition="in" filter="fade">
                                      <p:cBhvr>
                                        <p:cTn id="31" dur="750"/>
                                        <p:tgtEl>
                                          <p:spTgt spid="6">
                                            <p:txEl>
                                              <p:pRg st="0" end="0"/>
                                            </p:txEl>
                                          </p:spTgt>
                                        </p:tgtEl>
                                      </p:cBhvr>
                                    </p:animEffect>
                                    <p:anim calcmode="lin" valueType="num">
                                      <p:cBhvr>
                                        <p:cTn id="32" dur="75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33" dur="75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par>
                          <p:cTn id="34" fill="hold">
                            <p:stCondLst>
                              <p:cond delay="3750"/>
                            </p:stCondLst>
                            <p:childTnLst>
                              <p:par>
                                <p:cTn id="35" presetID="42" presetClass="entr" presetSubtype="0" fill="hold" nodeType="afterEffect">
                                  <p:stCondLst>
                                    <p:cond delay="0"/>
                                  </p:stCondLst>
                                  <p:childTnLst>
                                    <p:set>
                                      <p:cBhvr>
                                        <p:cTn id="36" dur="1" fill="hold">
                                          <p:stCondLst>
                                            <p:cond delay="0"/>
                                          </p:stCondLst>
                                        </p:cTn>
                                        <p:tgtEl>
                                          <p:spTgt spid="6">
                                            <p:txEl>
                                              <p:pRg st="1" end="1"/>
                                            </p:txEl>
                                          </p:spTgt>
                                        </p:tgtEl>
                                        <p:attrNameLst>
                                          <p:attrName>style.visibility</p:attrName>
                                        </p:attrNameLst>
                                      </p:cBhvr>
                                      <p:to>
                                        <p:strVal val="visible"/>
                                      </p:to>
                                    </p:set>
                                    <p:animEffect transition="in" filter="fade">
                                      <p:cBhvr>
                                        <p:cTn id="37" dur="750"/>
                                        <p:tgtEl>
                                          <p:spTgt spid="6">
                                            <p:txEl>
                                              <p:pRg st="1" end="1"/>
                                            </p:txEl>
                                          </p:spTgt>
                                        </p:tgtEl>
                                      </p:cBhvr>
                                    </p:animEffect>
                                    <p:anim calcmode="lin" valueType="num">
                                      <p:cBhvr>
                                        <p:cTn id="38" dur="75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39" dur="75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par>
                          <p:cTn id="40" fill="hold">
                            <p:stCondLst>
                              <p:cond delay="4500"/>
                            </p:stCondLst>
                            <p:childTnLst>
                              <p:par>
                                <p:cTn id="41" presetID="42" presetClass="entr" presetSubtype="0" fill="hold" nodeType="afterEffect">
                                  <p:stCondLst>
                                    <p:cond delay="0"/>
                                  </p:stCondLst>
                                  <p:childTnLst>
                                    <p:set>
                                      <p:cBhvr>
                                        <p:cTn id="42" dur="1" fill="hold">
                                          <p:stCondLst>
                                            <p:cond delay="0"/>
                                          </p:stCondLst>
                                        </p:cTn>
                                        <p:tgtEl>
                                          <p:spTgt spid="6">
                                            <p:txEl>
                                              <p:pRg st="2" end="2"/>
                                            </p:txEl>
                                          </p:spTgt>
                                        </p:tgtEl>
                                        <p:attrNameLst>
                                          <p:attrName>style.visibility</p:attrName>
                                        </p:attrNameLst>
                                      </p:cBhvr>
                                      <p:to>
                                        <p:strVal val="visible"/>
                                      </p:to>
                                    </p:set>
                                    <p:animEffect transition="in" filter="fade">
                                      <p:cBhvr>
                                        <p:cTn id="43" dur="750"/>
                                        <p:tgtEl>
                                          <p:spTgt spid="6">
                                            <p:txEl>
                                              <p:pRg st="2" end="2"/>
                                            </p:txEl>
                                          </p:spTgt>
                                        </p:tgtEl>
                                      </p:cBhvr>
                                    </p:animEffect>
                                    <p:anim calcmode="lin" valueType="num">
                                      <p:cBhvr>
                                        <p:cTn id="44" dur="75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45" dur="75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par>
                          <p:cTn id="46" fill="hold">
                            <p:stCondLst>
                              <p:cond delay="5250"/>
                            </p:stCondLst>
                            <p:childTnLst>
                              <p:par>
                                <p:cTn id="47" presetID="42" presetClass="entr" presetSubtype="0" fill="hold" nodeType="afterEffect">
                                  <p:stCondLst>
                                    <p:cond delay="0"/>
                                  </p:stCondLst>
                                  <p:childTnLst>
                                    <p:set>
                                      <p:cBhvr>
                                        <p:cTn id="48" dur="1" fill="hold">
                                          <p:stCondLst>
                                            <p:cond delay="0"/>
                                          </p:stCondLst>
                                        </p:cTn>
                                        <p:tgtEl>
                                          <p:spTgt spid="6">
                                            <p:txEl>
                                              <p:pRg st="3" end="3"/>
                                            </p:txEl>
                                          </p:spTgt>
                                        </p:tgtEl>
                                        <p:attrNameLst>
                                          <p:attrName>style.visibility</p:attrName>
                                        </p:attrNameLst>
                                      </p:cBhvr>
                                      <p:to>
                                        <p:strVal val="visible"/>
                                      </p:to>
                                    </p:set>
                                    <p:animEffect transition="in" filter="fade">
                                      <p:cBhvr>
                                        <p:cTn id="49" dur="750"/>
                                        <p:tgtEl>
                                          <p:spTgt spid="6">
                                            <p:txEl>
                                              <p:pRg st="3" end="3"/>
                                            </p:txEl>
                                          </p:spTgt>
                                        </p:tgtEl>
                                      </p:cBhvr>
                                    </p:animEffect>
                                    <p:anim calcmode="lin" valueType="num">
                                      <p:cBhvr>
                                        <p:cTn id="50" dur="75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51" dur="75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Loan Capture</a:t>
            </a:r>
            <a:r>
              <a:rPr lang="en-US" dirty="0" smtClean="0"/>
              <a:t/>
            </a:r>
            <a:br>
              <a:rPr lang="en-US" dirty="0" smtClean="0"/>
            </a:br>
            <a:r>
              <a:rPr lang="en-US" sz="2400" dirty="0" smtClean="0"/>
              <a:t>Giving back to our lender-clients</a:t>
            </a:r>
            <a:endParaRPr lang="en-US" dirty="0"/>
          </a:p>
        </p:txBody>
      </p:sp>
      <p:sp>
        <p:nvSpPr>
          <p:cNvPr id="3" name="Content Placeholder 2"/>
          <p:cNvSpPr>
            <a:spLocks noGrp="1"/>
          </p:cNvSpPr>
          <p:nvPr>
            <p:ph idx="1"/>
          </p:nvPr>
        </p:nvSpPr>
        <p:spPr>
          <a:xfrm>
            <a:off x="457200" y="1981200"/>
            <a:ext cx="8229600" cy="4144963"/>
          </a:xfrm>
        </p:spPr>
        <p:txBody>
          <a:bodyPr/>
          <a:lstStyle/>
          <a:p>
            <a:pPr>
              <a:spcBef>
                <a:spcPts val="1800"/>
              </a:spcBef>
            </a:pPr>
            <a:r>
              <a:rPr lang="en-US" dirty="0" smtClean="0"/>
              <a:t>Capture loan originations for local loan officers</a:t>
            </a:r>
          </a:p>
          <a:p>
            <a:pPr>
              <a:spcBef>
                <a:spcPts val="1800"/>
              </a:spcBef>
            </a:pPr>
            <a:r>
              <a:rPr lang="en-US" dirty="0" smtClean="0"/>
              <a:t>Trying to secure the loan by requiring pre-qualification by the lender is low return on time</a:t>
            </a:r>
          </a:p>
          <a:p>
            <a:pPr>
              <a:spcBef>
                <a:spcPts val="1800"/>
              </a:spcBef>
            </a:pPr>
            <a:r>
              <a:rPr lang="en-US" dirty="0" smtClean="0"/>
              <a:t>We can deliver at least four times the return</a:t>
            </a:r>
          </a:p>
          <a:p>
            <a:pPr>
              <a:spcBef>
                <a:spcPts val="1800"/>
              </a:spcBef>
            </a:pPr>
            <a:endParaRPr lang="en-US" dirty="0" smtClean="0"/>
          </a:p>
          <a:p>
            <a:endParaRPr lang="en-US" dirty="0"/>
          </a:p>
        </p:txBody>
      </p:sp>
    </p:spTree>
    <p:extLst>
      <p:ext uri="{BB962C8B-B14F-4D97-AF65-F5344CB8AC3E}">
        <p14:creationId xmlns:p14="http://schemas.microsoft.com/office/powerpoint/2010/main" val="1484836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Loan </a:t>
            </a:r>
            <a:r>
              <a:rPr lang="en-US" sz="3200" b="1" dirty="0" smtClean="0"/>
              <a:t>Capture Methodology</a:t>
            </a:r>
            <a:endParaRPr lang="en-US" sz="3200" b="1" dirty="0"/>
          </a:p>
        </p:txBody>
      </p:sp>
      <p:sp>
        <p:nvSpPr>
          <p:cNvPr id="3" name="Content Placeholder 2"/>
          <p:cNvSpPr>
            <a:spLocks noGrp="1"/>
          </p:cNvSpPr>
          <p:nvPr>
            <p:ph sz="quarter" idx="1"/>
          </p:nvPr>
        </p:nvSpPr>
        <p:spPr>
          <a:xfrm>
            <a:off x="301752" y="1828800"/>
            <a:ext cx="8503920" cy="4724400"/>
          </a:xfrm>
        </p:spPr>
        <p:txBody>
          <a:bodyPr>
            <a:noAutofit/>
          </a:bodyPr>
          <a:lstStyle/>
          <a:p>
            <a:pPr>
              <a:spcBef>
                <a:spcPts val="1800"/>
              </a:spcBef>
              <a:spcAft>
                <a:spcPts val="600"/>
              </a:spcAft>
            </a:pPr>
            <a:r>
              <a:rPr lang="en-US" sz="2000" dirty="0"/>
              <a:t>Call center insures the </a:t>
            </a:r>
            <a:r>
              <a:rPr lang="en-US" sz="2000" dirty="0" smtClean="0"/>
              <a:t>buyer information is </a:t>
            </a:r>
            <a:r>
              <a:rPr lang="en-US" sz="2000" dirty="0"/>
              <a:t>captured and </a:t>
            </a:r>
            <a:r>
              <a:rPr lang="en-US" sz="2000" dirty="0" smtClean="0"/>
              <a:t/>
            </a:r>
            <a:br>
              <a:rPr lang="en-US" sz="2000" dirty="0" smtClean="0"/>
            </a:br>
            <a:r>
              <a:rPr lang="en-US" sz="2000" dirty="0" smtClean="0"/>
              <a:t>an </a:t>
            </a:r>
            <a:r>
              <a:rPr lang="en-US" sz="2000" dirty="0"/>
              <a:t>appointment is made</a:t>
            </a:r>
          </a:p>
          <a:p>
            <a:pPr>
              <a:spcBef>
                <a:spcPts val="1800"/>
              </a:spcBef>
              <a:spcAft>
                <a:spcPts val="600"/>
              </a:spcAft>
            </a:pPr>
            <a:r>
              <a:rPr lang="en-US" sz="2000" dirty="0" smtClean="0"/>
              <a:t>QDS </a:t>
            </a:r>
            <a:r>
              <a:rPr lang="en-US" sz="2000" dirty="0"/>
              <a:t>real estate agents work closely with client loan officers </a:t>
            </a:r>
          </a:p>
          <a:p>
            <a:pPr>
              <a:spcBef>
                <a:spcPts val="1800"/>
              </a:spcBef>
              <a:spcAft>
                <a:spcPts val="600"/>
              </a:spcAft>
            </a:pPr>
            <a:r>
              <a:rPr lang="en-US" sz="2000" dirty="0"/>
              <a:t>Capture potential buyers early in the house shopping process </a:t>
            </a:r>
          </a:p>
          <a:p>
            <a:pPr>
              <a:spcBef>
                <a:spcPts val="1800"/>
              </a:spcBef>
              <a:spcAft>
                <a:spcPts val="600"/>
              </a:spcAft>
            </a:pPr>
            <a:r>
              <a:rPr lang="en-US" sz="2000" dirty="0" smtClean="0"/>
              <a:t>Marketing </a:t>
            </a:r>
            <a:r>
              <a:rPr lang="en-US" sz="2000" dirty="0"/>
              <a:t>events similar to an open house provide buyer leads for loan officer and real estate agents </a:t>
            </a:r>
          </a:p>
          <a:p>
            <a:pPr>
              <a:spcBef>
                <a:spcPts val="1800"/>
              </a:spcBef>
              <a:spcAft>
                <a:spcPts val="600"/>
              </a:spcAft>
            </a:pPr>
            <a:r>
              <a:rPr lang="en-US" sz="2000" dirty="0"/>
              <a:t>Proprietary lead management system continuously keeps loan officer in contact with their leads indefinitely </a:t>
            </a:r>
          </a:p>
        </p:txBody>
      </p:sp>
    </p:spTree>
    <p:extLst>
      <p:ext uri="{BB962C8B-B14F-4D97-AF65-F5344CB8AC3E}">
        <p14:creationId xmlns:p14="http://schemas.microsoft.com/office/powerpoint/2010/main" val="3029497594"/>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xmlns:mc="http://schemas.openxmlformats.org/markup-compatibility/2006" xmlns:a14="http://schemas.microsoft.com/office/drawing/2010/main" val="564B3C" mc:Ignorable=""/>
      </a:dk2>
      <a:lt2>
        <a:srgbClr xmlns:mc="http://schemas.openxmlformats.org/markup-compatibility/2006" xmlns:a14="http://schemas.microsoft.com/office/drawing/2010/main" val="ECEDD1" mc:Ignorable=""/>
      </a:lt2>
      <a:accent1>
        <a:srgbClr xmlns:mc="http://schemas.openxmlformats.org/markup-compatibility/2006" xmlns:a14="http://schemas.microsoft.com/office/drawing/2010/main" val="93A299" mc:Ignorable=""/>
      </a:accent1>
      <a:accent2>
        <a:srgbClr xmlns:mc="http://schemas.openxmlformats.org/markup-compatibility/2006" xmlns:a14="http://schemas.microsoft.com/office/drawing/2010/main" val="CF543F" mc:Ignorable=""/>
      </a:accent2>
      <a:accent3>
        <a:srgbClr xmlns:mc="http://schemas.openxmlformats.org/markup-compatibility/2006" xmlns:a14="http://schemas.microsoft.com/office/drawing/2010/main" val="B5AE53" mc:Ignorable=""/>
      </a:accent3>
      <a:accent4>
        <a:srgbClr xmlns:mc="http://schemas.openxmlformats.org/markup-compatibility/2006" xmlns:a14="http://schemas.microsoft.com/office/drawing/2010/main" val="848058" mc:Ignorable=""/>
      </a:accent4>
      <a:accent5>
        <a:srgbClr xmlns:mc="http://schemas.openxmlformats.org/markup-compatibility/2006" xmlns:a14="http://schemas.microsoft.com/office/drawing/2010/main" val="E8B54D" mc:Ignorable=""/>
      </a:accent5>
      <a:accent6>
        <a:srgbClr xmlns:mc="http://schemas.openxmlformats.org/markup-compatibility/2006" xmlns:a14="http://schemas.microsoft.com/office/drawing/2010/main" val="786C71" mc:Ignorable=""/>
      </a:accent6>
      <a:hlink>
        <a:srgbClr xmlns:mc="http://schemas.openxmlformats.org/markup-compatibility/2006" xmlns:a14="http://schemas.microsoft.com/office/drawing/2010/main" val="CCCC00" mc:Ignorable=""/>
      </a:hlink>
      <a:folHlink>
        <a:srgbClr xmlns:mc="http://schemas.openxmlformats.org/markup-compatibility/2006" xmlns:a14="http://schemas.microsoft.com/office/drawing/2010/main" val="B2B2B2" mc:Ignorable=""/>
      </a:folHlink>
    </a:clrScheme>
    <a:fontScheme name="Apothecary">
      <a:majorFont>
        <a:latin typeface="Book Antiqua"/>
        <a:ea typeface=""/>
        <a:cs typeface=""/>
        <a:font script="Jpan" typeface="HGS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xmlns:mc="http://schemas.openxmlformats.org/markup-compatibility/2006" xmlns:a14="http://schemas.microsoft.com/office/drawing/2010/main" val="000000" mc:Ignorable=""/>
      </a:dk1>
      <a:lt1>
        <a:srgbClr xmlns:mc="http://schemas.openxmlformats.org/markup-compatibility/2006" xmlns:a14="http://schemas.microsoft.com/office/drawing/2010/main" val="FFFFFF" mc:Ignorable=""/>
      </a:lt1>
      <a:dk2>
        <a:srgbClr xmlns:mc="http://schemas.openxmlformats.org/markup-compatibility/2006" xmlns:a14="http://schemas.microsoft.com/office/drawing/2010/main" val="000000" mc:Ignorable=""/>
      </a:dk2>
      <a:lt2>
        <a:srgbClr xmlns:mc="http://schemas.openxmlformats.org/markup-compatibility/2006" xmlns:a14="http://schemas.microsoft.com/office/drawing/2010/main" val="808080" mc:Ignorable=""/>
      </a:lt2>
      <a:accent1>
        <a:srgbClr xmlns:mc="http://schemas.openxmlformats.org/markup-compatibility/2006" xmlns:a14="http://schemas.microsoft.com/office/drawing/2010/main" val="BBE0E3" mc:Ignorable=""/>
      </a:accent1>
      <a:accent2>
        <a:srgbClr xmlns:mc="http://schemas.openxmlformats.org/markup-compatibility/2006" xmlns:a14="http://schemas.microsoft.com/office/drawing/2010/main" val="333399" mc:Ignorable=""/>
      </a:accent2>
      <a:accent3>
        <a:srgbClr xmlns:mc="http://schemas.openxmlformats.org/markup-compatibility/2006" xmlns:a14="http://schemas.microsoft.com/office/drawing/2010/main" val="FFFFFF" mc:Ignorable=""/>
      </a:accent3>
      <a:accent4>
        <a:srgbClr xmlns:mc="http://schemas.openxmlformats.org/markup-compatibility/2006" xmlns:a14="http://schemas.microsoft.com/office/drawing/2010/main" val="000000" mc:Ignorable=""/>
      </a:accent4>
      <a:accent5>
        <a:srgbClr xmlns:mc="http://schemas.openxmlformats.org/markup-compatibility/2006" xmlns:a14="http://schemas.microsoft.com/office/drawing/2010/main" val="DAEDEF" mc:Ignorable=""/>
      </a:accent5>
      <a:accent6>
        <a:srgbClr xmlns:mc="http://schemas.openxmlformats.org/markup-compatibility/2006" xmlns:a14="http://schemas.microsoft.com/office/drawing/2010/main" val="2D2D8A" mc:Ignorable=""/>
      </a:accent6>
      <a:hlink>
        <a:srgbClr xmlns:mc="http://schemas.openxmlformats.org/markup-compatibility/2006" xmlns:a14="http://schemas.microsoft.com/office/drawing/2010/main" val="009999" mc:Ignorable=""/>
      </a:hlink>
      <a:folHlink>
        <a:srgbClr xmlns:mc="http://schemas.openxmlformats.org/markup-compatibility/2006" xmlns:a14="http://schemas.microsoft.com/office/drawing/2010/main" val="99CC00" mc:Ignorabl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xmlns:mc="http://schemas.openxmlformats.org/markup-compatibility/2006" xmlns:a14="http://schemas.microsoft.com/office/drawing/2010/main" val="000000" mc:Ignorable="">
                <a:alpha val="38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8142</TotalTime>
  <Words>1253</Words>
  <Application>Microsoft Office PowerPoint</Application>
  <PresentationFormat>On-screen Show (4:3)</PresentationFormat>
  <Paragraphs>281</Paragraphs>
  <Slides>18</Slides>
  <Notes>15</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Apothecary</vt:lpstr>
      <vt:lpstr>Traditional &amp; HAFA Borrower-Outreach &amp; National Short Sale Liquidation Management</vt:lpstr>
      <vt:lpstr>SHORT SALE &amp; HAFA LIQUIDATIONS</vt:lpstr>
      <vt:lpstr>Differentiating points</vt:lpstr>
      <vt:lpstr>ACCOUNTABILITY &amp; SCALE</vt:lpstr>
      <vt:lpstr>NATIONAL REAL ESTATE  BROKERAGE CONSORTIUM</vt:lpstr>
      <vt:lpstr>Managed Real Estate Brokerages</vt:lpstr>
      <vt:lpstr>Managed Real Estate Brokerages</vt:lpstr>
      <vt:lpstr>Loan Capture Giving back to our lender-clients</vt:lpstr>
      <vt:lpstr>Loan Capture Methodology</vt:lpstr>
      <vt:lpstr>Loan Capture Methodology</vt:lpstr>
      <vt:lpstr>Loan Capture Process</vt:lpstr>
      <vt:lpstr>NATIONAL REAL ESTATE BROKERAGE BENEFITS &amp; PROGRAM HIGHLIGHTS</vt:lpstr>
      <vt:lpstr>IN-HOUSE BORROWER OUTREACH BENEFITS &amp; PROGRAM HIGHLIGHTS (CONT.)</vt:lpstr>
      <vt:lpstr>HAFA &amp; TRADTIONAL SHORT SALE PROGRAM DETAIL</vt:lpstr>
      <vt:lpstr>DEED-IN-LIEU PROGRAM DETAIL</vt:lpstr>
      <vt:lpstr>PowerPoint Presentation</vt:lpstr>
      <vt:lpstr>PowerPoint Presentation</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HAFA &amp; Short Sale Liquidations</dc:title>
  <dc:creator>Sherry Pitcock</dc:creator>
  <cp:lastModifiedBy>Sherry Pitcock</cp:lastModifiedBy>
  <cp:revision>57</cp:revision>
  <dcterms:created xsi:type="dcterms:W3CDTF">2010-05-07T19:32:04Z</dcterms:created>
  <dcterms:modified xsi:type="dcterms:W3CDTF">2010-07-13T21:28:40Z</dcterms:modified>
</cp:coreProperties>
</file>