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8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5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4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3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5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7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9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6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4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73E55-D3AD-4BC9-B01B-33CF16549D18}" type="datetimeFigureOut">
              <a:rPr lang="en-US" smtClean="0"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CACF4-22E7-48BB-8C61-26021E97B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4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07877" y="29718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REO</a:t>
            </a:r>
            <a:br>
              <a:rPr lang="en-US" dirty="0" smtClean="0"/>
            </a:br>
            <a:r>
              <a:rPr lang="en-US" dirty="0" smtClean="0"/>
              <a:t>L. A.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407877" y="38100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Retail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47800" y="3581400"/>
            <a:ext cx="1066800" cy="6858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br>
              <a:rPr lang="en-US" dirty="0" smtClean="0"/>
            </a:br>
            <a:r>
              <a:rPr lang="en-US" dirty="0" smtClean="0"/>
              <a:t>L. O.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600200" y="3733800"/>
            <a:ext cx="1066800" cy="6858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br>
              <a:rPr lang="en-US" dirty="0" smtClean="0"/>
            </a:br>
            <a:r>
              <a:rPr lang="en-US" dirty="0" smtClean="0"/>
              <a:t>L. O.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3886200"/>
            <a:ext cx="1066800" cy="6858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br>
              <a:rPr lang="en-US" dirty="0" smtClean="0"/>
            </a:br>
            <a:r>
              <a:rPr lang="en-US" dirty="0" smtClean="0"/>
              <a:t>L. O.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905000" y="4038600"/>
            <a:ext cx="1066800" cy="6858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br>
              <a:rPr lang="en-US" dirty="0" smtClean="0"/>
            </a:br>
            <a:r>
              <a:rPr lang="en-US" dirty="0" smtClean="0"/>
              <a:t>L. O.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7400" y="4191000"/>
            <a:ext cx="1066800" cy="6858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br>
              <a:rPr lang="en-US" dirty="0" smtClean="0"/>
            </a:br>
            <a:r>
              <a:rPr lang="en-US" dirty="0" smtClean="0"/>
              <a:t>L. O.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209800" y="4343400"/>
            <a:ext cx="1066800" cy="6858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br>
              <a:rPr lang="en-US" dirty="0" smtClean="0"/>
            </a:br>
            <a:r>
              <a:rPr lang="en-US" dirty="0" smtClean="0"/>
              <a:t>L. O.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362200" y="4495800"/>
            <a:ext cx="1066800" cy="6858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br>
              <a:rPr lang="en-US" dirty="0" smtClean="0"/>
            </a:br>
            <a:r>
              <a:rPr lang="en-US" dirty="0" smtClean="0"/>
              <a:t>L. O.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514600" y="4648200"/>
            <a:ext cx="1066800" cy="6858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br>
              <a:rPr lang="en-US" dirty="0" smtClean="0"/>
            </a:br>
            <a:r>
              <a:rPr lang="en-US" dirty="0" smtClean="0"/>
              <a:t>L. O.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4560277" y="31242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REO</a:t>
            </a:r>
            <a:br>
              <a:rPr lang="en-US" dirty="0" smtClean="0"/>
            </a:br>
            <a:r>
              <a:rPr lang="en-US" dirty="0" smtClean="0"/>
              <a:t>L. A.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560277" y="39624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Retail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4712677" y="32766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REO</a:t>
            </a:r>
            <a:br>
              <a:rPr lang="en-US" dirty="0" smtClean="0"/>
            </a:br>
            <a:r>
              <a:rPr lang="en-US" dirty="0" smtClean="0"/>
              <a:t>L. A.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4712677" y="41148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Retail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4865077" y="34290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REO</a:t>
            </a:r>
            <a:br>
              <a:rPr lang="en-US" dirty="0" smtClean="0"/>
            </a:br>
            <a:r>
              <a:rPr lang="en-US" dirty="0" smtClean="0"/>
              <a:t>L. A.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4865077" y="42672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Retail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017477" y="35814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REO</a:t>
            </a:r>
            <a:br>
              <a:rPr lang="en-US" dirty="0" smtClean="0"/>
            </a:br>
            <a:r>
              <a:rPr lang="en-US" dirty="0" smtClean="0"/>
              <a:t>L. A.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017477" y="44196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Retail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169877" y="37338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REO</a:t>
            </a:r>
            <a:br>
              <a:rPr lang="en-US" dirty="0" smtClean="0"/>
            </a:br>
            <a:r>
              <a:rPr lang="en-US" dirty="0" smtClean="0"/>
              <a:t>L. A.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5169877" y="4572000"/>
            <a:ext cx="1066800" cy="685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Retail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056792" y="4267200"/>
            <a:ext cx="1286608" cy="381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3209192" y="4419600"/>
            <a:ext cx="1286608" cy="381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3361592" y="4572000"/>
            <a:ext cx="1286608" cy="381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513992" y="4724400"/>
            <a:ext cx="1286608" cy="381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666392" y="4876800"/>
            <a:ext cx="1286608" cy="381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3818792" y="5029200"/>
            <a:ext cx="1286608" cy="381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33340" y="1828800"/>
            <a:ext cx="1447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Brokerage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3185740" y="1981200"/>
            <a:ext cx="1447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Brokerage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3338140" y="2133600"/>
            <a:ext cx="1447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Brokerage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3490540" y="2286000"/>
            <a:ext cx="1447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Brokerage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3642940" y="2438400"/>
            <a:ext cx="1447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Brokerage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3795340" y="2590800"/>
            <a:ext cx="1447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Brokerages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870682" y="1219200"/>
            <a:ext cx="1263168" cy="12397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244355" y="1143000"/>
            <a:ext cx="889495" cy="8176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193067" y="1219200"/>
            <a:ext cx="940783" cy="8997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471490" y="1201616"/>
            <a:ext cx="662360" cy="609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046207" y="1230351"/>
            <a:ext cx="1065341" cy="10492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667000" y="1201616"/>
            <a:ext cx="1466850" cy="1447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2057400" y="457200"/>
            <a:ext cx="1676400" cy="914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Lender</a:t>
            </a:r>
            <a:br>
              <a:rPr lang="en-US" dirty="0" smtClean="0"/>
            </a:br>
            <a:r>
              <a:rPr lang="en-US" dirty="0" smtClean="0"/>
              <a:t>Asset </a:t>
            </a:r>
            <a:r>
              <a:rPr lang="en-US" dirty="0" err="1" smtClean="0"/>
              <a:t>Mgmt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468923" y="3581400"/>
            <a:ext cx="21416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Listing Agents are specially</a:t>
            </a:r>
            <a:br>
              <a:rPr lang="en-US" sz="1400" dirty="0" smtClean="0"/>
            </a:br>
            <a:r>
              <a:rPr lang="en-US" sz="1400" dirty="0" smtClean="0"/>
              <a:t>trained for REO Properties</a:t>
            </a:r>
            <a:br>
              <a:rPr lang="en-US" sz="1400" dirty="0" smtClean="0"/>
            </a:br>
            <a:r>
              <a:rPr lang="en-US" sz="1400" dirty="0" smtClean="0"/>
              <a:t>Work with Asset Managers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6348067" y="4648200"/>
            <a:ext cx="2586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Short Sale certified Retail agents </a:t>
            </a:r>
            <a:br>
              <a:rPr lang="en-US" sz="1400" dirty="0" smtClean="0"/>
            </a:br>
            <a:r>
              <a:rPr lang="en-US" sz="1400" dirty="0" smtClean="0"/>
              <a:t>Work directly with consumers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4071005" y="609600"/>
            <a:ext cx="28721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Asset Managers work closely</a:t>
            </a:r>
            <a:br>
              <a:rPr lang="en-US" sz="1400" dirty="0" smtClean="0"/>
            </a:br>
            <a:r>
              <a:rPr lang="en-US" sz="1400" dirty="0" smtClean="0"/>
              <a:t>with one Project Manager at each </a:t>
            </a:r>
            <a:br>
              <a:rPr lang="en-US" sz="1400" dirty="0" smtClean="0"/>
            </a:br>
            <a:r>
              <a:rPr lang="en-US" sz="1400" dirty="0" smtClean="0"/>
              <a:t>Brokerage, who manages the agents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53787" y="5410200"/>
            <a:ext cx="70643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Loan Officers are paired with local buyer-side agents</a:t>
            </a:r>
            <a:br>
              <a:rPr lang="en-US" sz="1400" dirty="0" smtClean="0"/>
            </a:br>
            <a:r>
              <a:rPr lang="en-US" sz="1400" dirty="0" smtClean="0"/>
              <a:t>ALL prospects from sign calls are pre-qualified with Loan Officers early in home-buying process</a:t>
            </a:r>
            <a:br>
              <a:rPr lang="en-US" sz="1400" dirty="0" smtClean="0"/>
            </a:br>
            <a:r>
              <a:rPr lang="en-US" sz="1400" dirty="0" smtClean="0"/>
              <a:t>Prospects are contacted monthly by both Loan Officer and buyer-side agent</a:t>
            </a:r>
            <a:endParaRPr lang="en-US" sz="1400" dirty="0"/>
          </a:p>
        </p:txBody>
      </p:sp>
      <p:pic>
        <p:nvPicPr>
          <p:cNvPr id="1026" name="Picture 2" descr="C:\Users\Sherry\AppData\Local\Microsoft\Windows\Temporary Internet Files\Content.IE5\YREI0PBD\MC91021701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847" y="1754035"/>
            <a:ext cx="1043897" cy="114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58" name="TextBox 57"/>
          <p:cNvSpPr txBox="1"/>
          <p:nvPr/>
        </p:nvSpPr>
        <p:spPr>
          <a:xfrm>
            <a:off x="5404924" y="1795347"/>
            <a:ext cx="218162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All listing signs have 800#</a:t>
            </a:r>
          </a:p>
          <a:p>
            <a:r>
              <a:rPr lang="en-US" sz="1400" dirty="0" smtClean="0"/>
              <a:t>Inbound calls to Call Center</a:t>
            </a:r>
          </a:p>
          <a:p>
            <a:r>
              <a:rPr lang="en-US" sz="1400" dirty="0" smtClean="0"/>
              <a:t>Appointments made</a:t>
            </a:r>
          </a:p>
          <a:p>
            <a:r>
              <a:rPr lang="en-US" sz="1400" dirty="0" smtClean="0"/>
              <a:t>Passed to Retail buyer-side</a:t>
            </a:r>
            <a:br>
              <a:rPr lang="en-US" sz="1400" dirty="0" smtClean="0"/>
            </a:br>
            <a:r>
              <a:rPr lang="en-US" sz="1400" dirty="0" smtClean="0"/>
              <a:t>   Agents &amp; Loan Officers</a:t>
            </a:r>
            <a:endParaRPr lang="en-US" sz="1400" dirty="0"/>
          </a:p>
        </p:txBody>
      </p:sp>
      <p:cxnSp>
        <p:nvCxnSpPr>
          <p:cNvPr id="63" name="Straight Arrow Connector 62"/>
          <p:cNvCxnSpPr>
            <a:endCxn id="32" idx="7"/>
          </p:cNvCxnSpPr>
          <p:nvPr/>
        </p:nvCxnSpPr>
        <p:spPr>
          <a:xfrm flipH="1">
            <a:off x="6080448" y="2895600"/>
            <a:ext cx="701352" cy="177683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959005" y="2897459"/>
            <a:ext cx="1447800" cy="914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Mortgage</a:t>
            </a:r>
          </a:p>
          <a:p>
            <a:pPr algn="ctr"/>
            <a:r>
              <a:rPr lang="en-US" dirty="0" smtClean="0"/>
              <a:t>Division</a:t>
            </a:r>
            <a:endParaRPr lang="en-US" dirty="0"/>
          </a:p>
        </p:txBody>
      </p:sp>
      <p:sp>
        <p:nvSpPr>
          <p:cNvPr id="1027" name="TextBox 1026"/>
          <p:cNvSpPr txBox="1"/>
          <p:nvPr/>
        </p:nvSpPr>
        <p:spPr>
          <a:xfrm>
            <a:off x="728841" y="1600200"/>
            <a:ext cx="2153795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Loan Origination:</a:t>
            </a:r>
            <a:br>
              <a:rPr lang="en-US" sz="1400" dirty="0" smtClean="0"/>
            </a:br>
            <a:r>
              <a:rPr lang="en-US" sz="1400" dirty="0" smtClean="0"/>
              <a:t>Pre-qualifies any buyers</a:t>
            </a:r>
            <a:br>
              <a:rPr lang="en-US" sz="1400" dirty="0" smtClean="0"/>
            </a:br>
            <a:r>
              <a:rPr lang="en-US" sz="1400" dirty="0" smtClean="0"/>
              <a:t>for lender-listed properties</a:t>
            </a:r>
            <a:br>
              <a:rPr lang="en-US" sz="1400" dirty="0" smtClean="0"/>
            </a:br>
            <a:endParaRPr lang="en-US" sz="500" dirty="0" smtClean="0"/>
          </a:p>
          <a:p>
            <a:r>
              <a:rPr lang="en-US" sz="1400" dirty="0" smtClean="0"/>
              <a:t>Captures loans from</a:t>
            </a:r>
            <a:br>
              <a:rPr lang="en-US" sz="1400" dirty="0" smtClean="0"/>
            </a:br>
            <a:r>
              <a:rPr lang="en-US" sz="1400" dirty="0" smtClean="0"/>
              <a:t>inbound callers as well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71336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" y="627043"/>
            <a:ext cx="15240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Lender/</a:t>
            </a:r>
            <a:br>
              <a:rPr lang="en-US" sz="1600" b="1" dirty="0" smtClean="0"/>
            </a:br>
            <a:r>
              <a:rPr lang="en-US" sz="1600" b="1" dirty="0" smtClean="0"/>
              <a:t>Investor</a:t>
            </a:r>
            <a:endParaRPr lang="en-US" sz="1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2286000" y="630571"/>
            <a:ext cx="15240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Borrower</a:t>
            </a:r>
            <a:br>
              <a:rPr lang="en-US" sz="1600" b="1" dirty="0" smtClean="0"/>
            </a:br>
            <a:r>
              <a:rPr lang="en-US" sz="1600" b="1" dirty="0" smtClean="0"/>
              <a:t>Outreach</a:t>
            </a:r>
            <a:endParaRPr lang="en-US" sz="1600" b="1" dirty="0"/>
          </a:p>
        </p:txBody>
      </p:sp>
      <p:sp>
        <p:nvSpPr>
          <p:cNvPr id="4" name="Flowchart: Decision 3"/>
          <p:cNvSpPr/>
          <p:nvPr/>
        </p:nvSpPr>
        <p:spPr>
          <a:xfrm>
            <a:off x="3886200" y="725821"/>
            <a:ext cx="1066800" cy="647700"/>
          </a:xfrm>
          <a:prstGeom prst="flowChartDecis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Yes</a:t>
            </a:r>
            <a:endParaRPr lang="en-US" sz="1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5105400" y="725821"/>
            <a:ext cx="1676400" cy="838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Short-Sale</a:t>
            </a:r>
            <a:br>
              <a:rPr lang="en-US" sz="1600" b="1" dirty="0" smtClean="0"/>
            </a:br>
            <a:r>
              <a:rPr lang="en-US" sz="1600" b="1" dirty="0" smtClean="0"/>
              <a:t>Certified Agent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58000" y="609600"/>
            <a:ext cx="21852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Agent visits borrower</a:t>
            </a:r>
            <a:br>
              <a:rPr lang="en-US" sz="1400" dirty="0" smtClean="0"/>
            </a:br>
            <a:r>
              <a:rPr lang="en-US" sz="1400" dirty="0" smtClean="0"/>
              <a:t>Shares the Disclosure video</a:t>
            </a:r>
            <a:br>
              <a:rPr lang="en-US" sz="1400" dirty="0" smtClean="0"/>
            </a:br>
            <a:r>
              <a:rPr lang="en-US" sz="1400" dirty="0" smtClean="0"/>
              <a:t>Borrower makes a choice:</a:t>
            </a:r>
            <a:br>
              <a:rPr lang="en-US" sz="1400" dirty="0" smtClean="0"/>
            </a:br>
            <a:r>
              <a:rPr lang="en-US" sz="1400" dirty="0" smtClean="0"/>
              <a:t>Short Sale or Other</a:t>
            </a:r>
            <a:endParaRPr lang="en-US" sz="1400" dirty="0"/>
          </a:p>
        </p:txBody>
      </p:sp>
      <p:sp>
        <p:nvSpPr>
          <p:cNvPr id="7" name="Flowchart: Decision 6"/>
          <p:cNvSpPr/>
          <p:nvPr/>
        </p:nvSpPr>
        <p:spPr>
          <a:xfrm>
            <a:off x="457200" y="1789093"/>
            <a:ext cx="1371600" cy="685800"/>
          </a:xfrm>
          <a:prstGeom prst="flowChartDecis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S.S.</a:t>
            </a:r>
            <a:br>
              <a:rPr lang="en-US" sz="1400" b="1" dirty="0" smtClean="0"/>
            </a:br>
            <a:r>
              <a:rPr lang="en-US" sz="1400" b="1" dirty="0" smtClean="0"/>
              <a:t>Yes</a:t>
            </a:r>
            <a:endParaRPr lang="en-US" sz="14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1981200" y="1704426"/>
            <a:ext cx="1676400" cy="838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Agent</a:t>
            </a:r>
            <a:br>
              <a:rPr lang="en-US" sz="1600" b="1" dirty="0" smtClean="0"/>
            </a:br>
            <a:r>
              <a:rPr lang="en-US" sz="1600" b="1" dirty="0" smtClean="0"/>
              <a:t>Lists Property</a:t>
            </a:r>
            <a:endParaRPr lang="en-US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4004734" y="1807182"/>
            <a:ext cx="1447800" cy="64962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Consumer </a:t>
            </a:r>
            <a:br>
              <a:rPr lang="en-US" sz="1600" b="1" dirty="0" smtClean="0"/>
            </a:br>
            <a:r>
              <a:rPr lang="en-US" sz="1600" b="1" dirty="0" smtClean="0"/>
              <a:t>Feedback</a:t>
            </a:r>
            <a:endParaRPr lang="en-US" sz="1600" b="1" dirty="0"/>
          </a:p>
        </p:txBody>
      </p:sp>
      <p:sp>
        <p:nvSpPr>
          <p:cNvPr id="11" name="Flowchart: Decision 10"/>
          <p:cNvSpPr/>
          <p:nvPr/>
        </p:nvSpPr>
        <p:spPr>
          <a:xfrm>
            <a:off x="5596466" y="1827193"/>
            <a:ext cx="1490134" cy="647700"/>
          </a:xfrm>
          <a:prstGeom prst="flowChartDecis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Errors</a:t>
            </a:r>
            <a:br>
              <a:rPr lang="en-US" sz="1400" b="1" dirty="0" smtClean="0"/>
            </a:br>
            <a:r>
              <a:rPr lang="en-US" sz="1400" b="1" dirty="0" smtClean="0"/>
              <a:t>?</a:t>
            </a:r>
            <a:endParaRPr lang="en-US" sz="14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7188639" y="1765810"/>
            <a:ext cx="1574361" cy="70908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/>
              <a:t>REOCentric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mitigation</a:t>
            </a:r>
            <a:endParaRPr lang="en-US" sz="16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457200" y="2855893"/>
            <a:ext cx="1676400" cy="838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Agent Markets Property</a:t>
            </a:r>
            <a:endParaRPr lang="en-US" sz="1600" b="1" dirty="0"/>
          </a:p>
        </p:txBody>
      </p:sp>
      <p:sp>
        <p:nvSpPr>
          <p:cNvPr id="14" name="Flowchart: Decision 13"/>
          <p:cNvSpPr/>
          <p:nvPr/>
        </p:nvSpPr>
        <p:spPr>
          <a:xfrm>
            <a:off x="2286000" y="2951143"/>
            <a:ext cx="1490134" cy="647700"/>
          </a:xfrm>
          <a:prstGeom prst="flowChartDecis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Offers</a:t>
            </a:r>
            <a:endParaRPr lang="en-US" sz="16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3810000" y="2862243"/>
            <a:ext cx="15240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4114800" y="2951143"/>
            <a:ext cx="1676400" cy="838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Agent, buyer, lender</a:t>
            </a:r>
          </a:p>
          <a:p>
            <a:pPr algn="ctr"/>
            <a:r>
              <a:rPr lang="en-US" sz="1600" b="1" dirty="0" smtClean="0"/>
              <a:t>Negotiations</a:t>
            </a:r>
            <a:endParaRPr lang="en-US" sz="1600" b="1" dirty="0"/>
          </a:p>
        </p:txBody>
      </p:sp>
      <p:sp>
        <p:nvSpPr>
          <p:cNvPr id="17" name="Flowchart: Decision 16"/>
          <p:cNvSpPr/>
          <p:nvPr/>
        </p:nvSpPr>
        <p:spPr>
          <a:xfrm>
            <a:off x="5873043" y="2951143"/>
            <a:ext cx="2280357" cy="647700"/>
          </a:xfrm>
          <a:prstGeom prst="flowChartDecis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Accepted</a:t>
            </a:r>
            <a:endParaRPr lang="en-US" sz="16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5762978" y="4117426"/>
            <a:ext cx="15240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6067778" y="4206326"/>
            <a:ext cx="1676400" cy="838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Process to</a:t>
            </a:r>
            <a:br>
              <a:rPr lang="en-US" sz="1600" b="1" dirty="0" smtClean="0"/>
            </a:br>
            <a:r>
              <a:rPr lang="en-US" sz="1600" b="1" dirty="0" smtClean="0"/>
              <a:t>Closing</a:t>
            </a:r>
            <a:endParaRPr lang="en-US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452534" y="5363143"/>
            <a:ext cx="20624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Feedback and mitigation:</a:t>
            </a:r>
          </a:p>
          <a:p>
            <a:r>
              <a:rPr lang="en-US" sz="1400" dirty="0" smtClean="0"/>
              <a:t>When Property is listed</a:t>
            </a:r>
          </a:p>
          <a:p>
            <a:r>
              <a:rPr lang="en-US" sz="1400" dirty="0" smtClean="0"/>
              <a:t>When offer is accepted</a:t>
            </a:r>
          </a:p>
          <a:p>
            <a:r>
              <a:rPr lang="en-US" sz="1400" dirty="0" smtClean="0"/>
              <a:t>When transaction closes</a:t>
            </a:r>
            <a:endParaRPr lang="en-US" sz="1400" dirty="0"/>
          </a:p>
        </p:txBody>
      </p:sp>
      <p:sp>
        <p:nvSpPr>
          <p:cNvPr id="30" name="Rounded Rectangle 29"/>
          <p:cNvSpPr/>
          <p:nvPr/>
        </p:nvSpPr>
        <p:spPr>
          <a:xfrm>
            <a:off x="533400" y="4300615"/>
            <a:ext cx="1447800" cy="64962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Consumer </a:t>
            </a:r>
            <a:br>
              <a:rPr lang="en-US" sz="1600" b="1" dirty="0" smtClean="0"/>
            </a:br>
            <a:r>
              <a:rPr lang="en-US" sz="1600" b="1" dirty="0" smtClean="0"/>
              <a:t>Feedback</a:t>
            </a:r>
            <a:endParaRPr lang="en-US" sz="1600" b="1" dirty="0"/>
          </a:p>
        </p:txBody>
      </p:sp>
      <p:sp>
        <p:nvSpPr>
          <p:cNvPr id="31" name="Flowchart: Decision 30"/>
          <p:cNvSpPr/>
          <p:nvPr/>
        </p:nvSpPr>
        <p:spPr>
          <a:xfrm>
            <a:off x="2125132" y="4320626"/>
            <a:ext cx="1490134" cy="647700"/>
          </a:xfrm>
          <a:prstGeom prst="flowChartDecis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Errors</a:t>
            </a:r>
            <a:br>
              <a:rPr lang="en-US" sz="1400" b="1" dirty="0" smtClean="0"/>
            </a:br>
            <a:r>
              <a:rPr lang="en-US" sz="1400" b="1" dirty="0" smtClean="0"/>
              <a:t>?</a:t>
            </a:r>
            <a:endParaRPr lang="en-US" sz="14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3717305" y="4259243"/>
            <a:ext cx="1574361" cy="70908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/>
              <a:t>REOCentric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mitigation</a:t>
            </a:r>
            <a:endParaRPr lang="en-US" sz="16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533400" y="5496336"/>
            <a:ext cx="1447800" cy="64962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Consumer </a:t>
            </a:r>
            <a:br>
              <a:rPr lang="en-US" sz="1600" b="1" dirty="0" smtClean="0"/>
            </a:br>
            <a:r>
              <a:rPr lang="en-US" sz="1600" b="1" dirty="0" smtClean="0"/>
              <a:t>Feedback</a:t>
            </a:r>
            <a:endParaRPr lang="en-US" sz="1600" b="1" dirty="0"/>
          </a:p>
        </p:txBody>
      </p:sp>
      <p:sp>
        <p:nvSpPr>
          <p:cNvPr id="34" name="Flowchart: Decision 33"/>
          <p:cNvSpPr/>
          <p:nvPr/>
        </p:nvSpPr>
        <p:spPr>
          <a:xfrm>
            <a:off x="2125132" y="5516347"/>
            <a:ext cx="1490134" cy="647700"/>
          </a:xfrm>
          <a:prstGeom prst="flowChartDecis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Errors</a:t>
            </a:r>
            <a:br>
              <a:rPr lang="en-US" sz="1400" b="1" dirty="0" smtClean="0"/>
            </a:br>
            <a:r>
              <a:rPr lang="en-US" sz="1400" b="1" dirty="0" smtClean="0"/>
              <a:t>?</a:t>
            </a:r>
            <a:endParaRPr lang="en-US" sz="1400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3717305" y="5454964"/>
            <a:ext cx="1574361" cy="70908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/>
              <a:t>REOCentric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mitigation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15912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118</Words>
  <Application>Microsoft Office PowerPoint</Application>
  <PresentationFormat>On-screen Show (4:3)</PresentationFormat>
  <Paragraphs>65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Sherry Pitcock</dc:creator>
  <cp:lastModifiedBy>Sherry Pitcock</cp:lastModifiedBy>
  <cp:revision>8</cp:revision>
  <dcterms:created xsi:type="dcterms:W3CDTF">2010-07-10T12:51:07Z</dcterms:created>
  <dcterms:modified xsi:type="dcterms:W3CDTF">2010-07-10T14:04:53Z</dcterms:modified>
</cp:coreProperties>
</file>